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79" d="100"/>
          <a:sy n="79" d="100"/>
        </p:scale>
        <p:origin x="1570" y="4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14/07/2022</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14/7/2022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
              <a:t>Kλικ για επεξεργασία των στυλ του υποδείγματος</a:t>
            </a:r>
          </a:p>
          <a:p>
            <a:pPr lvl="1"/>
            <a:r>
              <a:rPr lang="cs"/>
              <a:t>Δεύτερου επιπέδου</a:t>
            </a:r>
          </a:p>
          <a:p>
            <a:pPr lvl="2"/>
            <a:r>
              <a:rPr lang="cs"/>
              <a:t>Τρίτου επιπέδου</a:t>
            </a:r>
          </a:p>
          <a:p>
            <a:pPr lvl="3"/>
            <a:r>
              <a:rPr lang="cs"/>
              <a:t>Τέταρτου επιπέδου</a:t>
            </a:r>
          </a:p>
          <a:p>
            <a:pPr lvl="4"/>
            <a:r>
              <a:rPr lang="cs"/>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cs" sz="1600" b="0" i="0" u="none" strike="noStrike" kern="1200" baseline="0" dirty="0">
                <a:solidFill>
                  <a:srgbClr val="003996"/>
                </a:solidFill>
                <a:latin typeface="Adobe Heiti Std R" pitchFamily="34" charset="-128"/>
                <a:ea typeface="Adobe Heiti Std R" pitchFamily="34" charset="-128"/>
                <a:cs typeface="+mn-cs"/>
              </a:rPr>
              <a:t>Erasmus </a:t>
            </a:r>
            <a:r>
              <a:rPr lang="cs"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 sz="1600" dirty="0">
                <a:solidFill>
                  <a:schemeClr val="tx1"/>
                </a:solidFill>
              </a:rPr>
              <a:t>Mathesis - </a:t>
            </a:r>
            <a:r>
              <a:rPr lang="cs"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cs" b="1" dirty="0">
                <a:solidFill>
                  <a:srgbClr val="166C59"/>
                </a:solidFill>
              </a:rPr>
              <a:t>Vztahy mezi úhly</a:t>
            </a: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Kompletní úhel</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Úplný úhel (plný úhel natočení) se vytvoří, když se jedno z ramen úhlu úplně otočí nebo udělá 360°.</a:t>
            </a:r>
            <a:endParaRPr lang="el-GR" sz="2400" b="1" dirty="0"/>
          </a:p>
        </p:txBody>
      </p:sp>
      <p:pic>
        <p:nvPicPr>
          <p:cNvPr id="6" name="Obrázok 5">
            <a:extLst>
              <a:ext uri="{FF2B5EF4-FFF2-40B4-BE49-F238E27FC236}">
                <a16:creationId xmlns:a16="http://schemas.microsoft.com/office/drawing/2014/main" id="{7E3E4918-DD4C-4C16-B9F8-FAA5B4B4A896}"/>
              </a:ext>
            </a:extLst>
          </p:cNvPr>
          <p:cNvPicPr>
            <a:picLocks noChangeAspect="1"/>
          </p:cNvPicPr>
          <p:nvPr/>
        </p:nvPicPr>
        <p:blipFill>
          <a:blip r:embed="rId2"/>
          <a:stretch>
            <a:fillRect/>
          </a:stretch>
        </p:blipFill>
        <p:spPr>
          <a:xfrm>
            <a:off x="2051720" y="3429000"/>
            <a:ext cx="4789107" cy="2147803"/>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Vztahy mezi úhly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Kromě měření stupňů nebo radiánů můžete také porovnávat úhly a posuzovat jejich vztahy k jiným úhlům. O úhlových vztazích mluvíme, protože porovnáváme polohu, měření a shodu mezi dvěma nebo více úhly.</a:t>
            </a:r>
          </a:p>
          <a:p>
            <a:pPr marL="0" indent="0" algn="just">
              <a:buNone/>
            </a:pPr>
            <a:endParaRPr lang="en-US" sz="2400" b="1" dirty="0"/>
          </a:p>
          <a:p>
            <a:pPr marL="0" indent="0" algn="just">
              <a:buNone/>
            </a:pPr>
            <a:r>
              <a:rPr lang="cs" sz="2400" b="1" dirty="0"/>
              <a:t>Když se například protnou dvě přímky nebo úsečky, vytvoří dva páry svislých úhlů. Když se dvě rovnoběžné čáry protnou příčným, vytvoří se složité vztahy úhlů, jako jsou střídavé vnitřní úhly, odpovídající úhly a tak dále.</a:t>
            </a:r>
          </a:p>
        </p:txBody>
      </p:sp>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Shodné úhly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O dvou úhlech se říká, že jsou shodné, pokud jsou jejich odpovídající strany a úhly stejné míry. Dva úhly jsou také shodné, pokud se při překrývání shodují. To znamená, že pokud jím otáčením a/nebo pohybem vzájemně splývají. Úhlopříčky rovnoběžníku také vytvářejí shodné vrcholové úhly. Jednoduše, shodné úhly jsou úhly, které mají stejnou míru.</a:t>
            </a:r>
            <a:endParaRPr lang="el-GR" sz="2400" b="1" dirty="0"/>
          </a:p>
        </p:txBody>
      </p:sp>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Vertikální úhly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Úhly proti sobě při křížení dvou čar. Na obrázku jsou 1 a 3 vertikálně opačné úhly a jsou vždy stejné. Totéž platí pro úhly 2 a 4.</a:t>
            </a:r>
            <a:endParaRPr lang="el-GR" sz="2400" b="1" dirty="0"/>
          </a:p>
        </p:txBody>
      </p:sp>
      <p:pic>
        <p:nvPicPr>
          <p:cNvPr id="6" name="Obrázok 5">
            <a:extLst>
              <a:ext uri="{FF2B5EF4-FFF2-40B4-BE49-F238E27FC236}">
                <a16:creationId xmlns:a16="http://schemas.microsoft.com/office/drawing/2014/main" id="{027918B9-D2BF-4AD6-9F3E-6D3BD8F0B992}"/>
              </a:ext>
            </a:extLst>
          </p:cNvPr>
          <p:cNvPicPr>
            <a:picLocks noChangeAspect="1"/>
          </p:cNvPicPr>
          <p:nvPr/>
        </p:nvPicPr>
        <p:blipFill>
          <a:blip r:embed="rId2"/>
          <a:stretch>
            <a:fillRect/>
          </a:stretch>
        </p:blipFill>
        <p:spPr>
          <a:xfrm>
            <a:off x="2869247" y="3212976"/>
            <a:ext cx="3405505" cy="2636520"/>
          </a:xfrm>
          <a:prstGeom prst="rect">
            <a:avLst/>
          </a:prstGeom>
        </p:spPr>
      </p:pic>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Odpovídající úhly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Úhly v odpovídajících rozích, když dvě čáry protíná další čára, nazývaná příčná. Jedna je vnitřní a druhá vnější. Jsou rovny, pokud jsou dvě přímky protnuté příčkou rovnoběžné. Na obrázku si úhly 1 a 2 odpovídají. 1 je vnější a 2 je vnitřní.</a:t>
            </a:r>
            <a:endParaRPr lang="el-GR" sz="2400" b="1" dirty="0"/>
          </a:p>
        </p:txBody>
      </p:sp>
      <p:pic>
        <p:nvPicPr>
          <p:cNvPr id="6" name="Obrázok 5">
            <a:extLst>
              <a:ext uri="{FF2B5EF4-FFF2-40B4-BE49-F238E27FC236}">
                <a16:creationId xmlns:a16="http://schemas.microsoft.com/office/drawing/2014/main" id="{4C288E03-5CCB-4F33-AF24-3026133B7ACC}"/>
              </a:ext>
            </a:extLst>
          </p:cNvPr>
          <p:cNvPicPr>
            <a:picLocks noChangeAspect="1"/>
          </p:cNvPicPr>
          <p:nvPr/>
        </p:nvPicPr>
        <p:blipFill>
          <a:blip r:embed="rId2"/>
          <a:stretch>
            <a:fillRect/>
          </a:stretch>
        </p:blipFill>
        <p:spPr>
          <a:xfrm>
            <a:off x="3653790" y="3625850"/>
            <a:ext cx="1836420" cy="2682875"/>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b="1" dirty="0" err="1">
                <a:solidFill>
                  <a:srgbClr val="166C59"/>
                </a:solidFill>
              </a:rPr>
              <a:t>Střídavé</a:t>
            </a:r>
            <a:r>
              <a:rPr lang="cs" b="1" dirty="0">
                <a:solidFill>
                  <a:srgbClr val="166C59"/>
                </a:solidFill>
              </a:rPr>
              <a:t> vnější úhly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Úhly, které jsou na opačných stranách příčných dvou dalších čar. Oba jsou externí. Jsou rovny, pokud jsou dvě přímky protnuté příčkou rovnoběžné. Na obrázku jsou úhly 1 a 4 alternativní vnější úhly.</a:t>
            </a:r>
            <a:endParaRPr lang="el-GR" sz="2400" b="1" dirty="0"/>
          </a:p>
        </p:txBody>
      </p:sp>
      <p:pic>
        <p:nvPicPr>
          <p:cNvPr id="6" name="Obrázok 5">
            <a:extLst>
              <a:ext uri="{FF2B5EF4-FFF2-40B4-BE49-F238E27FC236}">
                <a16:creationId xmlns:a16="http://schemas.microsoft.com/office/drawing/2014/main" id="{DD5D8BB0-5D72-426E-BE67-CC8080527611}"/>
              </a:ext>
            </a:extLst>
          </p:cNvPr>
          <p:cNvPicPr>
            <a:picLocks noChangeAspect="1"/>
          </p:cNvPicPr>
          <p:nvPr/>
        </p:nvPicPr>
        <p:blipFill>
          <a:blip r:embed="rId2"/>
          <a:stretch>
            <a:fillRect/>
          </a:stretch>
        </p:blipFill>
        <p:spPr>
          <a:xfrm>
            <a:off x="3606165" y="3501008"/>
            <a:ext cx="1931670" cy="234696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Střídavé vnitřní úhly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Úhly, které jsou na opačných stranách příčných dvou dalších čar. Oba jsou interní. Jsou rovny, pokud jsou dvě přímky protnuté příčkou rovnoběžné. Na obrázku jsou úhly 2 a 3 alternativní vnitřní úhly.</a:t>
            </a:r>
            <a:endParaRPr lang="el-GR" sz="2400" b="1" dirty="0"/>
          </a:p>
        </p:txBody>
      </p:sp>
      <p:pic>
        <p:nvPicPr>
          <p:cNvPr id="6" name="Obrázok 5">
            <a:extLst>
              <a:ext uri="{FF2B5EF4-FFF2-40B4-BE49-F238E27FC236}">
                <a16:creationId xmlns:a16="http://schemas.microsoft.com/office/drawing/2014/main" id="{D2D761B7-9F7B-4BA7-AED8-F64EF6FD5420}"/>
              </a:ext>
            </a:extLst>
          </p:cNvPr>
          <p:cNvPicPr>
            <a:picLocks noChangeAspect="1"/>
          </p:cNvPicPr>
          <p:nvPr/>
        </p:nvPicPr>
        <p:blipFill>
          <a:blip r:embed="rId2"/>
          <a:stretch>
            <a:fillRect/>
          </a:stretch>
        </p:blipFill>
        <p:spPr>
          <a:xfrm>
            <a:off x="3419872" y="3492230"/>
            <a:ext cx="2124075" cy="2457450"/>
          </a:xfrm>
          <a:prstGeom prst="rect">
            <a:avLst/>
          </a:prstGeom>
        </p:spPr>
      </p:pic>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Sousední úhly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Dva úhly, které sdílejí společný vrchol a stranu, ale nemají žádné společné vnitřní body. Na obrázku jsou α a β sousední úhly.</a:t>
            </a:r>
            <a:endParaRPr lang="el-GR" sz="2400" b="1" dirty="0"/>
          </a:p>
        </p:txBody>
      </p:sp>
      <p:pic>
        <p:nvPicPr>
          <p:cNvPr id="6" name="Obrázok 5">
            <a:extLst>
              <a:ext uri="{FF2B5EF4-FFF2-40B4-BE49-F238E27FC236}">
                <a16:creationId xmlns:a16="http://schemas.microsoft.com/office/drawing/2014/main" id="{BE2A2593-7F39-467D-9C2C-7FF64426F97D}"/>
              </a:ext>
            </a:extLst>
          </p:cNvPr>
          <p:cNvPicPr>
            <a:picLocks noChangeAspect="1"/>
          </p:cNvPicPr>
          <p:nvPr/>
        </p:nvPicPr>
        <p:blipFill>
          <a:blip r:embed="rId2"/>
          <a:stretch>
            <a:fillRect/>
          </a:stretch>
        </p:blipFill>
        <p:spPr>
          <a:xfrm>
            <a:off x="2578664" y="3212976"/>
            <a:ext cx="3986671" cy="2341761"/>
          </a:xfrm>
          <a:prstGeom prst="rect">
            <a:avLst/>
          </a:prstGeom>
        </p:spPr>
      </p:pic>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Doplňkové úhly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Dva úhly se nazývají komplementární, když je jejich součet 90º. Na obrázku tvoří úhly α a β dohromady pravý úhel.</a:t>
            </a:r>
            <a:endParaRPr lang="el-GR" sz="2400" b="1" dirty="0"/>
          </a:p>
        </p:txBody>
      </p:sp>
      <p:pic>
        <p:nvPicPr>
          <p:cNvPr id="6" name="Obrázok 5">
            <a:extLst>
              <a:ext uri="{FF2B5EF4-FFF2-40B4-BE49-F238E27FC236}">
                <a16:creationId xmlns:a16="http://schemas.microsoft.com/office/drawing/2014/main" id="{6AF1E5DC-1C56-4332-A388-D8BE611DF0A7}"/>
              </a:ext>
            </a:extLst>
          </p:cNvPr>
          <p:cNvPicPr>
            <a:picLocks noChangeAspect="1"/>
          </p:cNvPicPr>
          <p:nvPr/>
        </p:nvPicPr>
        <p:blipFill>
          <a:blip r:embed="rId2"/>
          <a:stretch>
            <a:fillRect/>
          </a:stretch>
        </p:blipFill>
        <p:spPr>
          <a:xfrm>
            <a:off x="3118485" y="3068960"/>
            <a:ext cx="2907030" cy="2720340"/>
          </a:xfrm>
          <a:prstGeom prst="rect">
            <a:avLst/>
          </a:prstGeom>
        </p:spPr>
      </p:pic>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Doplňkové úhly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Dva úhly se nazývají doplňkové, když je jejich součet 180º. Na obrázku tvoří úhly α a β dohromady přímý úhel.</a:t>
            </a:r>
            <a:endParaRPr lang="el-GR" sz="2400" b="1" dirty="0"/>
          </a:p>
        </p:txBody>
      </p:sp>
      <p:pic>
        <p:nvPicPr>
          <p:cNvPr id="6" name="Obrázok 5">
            <a:extLst>
              <a:ext uri="{FF2B5EF4-FFF2-40B4-BE49-F238E27FC236}">
                <a16:creationId xmlns:a16="http://schemas.microsoft.com/office/drawing/2014/main" id="{B34A1534-14D7-4B72-91C4-B77D6300BD42}"/>
              </a:ext>
            </a:extLst>
          </p:cNvPr>
          <p:cNvPicPr>
            <a:picLocks noChangeAspect="1"/>
          </p:cNvPicPr>
          <p:nvPr/>
        </p:nvPicPr>
        <p:blipFill>
          <a:blip r:embed="rId2"/>
          <a:stretch>
            <a:fillRect/>
          </a:stretch>
        </p:blipFill>
        <p:spPr>
          <a:xfrm>
            <a:off x="2114322" y="3453436"/>
            <a:ext cx="4915355" cy="1831072"/>
          </a:xfrm>
          <a:prstGeom prst="rect">
            <a:avLst/>
          </a:prstGeom>
        </p:spPr>
      </p:pic>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Úhel</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V euklidovské geometrii je úhel obrazec tvořený dvěma paprsky, nazývanými strany úhlu, sdílející společný koncový bod, nazývaný vrchol úhlu. Úhly tvořené dvěma paprsky leží v rovině, která obsahuje paprsky.</a:t>
            </a:r>
            <a:endParaRPr lang="el-GR" sz="2400" dirty="0"/>
          </a:p>
        </p:txBody>
      </p:sp>
      <p:pic>
        <p:nvPicPr>
          <p:cNvPr id="5" name="Obrázok 4">
            <a:extLst>
              <a:ext uri="{FF2B5EF4-FFF2-40B4-BE49-F238E27FC236}">
                <a16:creationId xmlns:a16="http://schemas.microsoft.com/office/drawing/2014/main" id="{62F81165-13AE-4726-9B99-05D8D237F317}"/>
              </a:ext>
            </a:extLst>
          </p:cNvPr>
          <p:cNvPicPr>
            <a:picLocks noChangeAspect="1"/>
          </p:cNvPicPr>
          <p:nvPr/>
        </p:nvPicPr>
        <p:blipFill>
          <a:blip r:embed="rId2"/>
          <a:stretch>
            <a:fillRect/>
          </a:stretch>
        </p:blipFill>
        <p:spPr>
          <a:xfrm>
            <a:off x="2555776" y="3363347"/>
            <a:ext cx="3868131" cy="2917378"/>
          </a:xfrm>
          <a:prstGeom prst="rect">
            <a:avLst/>
          </a:prstGeom>
        </p:spPr>
      </p:pic>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Typy úhlů</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V matematice se běžně používá sedm typů úhlů:</a:t>
            </a:r>
          </a:p>
          <a:p>
            <a:pPr marL="0" indent="0" algn="just">
              <a:buNone/>
            </a:pPr>
            <a:endParaRPr lang="en-US" sz="2400" b="1" dirty="0"/>
          </a:p>
          <a:p>
            <a:pPr marL="0" indent="0" algn="just">
              <a:buNone/>
            </a:pPr>
            <a:r>
              <a:rPr lang="cs" sz="2400" b="1" dirty="0"/>
              <a:t>Nulový úhel (měřeno 0°)</a:t>
            </a:r>
          </a:p>
          <a:p>
            <a:pPr marL="0" indent="0" algn="just">
              <a:buNone/>
            </a:pPr>
            <a:r>
              <a:rPr lang="cs" sz="2400" b="1" dirty="0"/>
              <a:t>Ostrý úhel (0 až 90° v měření)</a:t>
            </a:r>
          </a:p>
          <a:p>
            <a:pPr marL="0" indent="0" algn="just">
              <a:buNone/>
            </a:pPr>
            <a:r>
              <a:rPr lang="cs" sz="2400" b="1" dirty="0"/>
              <a:t>Pravý úhel (90° v měření)</a:t>
            </a:r>
          </a:p>
          <a:p>
            <a:pPr marL="0" indent="0" algn="just">
              <a:buNone/>
            </a:pPr>
            <a:r>
              <a:rPr lang="cs" sz="2400" b="1" dirty="0"/>
              <a:t>Tupý úhel (90 až 180° v měření)</a:t>
            </a:r>
          </a:p>
          <a:p>
            <a:pPr marL="0" indent="0" algn="just">
              <a:buNone/>
            </a:pPr>
            <a:r>
              <a:rPr lang="cs" sz="2400" b="1" dirty="0"/>
              <a:t>Přímý úhel (180° v měření)</a:t>
            </a:r>
          </a:p>
          <a:p>
            <a:pPr marL="0" indent="0" algn="just">
              <a:buNone/>
            </a:pPr>
            <a:r>
              <a:rPr lang="cs" sz="2400" b="1" dirty="0"/>
              <a:t>Rexlexní úhel (180 až 360° v měření)</a:t>
            </a:r>
          </a:p>
          <a:p>
            <a:pPr marL="0" indent="0" algn="just">
              <a:buNone/>
            </a:pPr>
            <a:r>
              <a:rPr lang="cs" sz="2400" b="1" dirty="0"/>
              <a:t>Úplný úhel (360° v měření)</a:t>
            </a:r>
          </a:p>
        </p:txBody>
      </p:sp>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Nulový úhel</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Dva paprsky úhlu mají vůči sobě sklon nula stupňů. Paprsky se překrývají. Úhel AOB zde označuje nulové stupně.</a:t>
            </a:r>
            <a:endParaRPr lang="el-GR" sz="2400" b="1" dirty="0"/>
          </a:p>
        </p:txBody>
      </p:sp>
      <p:pic>
        <p:nvPicPr>
          <p:cNvPr id="6" name="Obrázok 5">
            <a:extLst>
              <a:ext uri="{FF2B5EF4-FFF2-40B4-BE49-F238E27FC236}">
                <a16:creationId xmlns:a16="http://schemas.microsoft.com/office/drawing/2014/main" id="{25CE0860-48E5-414A-8489-1D4F4D790DD9}"/>
              </a:ext>
            </a:extLst>
          </p:cNvPr>
          <p:cNvPicPr>
            <a:picLocks noChangeAspect="1"/>
          </p:cNvPicPr>
          <p:nvPr/>
        </p:nvPicPr>
        <p:blipFill>
          <a:blip r:embed="rId2"/>
          <a:stretch>
            <a:fillRect/>
          </a:stretch>
        </p:blipFill>
        <p:spPr>
          <a:xfrm>
            <a:off x="2156647" y="3284984"/>
            <a:ext cx="4830706" cy="1887265"/>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Ostrý úhel</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Jakýkoli úhel, který je menší než 90°, je ostrý úhel. Pokud se dva paprsky protnou ve vrcholu a svírají úhel menší než 90°, vznikne ostrý úhel.</a:t>
            </a:r>
            <a:endParaRPr lang="el-GR" sz="2400" dirty="0"/>
          </a:p>
        </p:txBody>
      </p:sp>
      <p:pic>
        <p:nvPicPr>
          <p:cNvPr id="6" name="Obrázok 5">
            <a:extLst>
              <a:ext uri="{FF2B5EF4-FFF2-40B4-BE49-F238E27FC236}">
                <a16:creationId xmlns:a16="http://schemas.microsoft.com/office/drawing/2014/main" id="{FB089F08-5F4E-4D73-997D-0A09343651E9}"/>
              </a:ext>
            </a:extLst>
          </p:cNvPr>
          <p:cNvPicPr>
            <a:picLocks noChangeAspect="1"/>
          </p:cNvPicPr>
          <p:nvPr/>
        </p:nvPicPr>
        <p:blipFill>
          <a:blip r:embed="rId2"/>
          <a:stretch>
            <a:fillRect/>
          </a:stretch>
        </p:blipFill>
        <p:spPr>
          <a:xfrm>
            <a:off x="2631309" y="3068960"/>
            <a:ext cx="3881381" cy="2793593"/>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Pravý úhel</a:t>
            </a:r>
            <a:endParaRPr lang="el-GR" b="1" dirty="0">
              <a:solidFill>
                <a:srgbClr val="166C59"/>
              </a:solidFill>
            </a:endParaRPr>
          </a:p>
        </p:txBody>
      </p:sp>
      <p:sp>
        <p:nvSpPr>
          <p:cNvPr id="3" name="Content Placeholder 2"/>
          <p:cNvSpPr>
            <a:spLocks noGrp="1"/>
          </p:cNvSpPr>
          <p:nvPr>
            <p:ph idx="1"/>
          </p:nvPr>
        </p:nvSpPr>
        <p:spPr>
          <a:xfrm>
            <a:off x="457200" y="1320592"/>
            <a:ext cx="8229600" cy="4525963"/>
          </a:xfrm>
        </p:spPr>
        <p:txBody>
          <a:bodyPr/>
          <a:lstStyle/>
          <a:p>
            <a:pPr marL="0" indent="0">
              <a:buNone/>
            </a:pPr>
            <a:r>
              <a:rPr lang="cs" sz="2400" b="1" dirty="0"/>
              <a:t>Pokud je úhel vytvořený mezi dvěma paprsky přesně 90°, pak se nazývá pravý úhel nebo úhel 90°.</a:t>
            </a:r>
            <a:endParaRPr lang="it-IT" sz="2400" dirty="0"/>
          </a:p>
        </p:txBody>
      </p:sp>
      <p:pic>
        <p:nvPicPr>
          <p:cNvPr id="6" name="Obrázok 5">
            <a:extLst>
              <a:ext uri="{FF2B5EF4-FFF2-40B4-BE49-F238E27FC236}">
                <a16:creationId xmlns:a16="http://schemas.microsoft.com/office/drawing/2014/main" id="{6535D3AE-17AA-4939-8ABF-866BCD112E4C}"/>
              </a:ext>
            </a:extLst>
          </p:cNvPr>
          <p:cNvPicPr>
            <a:picLocks noChangeAspect="1"/>
          </p:cNvPicPr>
          <p:nvPr/>
        </p:nvPicPr>
        <p:blipFill>
          <a:blip r:embed="rId2"/>
          <a:stretch>
            <a:fillRect/>
          </a:stretch>
        </p:blipFill>
        <p:spPr>
          <a:xfrm>
            <a:off x="2483768" y="2463592"/>
            <a:ext cx="3996112" cy="3141871"/>
          </a:xfrm>
          <a:prstGeom prst="rect">
            <a:avLst/>
          </a:prstGeom>
        </p:spPr>
      </p:pic>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Tupý úhel</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Jakýkoli úhel, který je větší než 90°, ale menší než 180°, je tupý úhel.</a:t>
            </a:r>
            <a:endParaRPr lang="el-GR" sz="2400" b="1" dirty="0"/>
          </a:p>
        </p:txBody>
      </p:sp>
      <p:pic>
        <p:nvPicPr>
          <p:cNvPr id="5" name="Obrázok 4">
            <a:extLst>
              <a:ext uri="{FF2B5EF4-FFF2-40B4-BE49-F238E27FC236}">
                <a16:creationId xmlns:a16="http://schemas.microsoft.com/office/drawing/2014/main" id="{58C09FBA-3DA5-46B9-8DAC-84484FD7B365}"/>
              </a:ext>
            </a:extLst>
          </p:cNvPr>
          <p:cNvPicPr>
            <a:picLocks noChangeAspect="1"/>
          </p:cNvPicPr>
          <p:nvPr/>
        </p:nvPicPr>
        <p:blipFill>
          <a:blip r:embed="rId2"/>
          <a:stretch>
            <a:fillRect/>
          </a:stretch>
        </p:blipFill>
        <p:spPr>
          <a:xfrm>
            <a:off x="2195736" y="2852936"/>
            <a:ext cx="5038880" cy="2709863"/>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Přímý úhel</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Přímý úhel je přímka a úhel mezi dvěma paprsky je přesně roven 180°. V přímém úhlu jsou dva paprsky proti sobě.</a:t>
            </a:r>
            <a:endParaRPr lang="el-GR" sz="2400" b="1" dirty="0"/>
          </a:p>
        </p:txBody>
      </p:sp>
      <p:pic>
        <p:nvPicPr>
          <p:cNvPr id="6" name="Obrázok 5">
            <a:extLst>
              <a:ext uri="{FF2B5EF4-FFF2-40B4-BE49-F238E27FC236}">
                <a16:creationId xmlns:a16="http://schemas.microsoft.com/office/drawing/2014/main" id="{55853848-5330-48C5-B1A4-4743C672F0EE}"/>
              </a:ext>
            </a:extLst>
          </p:cNvPr>
          <p:cNvPicPr>
            <a:picLocks noChangeAspect="1"/>
          </p:cNvPicPr>
          <p:nvPr/>
        </p:nvPicPr>
        <p:blipFill>
          <a:blip r:embed="rId2"/>
          <a:stretch>
            <a:fillRect/>
          </a:stretch>
        </p:blipFill>
        <p:spPr>
          <a:xfrm>
            <a:off x="1872377" y="3649905"/>
            <a:ext cx="5399245" cy="1599233"/>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Rexlexní úhel</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Úhel, který je větší než 180° a menší než 360°, se nazývá reflexní úhel.</a:t>
            </a:r>
            <a:endParaRPr lang="el-GR" sz="2400" b="1" dirty="0"/>
          </a:p>
        </p:txBody>
      </p:sp>
      <p:pic>
        <p:nvPicPr>
          <p:cNvPr id="6" name="Obrázok 5">
            <a:extLst>
              <a:ext uri="{FF2B5EF4-FFF2-40B4-BE49-F238E27FC236}">
                <a16:creationId xmlns:a16="http://schemas.microsoft.com/office/drawing/2014/main" id="{D25A9477-D7A2-451E-A4B9-A7A1AAFAD488}"/>
              </a:ext>
            </a:extLst>
          </p:cNvPr>
          <p:cNvPicPr>
            <a:picLocks noChangeAspect="1"/>
          </p:cNvPicPr>
          <p:nvPr/>
        </p:nvPicPr>
        <p:blipFill>
          <a:blip r:embed="rId2"/>
          <a:stretch>
            <a:fillRect/>
          </a:stretch>
        </p:blipFill>
        <p:spPr>
          <a:xfrm>
            <a:off x="2051720" y="2780928"/>
            <a:ext cx="5299000" cy="2728913"/>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TotalTime>
  <Words>667</Words>
  <Application>Microsoft Office PowerPoint</Application>
  <PresentationFormat>Prezentácia na obrazovke (4:3)</PresentationFormat>
  <Paragraphs>47</Paragraphs>
  <Slides>19</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19</vt:i4>
      </vt:variant>
    </vt:vector>
  </HeadingPairs>
  <TitlesOfParts>
    <vt:vector size="23" baseType="lpstr">
      <vt:lpstr>Adobe Heiti Std R</vt:lpstr>
      <vt:lpstr>Arial</vt:lpstr>
      <vt:lpstr>Calibri</vt:lpstr>
      <vt:lpstr>Office Theme</vt:lpstr>
      <vt:lpstr>Vztahy mezi úhly</vt:lpstr>
      <vt:lpstr>Úhel</vt:lpstr>
      <vt:lpstr>Typy úhlů</vt:lpstr>
      <vt:lpstr>Nulový úhel</vt:lpstr>
      <vt:lpstr>Ostrý úhel</vt:lpstr>
      <vt:lpstr>Pravý úhel</vt:lpstr>
      <vt:lpstr>Tupý úhel</vt:lpstr>
      <vt:lpstr>Přímý úhel</vt:lpstr>
      <vt:lpstr>Rexlexní úhel</vt:lpstr>
      <vt:lpstr>Kompletní úhel</vt:lpstr>
      <vt:lpstr>Vztahy mezi úhly</vt:lpstr>
      <vt:lpstr>Shodné úhly</vt:lpstr>
      <vt:lpstr>Vertikální úhly</vt:lpstr>
      <vt:lpstr>Odpovídající úhly</vt:lpstr>
      <vt:lpstr>Střídavé vnější úhly</vt:lpstr>
      <vt:lpstr>Střídavé vnitřní úhly</vt:lpstr>
      <vt:lpstr>Sousední úhly</vt:lpstr>
      <vt:lpstr>Doplňkové úhly</vt:lpstr>
      <vt:lpstr>Doplňkové úhly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Šimon Srnka</cp:lastModifiedBy>
  <cp:revision>21</cp:revision>
  <dcterms:created xsi:type="dcterms:W3CDTF">2016-10-07T11:12:08Z</dcterms:created>
  <dcterms:modified xsi:type="dcterms:W3CDTF">2022-07-14T15:49:51Z</dcterms:modified>
  <cp:category/>
</cp:coreProperties>
</file>