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9" d="100"/>
          <a:sy n="79" d="100"/>
        </p:scale>
        <p:origin x="1570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20/07/2022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20/7/2022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"/>
              <a:t>Kλικ για επεξεργασία των στυλ του υποδείγματος</a:t>
            </a:r>
          </a:p>
          <a:p>
            <a:pPr lvl="1"/>
            <a:r>
              <a:rPr lang="cs"/>
              <a:t>Δεύτερου επιπέδου</a:t>
            </a:r>
          </a:p>
          <a:p>
            <a:pPr lvl="2"/>
            <a:r>
              <a:rPr lang="cs"/>
              <a:t>Τρίτου επιπέδου</a:t>
            </a:r>
          </a:p>
          <a:p>
            <a:pPr lvl="3"/>
            <a:r>
              <a:rPr lang="cs"/>
              <a:t>Τέταρτου επιπέδου</a:t>
            </a:r>
          </a:p>
          <a:p>
            <a:pPr lvl="4"/>
            <a:r>
              <a:rPr lang="cs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 </a:t>
            </a:r>
            <a:r>
              <a:rPr lang="cs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" sz="1600" dirty="0">
                <a:solidFill>
                  <a:schemeClr val="tx1"/>
                </a:solidFill>
              </a:rPr>
              <a:t>Mathesis - </a:t>
            </a:r>
            <a:r>
              <a:rPr lang="cs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cs" b="1" dirty="0">
                <a:solidFill>
                  <a:srgbClr val="166C59"/>
                </a:solidFill>
              </a:rPr>
              <a:t>Kruh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cs" dirty="0"/>
              <a:t>Učení o kruhu a související pojmy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>
                <a:solidFill>
                  <a:srgbClr val="166C59"/>
                </a:solidFill>
              </a:rPr>
              <a:t>Kružnice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k-SK" b="1" dirty="0"/>
              <a:t>kružnice</a:t>
            </a:r>
            <a:r>
              <a:rPr lang="cs" b="1" dirty="0"/>
              <a:t> je uzavřená čára sestávající ze všech bodů v rovině, které jsou stejně vzdálené od stejného bodu ve stejné rovině, nazývané střed.</a:t>
            </a:r>
            <a:endParaRPr lang="el-GR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5188D72-FC52-834B-81EB-5A7C95242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789040"/>
            <a:ext cx="2376264" cy="203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 err="1">
                <a:solidFill>
                  <a:srgbClr val="166C59"/>
                </a:solidFill>
              </a:rPr>
              <a:t>Kruh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b="1" dirty="0"/>
              <a:t>kruh je část roviny, tj. plochy, sestávající ze všech bodů kružnice a všech jejích vnitřních bodů</a:t>
            </a: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8AD0085-D38B-6849-91BB-76845A2A1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421118"/>
            <a:ext cx="2808312" cy="242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 err="1">
                <a:solidFill>
                  <a:srgbClr val="166C59"/>
                </a:solidFill>
              </a:rPr>
              <a:t>Poloměr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b="1" dirty="0"/>
              <a:t>Vzdálenost od kteréhokoli bodu na kružnici do středu se nazývá poloměr a označuje se symbolem r</a:t>
            </a: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287C6BB-A344-6542-BD3B-78634DE71C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3501008"/>
            <a:ext cx="2376264" cy="222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Tětiva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b="1" dirty="0"/>
              <a:t>Jsou-li dány dva body A a B na kružnici, segment spojující tyto dva body se nazývá tětiva a rozděluje kruh na dvě části nazývané kruhové segmenty.</a:t>
            </a:r>
            <a:endParaRPr lang="it-IT" b="1" dirty="0"/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99F84ED-7B6E-F143-A7E5-8DC266CA4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93234"/>
            <a:ext cx="2592288" cy="237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 err="1">
                <a:solidFill>
                  <a:srgbClr val="166C59"/>
                </a:solidFill>
              </a:rPr>
              <a:t>Průměr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" sz="2800" b="1" dirty="0"/>
              <a:t>Tětiva procházející středem se nazývá průměr.</a:t>
            </a:r>
          </a:p>
          <a:p>
            <a:pPr marL="0" indent="0">
              <a:buNone/>
            </a:pPr>
            <a:r>
              <a:rPr lang="cs" sz="2800" b="1" dirty="0"/>
              <a:t>Charakteristiky průměru jsou:</a:t>
            </a:r>
            <a:endParaRPr lang="it-IT" sz="2800" b="1" dirty="0"/>
          </a:p>
          <a:p>
            <a:pPr lvl="1"/>
            <a:r>
              <a:rPr lang="cs" sz="2400" b="1" dirty="0"/>
              <a:t>má délku rovnou dvojnásobku poloměru</a:t>
            </a:r>
            <a:endParaRPr lang="it-IT" sz="2400" b="1" dirty="0"/>
          </a:p>
          <a:p>
            <a:pPr lvl="1"/>
            <a:r>
              <a:rPr lang="cs" sz="2400" b="1" dirty="0"/>
              <a:t>je to tětiva maximální délky.</a:t>
            </a:r>
            <a:endParaRPr lang="it-IT" sz="2400" b="1" dirty="0"/>
          </a:p>
          <a:p>
            <a:pPr lvl="1"/>
            <a:r>
              <a:rPr lang="cs" sz="2400" b="1" dirty="0"/>
              <a:t>Rozděluje kruh na dvě stejné části nazývané půlkruhy.</a:t>
            </a:r>
            <a:endParaRPr lang="it-IT" sz="2400" b="1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" name="Immagine 4" descr="Immagine che contiene elettronico, grafica vettoriale&#10;&#10;Descrizione generata automaticamente">
            <a:extLst>
              <a:ext uri="{FF2B5EF4-FFF2-40B4-BE49-F238E27FC236}">
                <a16:creationId xmlns:a16="http://schemas.microsoft.com/office/drawing/2014/main" id="{BBFDCB60-4BA3-BC43-A7E7-304A6FB8F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221088"/>
            <a:ext cx="21971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Délka </a:t>
            </a:r>
            <a:r>
              <a:rPr lang="sk-SK" b="1" dirty="0">
                <a:solidFill>
                  <a:srgbClr val="166C59"/>
                </a:solidFill>
              </a:rPr>
              <a:t>kružnice</a:t>
            </a:r>
            <a:r>
              <a:rPr lang="cs" b="1" dirty="0">
                <a:solidFill>
                  <a:srgbClr val="166C59"/>
                </a:solidFill>
              </a:rPr>
              <a:t>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b="1" dirty="0"/>
              <a:t>Délka </a:t>
            </a:r>
            <a:r>
              <a:rPr lang="sk-SK" b="1" dirty="0"/>
              <a:t>kružnice</a:t>
            </a:r>
            <a:r>
              <a:rPr lang="cs" b="1" dirty="0"/>
              <a:t> je rovna dvojnásobku poloměru o pí. 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/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1" i="1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it-IT" sz="3200" b="1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c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Plocha kruhu (1/2)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" b="1" dirty="0"/>
              <a:t>Můžeme si představit kruh jako mnohoúhelník s nekonečnými stranami. Jeho </a:t>
            </a:r>
            <a:r>
              <a:rPr lang="sk-SK" b="1" dirty="0"/>
              <a:t>kružnice</a:t>
            </a:r>
            <a:r>
              <a:rPr lang="cs" b="1" dirty="0"/>
              <a:t> se bude shodovat s </a:t>
            </a:r>
            <a:r>
              <a:rPr lang="sk-SK" b="1" dirty="0"/>
              <a:t>kružnice</a:t>
            </a:r>
            <a:r>
              <a:rPr lang="cs" b="1" dirty="0"/>
              <a:t>em a apotém se bude rovnat poloměru.</a:t>
            </a:r>
            <a:endParaRPr lang="el-GR" b="1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9AF1D2F-9DC1-8D46-938D-4B965B31E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73629"/>
            <a:ext cx="7056784" cy="245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46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>
                <a:solidFill>
                  <a:srgbClr val="166C59"/>
                </a:solidFill>
              </a:rPr>
              <a:t>Plocha </a:t>
            </a:r>
            <a:r>
              <a:rPr lang="cs" b="1" dirty="0" err="1">
                <a:solidFill>
                  <a:srgbClr val="166C59"/>
                </a:solidFill>
              </a:rPr>
              <a:t>kruhu </a:t>
            </a:r>
            <a:r>
              <a:rPr lang="cs" b="1" dirty="0">
                <a:solidFill>
                  <a:srgbClr val="166C59"/>
                </a:solidFill>
              </a:rPr>
              <a:t>(2/2)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cs" sz="2800" b="1" dirty="0"/>
                  <a:t>Považujeme-li kružnici za pravidelný mnohoúhelník s nekonečnými stranami, můžeme vypočítat její plochu jako</a:t>
                </a: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Apothem</m:t>
                          </m:r>
                        </m:num>
                        <m:den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>
                  <a:buNone/>
                </a:pPr>
                <a:r>
                  <a:rPr lang="cs" sz="2800" b="1" dirty="0"/>
                  <a:t>Kde P je délka </a:t>
                </a:r>
                <a:r>
                  <a:rPr lang="sk-SK" sz="2800" b="1" dirty="0"/>
                  <a:t>kružnice</a:t>
                </a:r>
                <a:r>
                  <a:rPr lang="cs" sz="2800" b="1" dirty="0"/>
                  <a:t>u (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it-IT" sz="2800" b="1" i="1">
                        <a:latin typeface="Cambria Math" panose="02040503050406030204" pitchFamily="18" charset="0"/>
                      </a:rPr>
                      <m:t>𝝅</m:t>
                    </m:r>
                    <m:r>
                      <a:rPr lang="it-IT" sz="2800" b="1" i="1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" sz="2800" b="1" dirty="0"/>
                  <a:t>a Apothem je poloměr (r):</a:t>
                </a: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 algn="ctr">
                  <a:buNone/>
                </a:pPr>
                <a:r>
                  <a:rPr lang="cs" b="1" dirty="0"/>
                  <a:t>pak</a:t>
                </a:r>
                <a:endParaRPr lang="it-IT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br>
                  <a:rPr lang="it-IT" dirty="0"/>
                </a:br>
                <a:endParaRPr lang="el-GR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1348" r="-1407" b="-2022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779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223</Words>
  <Application>Microsoft Office PowerPoint</Application>
  <PresentationFormat>Prezentácia na obrazovke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4" baseType="lpstr">
      <vt:lpstr>Adobe Heiti Std R</vt:lpstr>
      <vt:lpstr>Arial</vt:lpstr>
      <vt:lpstr>Calibri</vt:lpstr>
      <vt:lpstr>Cambria Math</vt:lpstr>
      <vt:lpstr>Office Theme</vt:lpstr>
      <vt:lpstr>Kruh</vt:lpstr>
      <vt:lpstr>Kružnice</vt:lpstr>
      <vt:lpstr>Kruh</vt:lpstr>
      <vt:lpstr>Poloměr</vt:lpstr>
      <vt:lpstr>Tětiva</vt:lpstr>
      <vt:lpstr>Průměr</vt:lpstr>
      <vt:lpstr>Délka kružnice </vt:lpstr>
      <vt:lpstr>Plocha kruhu (1/2)</vt:lpstr>
      <vt:lpstr>Plocha kruhu (2/2)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Šimon Srnka</cp:lastModifiedBy>
  <cp:revision>16</cp:revision>
  <dcterms:created xsi:type="dcterms:W3CDTF">2016-10-07T11:12:08Z</dcterms:created>
  <dcterms:modified xsi:type="dcterms:W3CDTF">2022-07-20T11:44:34Z</dcterms:modified>
  <cp:category/>
</cp:coreProperties>
</file>