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23/01/2023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23/1/2023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"/>
              <a:t>Kλικ για επεξεργασία των στυλ του υποδείγματος</a:t>
            </a:r>
          </a:p>
          <a:p>
            <a:pPr lvl="1"/>
            <a:r>
              <a:rPr lang="cs"/>
              <a:t>Δεύτερου επιπέδου</a:t>
            </a:r>
          </a:p>
          <a:p>
            <a:pPr lvl="2"/>
            <a:r>
              <a:rPr lang="cs"/>
              <a:t>Τρίτου επιπέδου</a:t>
            </a:r>
          </a:p>
          <a:p>
            <a:pPr lvl="3"/>
            <a:r>
              <a:rPr lang="cs"/>
              <a:t>Τέταρτου επιπέδου</a:t>
            </a:r>
          </a:p>
          <a:p>
            <a:pPr lvl="4"/>
            <a:r>
              <a:rPr lang="cs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cs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" sz="1600" dirty="0">
                <a:solidFill>
                  <a:schemeClr val="tx1"/>
                </a:solidFill>
              </a:rPr>
              <a:t>Mathesis - </a:t>
            </a:r>
            <a:r>
              <a:rPr lang="cs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cs" b="1" dirty="0">
                <a:solidFill>
                  <a:srgbClr val="166C59"/>
                </a:solidFill>
              </a:rPr>
              <a:t>Pravidelné mnohoúhelníky II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cs" dirty="0"/>
              <a:t>Učení konceptů pravidelných mnohoúhelníků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Plocha a </a:t>
            </a:r>
            <a:r>
              <a:rPr lang="cs" b="1" dirty="0" err="1">
                <a:solidFill>
                  <a:srgbClr val="166C59"/>
                </a:solidFill>
              </a:rPr>
              <a:t>obvod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cs" dirty="0"/>
                  <a:t>Plocha pravidelného mnohoúhelníku A je dána délkou obvodu p vynásobenou apotémou a dělenou 2.</a:t>
                </a:r>
                <a:endParaRPr lang="it-IT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cs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cs" dirty="0"/>
                  <a:t>p=L* </a:t>
                </a:r>
                <a:r>
                  <a:rPr lang="cs" dirty="0" err="1"/>
                  <a:t>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cs" dirty="0" err="1"/>
                  <a:t>Kde </a:t>
                </a:r>
                <a:r>
                  <a:rPr lang="cs" dirty="0"/>
                  <a:t>L </a:t>
                </a:r>
                <a:r>
                  <a:rPr lang="cs" dirty="0" err="1"/>
                  <a:t>je </a:t>
                </a:r>
                <a:r>
                  <a:rPr lang="cs" dirty="0"/>
                  <a:t>délka </a:t>
                </a:r>
                <a:r>
                  <a:rPr lang="cs" dirty="0" err="1"/>
                  <a:t>strany </a:t>
                </a:r>
                <a:r>
                  <a:rPr lang="cs" dirty="0"/>
                  <a:t>a </a:t>
                </a:r>
                <a:r>
                  <a:rPr lang="cs" dirty="0" err="1"/>
                  <a:t>N</a:t>
                </a:r>
                <a:r>
                  <a:rPr lang="cs" dirty="0"/>
                  <a:t> </a:t>
                </a:r>
                <a:r>
                  <a:rPr lang="cs" dirty="0" err="1"/>
                  <a:t>je </a:t>
                </a:r>
                <a:r>
                  <a:rPr lang="cs" dirty="0"/>
                  <a:t>počet </a:t>
                </a:r>
                <a:r>
                  <a:rPr lang="cs" dirty="0" err="1"/>
                  <a:t>stran </a:t>
                </a:r>
                <a:r>
                  <a:rPr lang="c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681" r="-1852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c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Pravidelný </a:t>
            </a:r>
            <a:r>
              <a:rPr lang="cs" b="1" dirty="0" err="1">
                <a:solidFill>
                  <a:srgbClr val="166C59"/>
                </a:solidFill>
              </a:rPr>
              <a:t>mnohostěn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dirty="0"/>
              <a:t>Pravidelný</a:t>
            </a:r>
            <a:r>
              <a:rPr lang="cs" b="1" dirty="0"/>
              <a:t> </a:t>
            </a:r>
            <a:r>
              <a:rPr lang="cs" dirty="0"/>
              <a:t>mnohostěn nebo platonický mnohostěn jsou mnohostěny s plochami danými pravidelnými mnohoúhelníky a všechny si navzájem rovny. Existuje 5 různých platonických těles: pravidelný čtyřstěn, krychle, pravidelný osmistěn, pravidelný dvanáctistěn a pravidelný dvacetistěn.</a:t>
            </a:r>
            <a:endParaRPr lang="it-IT" dirty="0"/>
          </a:p>
          <a:p>
            <a:pPr marL="0" indent="0" algn="just">
              <a:buNone/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Hrana a vrchol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" dirty="0"/>
              <a:t>Hrana </a:t>
            </a:r>
            <a:r>
              <a:rPr lang="cs" b="1" dirty="0"/>
              <a:t>mnohostěnu </a:t>
            </a:r>
            <a:r>
              <a:rPr lang="cs" dirty="0"/>
              <a:t>je jakákoliv strana jakékoli plochy, která tvoří povrch mnohostěnu.</a:t>
            </a:r>
            <a:endParaRPr lang="it-IT" dirty="0"/>
          </a:p>
          <a:p>
            <a:pPr marL="0" indent="0">
              <a:buNone/>
            </a:pPr>
            <a:r>
              <a:rPr lang="cs" dirty="0"/>
              <a:t>Vrchol mnohostěnu </a:t>
            </a:r>
            <a:r>
              <a:rPr lang="cs" b="1" dirty="0"/>
              <a:t>bod </a:t>
            </a:r>
            <a:r>
              <a:rPr lang="cs" dirty="0"/>
              <a:t>, kde se sbíhají alespoň tři plochy mnohostěnu. Vrchol je tvořen průsečíkem tří nebo více různých hran.</a:t>
            </a:r>
            <a:endParaRPr lang="it-IT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Pravidelný </a:t>
            </a:r>
            <a:r>
              <a:rPr lang="cs" b="1" dirty="0" err="1">
                <a:solidFill>
                  <a:srgbClr val="166C59"/>
                </a:solidFill>
              </a:rPr>
              <a:t>mnohostěn</a:t>
            </a:r>
            <a:endParaRPr lang="el-GR" b="1" dirty="0">
              <a:solidFill>
                <a:srgbClr val="166C59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BC8806-34EB-3283-CFDC-D0123BA1A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489934"/>
              </p:ext>
            </p:extLst>
          </p:nvPr>
        </p:nvGraphicFramePr>
        <p:xfrm>
          <a:off x="1416125" y="1556792"/>
          <a:ext cx="6311750" cy="3550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889">
                  <a:extLst>
                    <a:ext uri="{9D8B030D-6E8A-4147-A177-3AD203B41FA5}">
                      <a16:colId xmlns:a16="http://schemas.microsoft.com/office/drawing/2014/main" val="286607377"/>
                    </a:ext>
                  </a:extLst>
                </a:gridCol>
                <a:gridCol w="864365">
                  <a:extLst>
                    <a:ext uri="{9D8B030D-6E8A-4147-A177-3AD203B41FA5}">
                      <a16:colId xmlns:a16="http://schemas.microsoft.com/office/drawing/2014/main" val="2438902496"/>
                    </a:ext>
                  </a:extLst>
                </a:gridCol>
                <a:gridCol w="1109834">
                  <a:extLst>
                    <a:ext uri="{9D8B030D-6E8A-4147-A177-3AD203B41FA5}">
                      <a16:colId xmlns:a16="http://schemas.microsoft.com/office/drawing/2014/main" val="4211678718"/>
                    </a:ext>
                  </a:extLst>
                </a:gridCol>
                <a:gridCol w="1941122">
                  <a:extLst>
                    <a:ext uri="{9D8B030D-6E8A-4147-A177-3AD203B41FA5}">
                      <a16:colId xmlns:a16="http://schemas.microsoft.com/office/drawing/2014/main" val="3526178943"/>
                    </a:ext>
                  </a:extLst>
                </a:gridCol>
                <a:gridCol w="1656540">
                  <a:extLst>
                    <a:ext uri="{9D8B030D-6E8A-4147-A177-3AD203B41FA5}">
                      <a16:colId xmlns:a16="http://schemas.microsoft.com/office/drawing/2014/main" val="3682476506"/>
                    </a:ext>
                  </a:extLst>
                </a:gridCol>
              </a:tblGrid>
              <a:tr h="1015968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Tváře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Vrchol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Okraj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Název pravidelného mnohoúhelníku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Tvář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322370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Pravidelný čtyřstěn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c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trojúhelník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63267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Krychle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c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Čtverec</a:t>
                      </a:r>
                      <a:endParaRPr lang="c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64158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Pravidelný osmistěn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trojúhelník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752"/>
                  </a:ext>
                </a:extLst>
              </a:tr>
              <a:tr h="370280"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12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Pravidelný dvanáctistěn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c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Pravidelný pětiúhelník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447375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20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" sz="1100" dirty="0">
                          <a:effectLst/>
                        </a:rPr>
                        <a:t>Pravidelný dvacetistěn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Rovnostranný trojúhelník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64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165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Cambria Math</vt:lpstr>
      <vt:lpstr>Tahoma</vt:lpstr>
      <vt:lpstr>Office Theme</vt:lpstr>
      <vt:lpstr>Pravidelné mnohoúhelníky II </vt:lpstr>
      <vt:lpstr>Plocha a obvod</vt:lpstr>
      <vt:lpstr>Pravidelný mnohostěn</vt:lpstr>
      <vt:lpstr>Hrana a vrchol</vt:lpstr>
      <vt:lpstr>Pravidelný mnohostěn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18</cp:revision>
  <dcterms:created xsi:type="dcterms:W3CDTF">2016-10-07T11:12:08Z</dcterms:created>
  <dcterms:modified xsi:type="dcterms:W3CDTF">2023-01-23T21:36:57Z</dcterms:modified>
  <cp:category/>
</cp:coreProperties>
</file>