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73" r:id="rId9"/>
    <p:sldId id="272" r:id="rId10"/>
    <p:sldId id="271" r:id="rId11"/>
    <p:sldId id="270" r:id="rId12"/>
    <p:sldId id="276" r:id="rId13"/>
    <p:sldId id="275" r:id="rId14"/>
    <p:sldId id="274" r:id="rId15"/>
    <p:sldId id="268" r:id="rId16"/>
    <p:sldId id="277" r:id="rId17"/>
    <p:sldId id="269" r:id="rId18"/>
    <p:sldId id="278" r:id="rId19"/>
  </p:sldIdLst>
  <p:sldSz cx="9144000" cy="6858000" type="screen4x3"/>
  <p:notesSz cx="6858000" cy="9144000"/>
  <p:defaultTextStyle>
    <a:defPPr>
      <a:defRPr lang="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79" d="100"/>
          <a:sy n="79" d="100"/>
        </p:scale>
        <p:origin x="1570" y="1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14/07/2022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14/7/2022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"/>
              <a:t>Kλικ για επεξεργασία των στυλ του υποδείγματος</a:t>
            </a:r>
          </a:p>
          <a:p>
            <a:pPr lvl="1"/>
            <a:r>
              <a:rPr lang="cs"/>
              <a:t>Δεύτερου επιπέδου</a:t>
            </a:r>
          </a:p>
          <a:p>
            <a:pPr lvl="2"/>
            <a:r>
              <a:rPr lang="cs"/>
              <a:t>Τρίτου επιπέδου</a:t>
            </a:r>
          </a:p>
          <a:p>
            <a:pPr lvl="3"/>
            <a:r>
              <a:rPr lang="cs"/>
              <a:t>Τέταρτου επιπέδου</a:t>
            </a:r>
          </a:p>
          <a:p>
            <a:pPr lvl="4"/>
            <a:r>
              <a:rPr lang="cs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 </a:t>
            </a:r>
            <a:r>
              <a:rPr lang="cs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" sz="1600" dirty="0">
                <a:solidFill>
                  <a:schemeClr val="tx1"/>
                </a:solidFill>
              </a:rPr>
              <a:t>Mathesis - </a:t>
            </a:r>
            <a:r>
              <a:rPr lang="cs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276456" cy="1470025"/>
          </a:xfrm>
        </p:spPr>
        <p:txBody>
          <a:bodyPr/>
          <a:lstStyle/>
          <a:p>
            <a:pPr algn="ctr"/>
            <a:r>
              <a:rPr lang="cs" b="1" dirty="0">
                <a:solidFill>
                  <a:srgbClr val="166C59"/>
                </a:solidFill>
              </a:rPr>
              <a:t>Geometrické konstrukce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Rovnoběžky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sz="2400" b="1" dirty="0"/>
              <a:t>Vezměte X jako střed a libovolný poloměr a nakreslete oblouk protínající segment PX v bodě M a AB v bodě N.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DF1F49D3-D182-47C5-825C-1C443197E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604" y="2636912"/>
            <a:ext cx="5110791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93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Rovnoběžky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pPr marL="0" indent="0" algn="just">
              <a:buNone/>
            </a:pPr>
            <a:r>
              <a:rPr lang="cs" sz="2400" b="1" dirty="0"/>
              <a:t>Nyní, vezměte P jako střed a stejný poloměr, nakreslete oblouk EF protínající segment PX v bodě Q.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45C6405C-AF50-4DCF-BFF8-B5A6C64E20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704" y="2780928"/>
            <a:ext cx="5872591" cy="312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77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Rovnoběžky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/>
          <a:lstStyle/>
          <a:p>
            <a:pPr marL="0" indent="0" algn="just">
              <a:buNone/>
            </a:pPr>
            <a:r>
              <a:rPr lang="cs" sz="2400" b="1" dirty="0"/>
              <a:t>Vezměte Q jako střed a stejný poloměr a nakreslete oblouk protínající oblouk EF v R.</a:t>
            </a:r>
            <a:endParaRPr lang="el-GR" sz="2400" b="1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2FAA778A-DDDD-43DE-AD54-6B8DF987D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012" y="2746967"/>
            <a:ext cx="5771976" cy="338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223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Rovnoběžky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8821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cs" sz="2400" b="1" dirty="0"/>
              <a:t>Spojte R a P a protáhněte je na obě strany, abyste nakreslili čáru CD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AE76EA2C-2DBD-4D14-8748-25327EFB0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060848"/>
            <a:ext cx="5796862" cy="3254066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D097A416-25D9-4CD3-BA47-9BD43267BCF9}"/>
              </a:ext>
            </a:extLst>
          </p:cNvPr>
          <p:cNvSpPr txBox="1"/>
          <p:nvPr/>
        </p:nvSpPr>
        <p:spPr>
          <a:xfrm>
            <a:off x="1600566" y="5482455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" sz="2400" b="1" dirty="0"/>
              <a:t>Zde je přímka CD rovnoběžná s přímkou AB.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589639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Osa úhlu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sz="2400" b="1" dirty="0"/>
              <a:t>Předpokládejme, že máme ∠PQR a chceme tento úhel rozpůlit.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C4CA3915-E72B-48D0-8608-952657139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477" y="2564904"/>
            <a:ext cx="4001045" cy="318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139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Osa úhlu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9401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cs" sz="2400" b="1" dirty="0"/>
              <a:t>Nechť Q je střed a s libovolným poloměrem nakreslete oblouk protínající paprsek QP a QR, řekněme v bodech E a D.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057E5D20-7D18-43B2-8BCE-CB536A71D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564904"/>
            <a:ext cx="3888432" cy="3395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23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Osa úhlu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7215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cs" sz="2400" b="1" dirty="0"/>
              <a:t>Nyní vezměte D a E jako středy a stejný poloměr a nakreslete oblouky, které se navzájem protínají, řekněme v F.</a:t>
            </a:r>
          </a:p>
          <a:p>
            <a:pPr marL="0" indent="0" algn="just">
              <a:buNone/>
            </a:pPr>
            <a:r>
              <a:rPr lang="cs" sz="2400" b="1" dirty="0"/>
              <a:t>Nakreslete paprsek QF.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3FF89150-B74F-482B-B1AF-142337147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1988840"/>
            <a:ext cx="3971640" cy="3436996"/>
          </a:xfrm>
          <a:prstGeom prst="rect">
            <a:avLst/>
          </a:prstGeom>
        </p:spPr>
      </p:pic>
      <p:sp>
        <p:nvSpPr>
          <p:cNvPr id="7" name="BlokTextu 6">
            <a:extLst>
              <a:ext uri="{FF2B5EF4-FFF2-40B4-BE49-F238E27FC236}">
                <a16:creationId xmlns:a16="http://schemas.microsoft.com/office/drawing/2014/main" id="{52FADBE5-2DAD-4BCA-AD1C-2D1DCF97BD5A}"/>
              </a:ext>
            </a:extLst>
          </p:cNvPr>
          <p:cNvSpPr txBox="1"/>
          <p:nvPr/>
        </p:nvSpPr>
        <p:spPr>
          <a:xfrm>
            <a:off x="1835696" y="5541401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" sz="2400" b="1" dirty="0"/>
              <a:t>Zde je QP osou úhlu ∠PQR.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1669442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620688"/>
            <a:ext cx="9155360" cy="1325562"/>
          </a:xfrm>
        </p:spPr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Konstrukce úhlů pomocí úhloměru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562" y="2204864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cs" sz="2400" b="1" dirty="0"/>
              <a:t>Úhel lze sestrojit buď pomocí úhloměru a pravítka, nebo pomocí kružítka a pravítka. Podívejme se nyní na kroky konstrukce úhlu 50° pomocí úhloměru.</a:t>
            </a: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33417071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544" y="332656"/>
            <a:ext cx="9659416" cy="1143000"/>
          </a:xfrm>
        </p:spPr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Konstrukce úhlů pomocí úhloměru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87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cs" sz="2400" b="1" dirty="0"/>
              <a:t>Nakreslete úsečku OA. Umístěte střed úhloměru do bodu O. Začněte z bodu A ve směru hodinových ručiček a označte bod pod úhlem 50 stupňů pohledem na vnější kruh úhloměru. Označte tento bod jako B.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0BDEFD72-3517-4F7A-ABDC-90206D46F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564904"/>
            <a:ext cx="5622241" cy="2924634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206F220A-D15C-4509-9703-C6191FDEBE75}"/>
              </a:ext>
            </a:extLst>
          </p:cNvPr>
          <p:cNvSpPr txBox="1"/>
          <p:nvPr/>
        </p:nvSpPr>
        <p:spPr>
          <a:xfrm>
            <a:off x="1979712" y="5666723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" sz="2400" b="1" dirty="0"/>
              <a:t>∠BOA je požadovaný úhel 50°.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14082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Geometrické konstrukce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sz="2400" b="1" dirty="0"/>
              <a:t>Jak jste obeznámeni s různými tvary, můžete je kreslit rukama. Dobře znáte geometrické konstrukce úsečky určité délky, čtverce, obdélníku nebo trojúhelníku pomocí pravítka. V této části se naučíme některé další geometrické konstrukce s pomocí kružítka, pravítka (a někdy i úhloměru). Dozvíte se, jak sestrojit přímku kolmice, osy úhlu a rovnoběžky.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Nástroje</a:t>
            </a:r>
            <a:endParaRPr lang="el-GR" b="1" dirty="0">
              <a:solidFill>
                <a:srgbClr val="166C59"/>
              </a:solidFill>
            </a:endParaRP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644EC205-4201-471C-8B8D-6F9FCFBFB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80728"/>
            <a:ext cx="5639435" cy="2762250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155E5D0C-55BA-433C-8F31-BA47D5CAC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4005064"/>
            <a:ext cx="3955000" cy="219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Kolmice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sz="2400" b="1" dirty="0"/>
              <a:t>K provedení této konstrukce použijeme skutečnost, že jakýkoli bod na ose kolmice úsečky je stejně vzdálený od dvou koncových bodů úsečky.</a:t>
            </a:r>
          </a:p>
          <a:p>
            <a:pPr marL="0" indent="0" algn="just">
              <a:buNone/>
            </a:pPr>
            <a:r>
              <a:rPr lang="cs" sz="2400" b="1" dirty="0"/>
              <a:t>Předpokládejme, že máme úsečku AB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9ACBD289-CEE5-46A4-B7DE-91FB29DD6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4149080"/>
            <a:ext cx="418147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Kolmice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66018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cs" sz="2400" b="1" dirty="0"/>
              <a:t>Vezmeme-li A a B jako středy a poloměr větší než polovinu AB, nakreslete oblouky na obě strany AB, aby se vzájemně protínaly, jak je znázorněno níže.</a:t>
            </a:r>
            <a:endParaRPr lang="el-GR" sz="2400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DB79C990-7164-4A7F-BA6D-19F94A4F1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932620"/>
            <a:ext cx="4231207" cy="3308201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4FCF75AD-ED58-46B2-B3B6-AB7BDA86579D}"/>
              </a:ext>
            </a:extLst>
          </p:cNvPr>
          <p:cNvSpPr txBox="1"/>
          <p:nvPr/>
        </p:nvSpPr>
        <p:spPr>
          <a:xfrm>
            <a:off x="1187624" y="5253630"/>
            <a:ext cx="7048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" sz="2400" b="1" dirty="0"/>
              <a:t>Důvod, proč požadujete, aby poloměr vašich oblouků byl větší než polovina AB, je ten, že pokud je poloměr menší než polovina AB, oblouky se nebudou protínat.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Kolmice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cs" sz="2400" b="1" dirty="0"/>
              <a:t>Nechť dva takto získané průsečíky jsou P a Q. Nakreslete přímku přes P a Q. Toto je požadovaná kolmice.</a:t>
            </a:r>
            <a:endParaRPr lang="it-IT" sz="2400" dirty="0"/>
          </a:p>
        </p:txBody>
      </p:sp>
      <p:pic>
        <p:nvPicPr>
          <p:cNvPr id="5" name="Obrázok 4" descr="Obrázok, na ktorom je text, lietanie, pestrofarebné, čiara&#10;&#10;Automaticky generovaný popis">
            <a:extLst>
              <a:ext uri="{FF2B5EF4-FFF2-40B4-BE49-F238E27FC236}">
                <a16:creationId xmlns:a16="http://schemas.microsoft.com/office/drawing/2014/main" id="{A31F5482-02DE-4A94-A272-4C28E352B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721" y="2289294"/>
            <a:ext cx="3818534" cy="3220194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556FC77D-9C1E-4D95-A3A9-54939D8FFC3C}"/>
              </a:ext>
            </a:extLst>
          </p:cNvPr>
          <p:cNvSpPr txBox="1"/>
          <p:nvPr/>
        </p:nvSpPr>
        <p:spPr>
          <a:xfrm>
            <a:off x="1295636" y="5615722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" sz="2400" b="1" dirty="0"/>
              <a:t>Zde je POQ kolmice AB.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Rovnoběžky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sz="2400" b="1" dirty="0"/>
              <a:t>Tyto dvě čáry jsou vzájemně rovnoběžné.</a:t>
            </a:r>
            <a:endParaRPr lang="el-GR" sz="2400" b="1" dirty="0"/>
          </a:p>
        </p:txBody>
      </p:sp>
      <p:pic>
        <p:nvPicPr>
          <p:cNvPr id="6" name="Obrázok 5" descr="Obrázok, na ktorom je text, anténa, zariadenie&#10;&#10;Automaticky generovaný popis">
            <a:extLst>
              <a:ext uri="{FF2B5EF4-FFF2-40B4-BE49-F238E27FC236}">
                <a16:creationId xmlns:a16="http://schemas.microsoft.com/office/drawing/2014/main" id="{9CAE4E9D-515F-4964-9FB2-4DCB179E2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005564"/>
            <a:ext cx="3390900" cy="3058795"/>
          </a:xfrm>
          <a:prstGeom prst="rect">
            <a:avLst/>
          </a:prstGeom>
        </p:spPr>
      </p:pic>
      <p:sp>
        <p:nvSpPr>
          <p:cNvPr id="4" name="BlokTextu 3">
            <a:extLst>
              <a:ext uri="{FF2B5EF4-FFF2-40B4-BE49-F238E27FC236}">
                <a16:creationId xmlns:a16="http://schemas.microsoft.com/office/drawing/2014/main" id="{8BCC0997-DF6F-4CD5-9AD9-A4FDB0D199A1}"/>
              </a:ext>
            </a:extLst>
          </p:cNvPr>
          <p:cNvSpPr txBox="1"/>
          <p:nvPr/>
        </p:nvSpPr>
        <p:spPr>
          <a:xfrm>
            <a:off x="1115616" y="5050234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" sz="2400" b="1" dirty="0"/>
              <a:t>Naučíme se konstruovat rovnoběžné úsečky pomocí pravítka a kružítka.</a:t>
            </a:r>
            <a:endParaRPr lang="sk-SK" sz="2400" b="1" dirty="0"/>
          </a:p>
        </p:txBody>
      </p:sp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Rovnoběžky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sz="2400" b="1" dirty="0"/>
              <a:t>Nechť AB je přímka a P je bod mimo přímku AB</a:t>
            </a:r>
            <a:endParaRPr lang="el-GR" sz="2400" b="1" dirty="0"/>
          </a:p>
        </p:txBody>
      </p:sp>
      <p:pic>
        <p:nvPicPr>
          <p:cNvPr id="5" name="Obrázok 4" descr="Obrázok, na ktorom je text, atletické hry, šport, tenis&#10;&#10;Automaticky generovaný popis">
            <a:extLst>
              <a:ext uri="{FF2B5EF4-FFF2-40B4-BE49-F238E27FC236}">
                <a16:creationId xmlns:a16="http://schemas.microsoft.com/office/drawing/2014/main" id="{40D6966C-639A-460C-BCDF-BED283296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465" y="2708920"/>
            <a:ext cx="4995069" cy="287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29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" b="1" dirty="0">
                <a:solidFill>
                  <a:srgbClr val="166C59"/>
                </a:solidFill>
              </a:rPr>
              <a:t>Rovnoběžky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" sz="2400" b="1" dirty="0"/>
              <a:t>Nakreslete transverzálku přes bod P protínající přímku AB, řekněme v X.</a:t>
            </a:r>
            <a:endParaRPr lang="el-GR" sz="2400" b="1" dirty="0"/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C7F84FA6-3384-4BD0-B265-3B50F66EB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024" y="2636912"/>
            <a:ext cx="5251952" cy="313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15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474</Words>
  <Application>Microsoft Office PowerPoint</Application>
  <PresentationFormat>Prezentácia na obrazovke (4:3)</PresentationFormat>
  <Paragraphs>42</Paragraphs>
  <Slides>18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18</vt:i4>
      </vt:variant>
    </vt:vector>
  </HeadingPairs>
  <TitlesOfParts>
    <vt:vector size="22" baseType="lpstr">
      <vt:lpstr>Adobe Heiti Std R</vt:lpstr>
      <vt:lpstr>Arial</vt:lpstr>
      <vt:lpstr>Calibri</vt:lpstr>
      <vt:lpstr>Office Theme</vt:lpstr>
      <vt:lpstr>Geometrické konstrukce</vt:lpstr>
      <vt:lpstr>Geometrické konstrukce</vt:lpstr>
      <vt:lpstr>Nástroje</vt:lpstr>
      <vt:lpstr>Kolmice</vt:lpstr>
      <vt:lpstr>Kolmice</vt:lpstr>
      <vt:lpstr>Kolmice</vt:lpstr>
      <vt:lpstr>Rovnoběžky</vt:lpstr>
      <vt:lpstr>Rovnoběžky</vt:lpstr>
      <vt:lpstr>Rovnoběžky</vt:lpstr>
      <vt:lpstr>Rovnoběžky</vt:lpstr>
      <vt:lpstr>Rovnoběžky</vt:lpstr>
      <vt:lpstr>Rovnoběžky</vt:lpstr>
      <vt:lpstr>Rovnoběžky</vt:lpstr>
      <vt:lpstr>Osa úhlu</vt:lpstr>
      <vt:lpstr>Osa úhlu</vt:lpstr>
      <vt:lpstr>Osa úhlu</vt:lpstr>
      <vt:lpstr>Konstrukce úhlů pomocí úhloměru</vt:lpstr>
      <vt:lpstr>Konstrukce úhlů pomocí úhloměru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Šimon Srnka</cp:lastModifiedBy>
  <cp:revision>27</cp:revision>
  <dcterms:created xsi:type="dcterms:W3CDTF">2016-10-07T11:12:08Z</dcterms:created>
  <dcterms:modified xsi:type="dcterms:W3CDTF">2022-07-14T14:59:41Z</dcterms:modified>
  <cp:category/>
</cp:coreProperties>
</file>