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79" d="100"/>
          <a:sy n="79" d="100"/>
        </p:scale>
        <p:origin x="1570" y="1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14/07/2022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14/7/2022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
              <a:t>Kλικ για επεξεργασία των στυλ του υποδείγματος</a:t>
            </a:r>
          </a:p>
          <a:p>
            <a:pPr lvl="1"/>
            <a:r>
              <a:rPr lang="cs"/>
              <a:t>Δεύτερου επιπέδου</a:t>
            </a:r>
          </a:p>
          <a:p>
            <a:pPr lvl="2"/>
            <a:r>
              <a:rPr lang="cs"/>
              <a:t>Τρίτου επιπέδου</a:t>
            </a:r>
          </a:p>
          <a:p>
            <a:pPr lvl="3"/>
            <a:r>
              <a:rPr lang="cs"/>
              <a:t>Τέταρτου επιπέδου</a:t>
            </a:r>
          </a:p>
          <a:p>
            <a:pPr lvl="4"/>
            <a:r>
              <a:rPr lang="cs"/>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cs" sz="1600" b="0" i="0" u="none" strike="noStrike" kern="1200" baseline="0" dirty="0">
                <a:solidFill>
                  <a:srgbClr val="003996"/>
                </a:solidFill>
                <a:latin typeface="Adobe Heiti Std R" pitchFamily="34" charset="-128"/>
                <a:ea typeface="Adobe Heiti Std R" pitchFamily="34" charset="-128"/>
                <a:cs typeface="+mn-cs"/>
              </a:rPr>
              <a:t>Erasmus </a:t>
            </a:r>
            <a:r>
              <a:rPr lang="cs"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 sz="1600" dirty="0">
                <a:solidFill>
                  <a:schemeClr val="tx1"/>
                </a:solidFill>
              </a:rPr>
              <a:t>Mathesis - </a:t>
            </a:r>
            <a:r>
              <a:rPr lang="cs"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cs" b="1" dirty="0">
                <a:solidFill>
                  <a:srgbClr val="166C59"/>
                </a:solidFill>
              </a:rPr>
              <a:t>Logické myšlení, Porovnání, Měření, Převod 1</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obdélníku</a:t>
            </a:r>
            <a:endParaRPr lang="el-GR" b="1" dirty="0">
              <a:solidFill>
                <a:srgbClr val="166C59"/>
              </a:solidFill>
            </a:endParaRPr>
          </a:p>
        </p:txBody>
      </p:sp>
      <p:sp>
        <p:nvSpPr>
          <p:cNvPr id="3" name="Content Placeholder 2"/>
          <p:cNvSpPr>
            <a:spLocks noGrp="1"/>
          </p:cNvSpPr>
          <p:nvPr>
            <p:ph idx="1"/>
          </p:nvPr>
        </p:nvSpPr>
        <p:spPr>
          <a:xfrm>
            <a:off x="331473" y="980728"/>
            <a:ext cx="8229600" cy="4525963"/>
          </a:xfrm>
        </p:spPr>
        <p:txBody>
          <a:bodyPr/>
          <a:lstStyle/>
          <a:p>
            <a:pPr marL="0" indent="0" algn="just">
              <a:buNone/>
            </a:pPr>
            <a:r>
              <a:rPr lang="cs" sz="2400" b="1" dirty="0"/>
              <a:t>Udělejme například obdélník o délce = 2 cm a šířce = 3 cm. Zkusme nyní do tohoto obdélníku umístit čtverce o délce 1 jednotky.</a:t>
            </a:r>
          </a:p>
          <a:p>
            <a:pPr marL="0" indent="0" algn="just">
              <a:buNone/>
            </a:pPr>
            <a:r>
              <a:rPr lang="cs" sz="2400" b="1" dirty="0"/>
              <a:t>Čtverce jednotkové délky tedy znamenají, že délka každé strany čtverce je jedna. Jak můžeme vidět na obrázku níže, do tohoto obdélníku se snadno vejde 6 čtverců jednotkové délky, takže můžeme říci, že plocha obdélníku je 6 jednotek. Také víme, že strany obdélníku jsou v cm; proto se plocha obdélníku změní z 6 jednotek na 6 cm.</a:t>
            </a:r>
          </a:p>
        </p:txBody>
      </p:sp>
      <p:pic>
        <p:nvPicPr>
          <p:cNvPr id="5" name="Obrázok 4" descr="Obrázok, na ktorom je stôl&#10;&#10;Automaticky generovaný popis">
            <a:extLst>
              <a:ext uri="{FF2B5EF4-FFF2-40B4-BE49-F238E27FC236}">
                <a16:creationId xmlns:a16="http://schemas.microsoft.com/office/drawing/2014/main" id="{36899D2F-1244-4949-A945-E9605AE6D6A8}"/>
              </a:ext>
            </a:extLst>
          </p:cNvPr>
          <p:cNvPicPr>
            <a:picLocks noChangeAspect="1"/>
          </p:cNvPicPr>
          <p:nvPr/>
        </p:nvPicPr>
        <p:blipFill>
          <a:blip r:embed="rId2"/>
          <a:stretch>
            <a:fillRect/>
          </a:stretch>
        </p:blipFill>
        <p:spPr>
          <a:xfrm>
            <a:off x="2483768" y="4474563"/>
            <a:ext cx="3744416" cy="232825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obdélníku</a:t>
            </a:r>
            <a:endParaRPr lang="el-GR" b="1" dirty="0">
              <a:solidFill>
                <a:srgbClr val="166C59"/>
              </a:solidFill>
            </a:endParaRPr>
          </a:p>
        </p:txBody>
      </p:sp>
      <p:sp>
        <p:nvSpPr>
          <p:cNvPr id="3" name="Content Placeholder 2"/>
          <p:cNvSpPr>
            <a:spLocks noGrp="1"/>
          </p:cNvSpPr>
          <p:nvPr>
            <p:ph idx="1"/>
          </p:nvPr>
        </p:nvSpPr>
        <p:spPr>
          <a:xfrm>
            <a:off x="395536" y="980728"/>
            <a:ext cx="8229600" cy="4525963"/>
          </a:xfrm>
        </p:spPr>
        <p:txBody>
          <a:bodyPr/>
          <a:lstStyle/>
          <a:p>
            <a:pPr marL="0" indent="0" algn="just">
              <a:buNone/>
            </a:pPr>
            <a:r>
              <a:rPr lang="cs" sz="2400" b="1" dirty="0"/>
              <a:t>Délka a šířka (Width) obdélníku by měla být známa předem. Délka a šířka se vynásobí a výsledkem je požadovaná plocha. Jednotka plochy je druhou mocninou jednotky její délky a šířky.</a:t>
            </a:r>
          </a:p>
          <a:p>
            <a:pPr marL="0" indent="0" algn="just">
              <a:buNone/>
            </a:pPr>
            <a:r>
              <a:rPr lang="cs" sz="2400" b="1" dirty="0"/>
              <a:t>Z výše uvedených kroků lze vzorec obdélníku napsat takto: Plocha obdélníku (A) = délka (L) × šířka (B), kde L je délka obdélníku a B je šířka obdélníku .</a:t>
            </a:r>
          </a:p>
          <a:p>
            <a:pPr marL="0" indent="0" algn="just">
              <a:buNone/>
            </a:pPr>
            <a:endParaRPr lang="en-US" sz="2400" b="1" dirty="0"/>
          </a:p>
        </p:txBody>
      </p:sp>
      <p:pic>
        <p:nvPicPr>
          <p:cNvPr id="4" name="Obrázok 3">
            <a:extLst>
              <a:ext uri="{FF2B5EF4-FFF2-40B4-BE49-F238E27FC236}">
                <a16:creationId xmlns:a16="http://schemas.microsoft.com/office/drawing/2014/main" id="{15644C49-0BD6-4553-9047-FB937075BA26}"/>
              </a:ext>
            </a:extLst>
          </p:cNvPr>
          <p:cNvPicPr>
            <a:picLocks noChangeAspect="1"/>
          </p:cNvPicPr>
          <p:nvPr/>
        </p:nvPicPr>
        <p:blipFill>
          <a:blip r:embed="rId2"/>
          <a:stretch>
            <a:fillRect/>
          </a:stretch>
        </p:blipFill>
        <p:spPr>
          <a:xfrm>
            <a:off x="1979712" y="3933057"/>
            <a:ext cx="4866218" cy="2300016"/>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trojúhelníku</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cs" sz="2400" b="1" dirty="0"/>
              <a:t>Základní vzorec pro obsah trojúhelníku je roven polovině součinu jeho základny a výšky, tj. A = 1/2 × b × h. Tento vzorec je použitelný pro všechny typy trojúhelníků, ať už se jedná o zmenšený trojúhelník, rovnoramenný trojúhelník nebo rovnostranný trojúhelník. Je třeba si uvědomit, že základna a výška trojúhelníku jsou na sebe kolmé.</a:t>
            </a:r>
            <a:endParaRPr lang="el-GR" sz="2400" b="1" dirty="0"/>
          </a:p>
        </p:txBody>
      </p:sp>
      <p:pic>
        <p:nvPicPr>
          <p:cNvPr id="4" name="Obrázok 3">
            <a:extLst>
              <a:ext uri="{FF2B5EF4-FFF2-40B4-BE49-F238E27FC236}">
                <a16:creationId xmlns:a16="http://schemas.microsoft.com/office/drawing/2014/main" id="{91B03381-4DA6-4B81-9787-34FB13198432}"/>
              </a:ext>
            </a:extLst>
          </p:cNvPr>
          <p:cNvPicPr>
            <a:picLocks noChangeAspect="1"/>
          </p:cNvPicPr>
          <p:nvPr/>
        </p:nvPicPr>
        <p:blipFill>
          <a:blip r:embed="rId2"/>
          <a:stretch>
            <a:fillRect/>
          </a:stretch>
        </p:blipFill>
        <p:spPr>
          <a:xfrm>
            <a:off x="2411760" y="3573016"/>
            <a:ext cx="3960440" cy="260766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trojúhelníku</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Plochu trojúhelníku lze vypočítat pomocí různých vzorců. Například Heronův vzorec se používá pro výpočet plochy trojúhelníku, když známe délku všech tří stran. Goniometrické funkce se také používají k nalezení obsahu trojúhelníku, když známe dvě strany a úhel mezi nimi. Základní vzorec, který se používá k nalezení obsahu trojúhelníku, je však:</a:t>
            </a:r>
          </a:p>
          <a:p>
            <a:pPr marL="0" indent="0" algn="just">
              <a:buNone/>
            </a:pPr>
            <a:endParaRPr lang="en-US" sz="2400" b="1" dirty="0"/>
          </a:p>
          <a:p>
            <a:pPr marL="0" indent="0" algn="just">
              <a:buNone/>
            </a:pPr>
            <a:r>
              <a:rPr lang="cs" sz="2400" b="1" dirty="0"/>
              <a:t>Plocha trojúhelníku = 1/2 × základna × výška</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cs" b="1" dirty="0">
                <a:solidFill>
                  <a:srgbClr val="166C59"/>
                </a:solidFill>
              </a:rPr>
              <a:t>Vzorce</a:t>
            </a:r>
            <a:endParaRPr lang="el-GR" b="1" dirty="0">
              <a:solidFill>
                <a:srgbClr val="166C59"/>
              </a:solidFill>
            </a:endParaRPr>
          </a:p>
        </p:txBody>
      </p:sp>
      <p:pic>
        <p:nvPicPr>
          <p:cNvPr id="5" name="Obrázok 4">
            <a:extLst>
              <a:ext uri="{FF2B5EF4-FFF2-40B4-BE49-F238E27FC236}">
                <a16:creationId xmlns:a16="http://schemas.microsoft.com/office/drawing/2014/main" id="{E5A87B62-34D1-45CD-ACC4-204B7B92615D}"/>
              </a:ext>
            </a:extLst>
          </p:cNvPr>
          <p:cNvPicPr>
            <a:picLocks noChangeAspect="1"/>
          </p:cNvPicPr>
          <p:nvPr/>
        </p:nvPicPr>
        <p:blipFill>
          <a:blip r:embed="rId2"/>
          <a:stretch>
            <a:fillRect/>
          </a:stretch>
        </p:blipFill>
        <p:spPr>
          <a:xfrm>
            <a:off x="457200" y="1948272"/>
            <a:ext cx="8415066" cy="2961456"/>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délky</a:t>
            </a:r>
            <a:endParaRPr lang="el-GR" b="1" dirty="0">
              <a:solidFill>
                <a:srgbClr val="166C59"/>
              </a:solidFill>
            </a:endParaRPr>
          </a:p>
        </p:txBody>
      </p:sp>
      <p:sp>
        <p:nvSpPr>
          <p:cNvPr id="3" name="Content Placeholder 2"/>
          <p:cNvSpPr>
            <a:spLocks noGrp="1"/>
          </p:cNvSpPr>
          <p:nvPr>
            <p:ph idx="1"/>
          </p:nvPr>
        </p:nvSpPr>
        <p:spPr>
          <a:xfrm>
            <a:off x="457200" y="850419"/>
            <a:ext cx="8229600" cy="4525963"/>
          </a:xfrm>
        </p:spPr>
        <p:txBody>
          <a:bodyPr/>
          <a:lstStyle/>
          <a:p>
            <a:pPr marL="0" indent="0" algn="just">
              <a:buNone/>
            </a:pPr>
            <a:r>
              <a:rPr lang="cs" sz="2400" b="1" dirty="0"/>
              <a:t>Když v matematice používáme délku, víme, že standardní jednotkou délky je 'Metr', což se zkráceně píše jako 'm'.</a:t>
            </a:r>
          </a:p>
          <a:p>
            <a:pPr marL="0" indent="0" algn="just">
              <a:buNone/>
            </a:pPr>
            <a:r>
              <a:rPr lang="cs" sz="2400" b="1" dirty="0"/>
              <a:t>Metr délky je rozdělen na 100 stejných dílů. Každá část je pojmenována centimetr a zapsána zkráceně jako „cm“. Tedy 1 m = 100 cm a 100 cm = 1 m.</a:t>
            </a:r>
          </a:p>
          <a:p>
            <a:pPr marL="0" indent="0" algn="just">
              <a:buNone/>
            </a:pPr>
            <a:r>
              <a:rPr lang="cs" sz="2400" b="1" dirty="0"/>
              <a:t>Jednotka je označena abecedou (m). Podívejte se na graf níže. Základní jednotkou je „m“ a přidáme „Deca“, „ </a:t>
            </a:r>
            <a:r>
              <a:rPr lang="cs" sz="2400" b="1" dirty="0" err="1"/>
              <a:t>Hecto </a:t>
            </a:r>
            <a:r>
              <a:rPr lang="cs" sz="2400" b="1" dirty="0"/>
              <a:t>“ a „Kilo“, abychom změřili velké jednotky postupným násobením 10 a „ </a:t>
            </a:r>
            <a:r>
              <a:rPr lang="cs" sz="2400" b="1" dirty="0" err="1"/>
              <a:t>deci </a:t>
            </a:r>
            <a:r>
              <a:rPr lang="cs" sz="2400" b="1" dirty="0"/>
              <a:t>“, „ </a:t>
            </a:r>
            <a:r>
              <a:rPr lang="cs" sz="2400" b="1" dirty="0" err="1"/>
              <a:t>centi </a:t>
            </a:r>
            <a:r>
              <a:rPr lang="cs" sz="2400" b="1" dirty="0"/>
              <a:t>“ a „mili“ postupným dělením 10, aby změřte menší délku</a:t>
            </a:r>
          </a:p>
        </p:txBody>
      </p:sp>
      <p:pic>
        <p:nvPicPr>
          <p:cNvPr id="5" name="Obrázok 4">
            <a:extLst>
              <a:ext uri="{FF2B5EF4-FFF2-40B4-BE49-F238E27FC236}">
                <a16:creationId xmlns:a16="http://schemas.microsoft.com/office/drawing/2014/main" id="{9AE958E8-ECAE-42D3-A3F0-F70A9DCC88B8}"/>
              </a:ext>
            </a:extLst>
          </p:cNvPr>
          <p:cNvPicPr>
            <a:picLocks noChangeAspect="1"/>
          </p:cNvPicPr>
          <p:nvPr/>
        </p:nvPicPr>
        <p:blipFill>
          <a:blip r:embed="rId2"/>
          <a:stretch>
            <a:fillRect/>
          </a:stretch>
        </p:blipFill>
        <p:spPr>
          <a:xfrm>
            <a:off x="2142807" y="4869160"/>
            <a:ext cx="4858385" cy="186690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délky</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cs" sz="2400" b="1" dirty="0"/>
              <a:t>Různé převodní tabulky jednotek délky a jejich ekvivalenty jsou uvedeny zde:</a:t>
            </a:r>
          </a:p>
          <a:p>
            <a:pPr marL="0" indent="0" algn="just">
              <a:buNone/>
            </a:pPr>
            <a:r>
              <a:rPr lang="cs" sz="2400" b="1" dirty="0"/>
              <a:t>1 </a:t>
            </a:r>
            <a:r>
              <a:rPr lang="cs" sz="2400" b="1" dirty="0" err="1"/>
              <a:t>kilometr </a:t>
            </a:r>
            <a:r>
              <a:rPr lang="cs" sz="2400" b="1" dirty="0"/>
              <a:t>(km) = 10 </a:t>
            </a:r>
            <a:r>
              <a:rPr lang="cs" sz="2400" b="1" dirty="0" err="1"/>
              <a:t>hektometrů </a:t>
            </a:r>
            <a:r>
              <a:rPr lang="cs" sz="2400" b="1" dirty="0"/>
              <a:t>(hm) = 1000 m</a:t>
            </a:r>
          </a:p>
          <a:p>
            <a:pPr marL="0" indent="0" algn="just">
              <a:buNone/>
            </a:pPr>
            <a:r>
              <a:rPr lang="cs" sz="2400" b="1" dirty="0"/>
              <a:t>1 </a:t>
            </a:r>
            <a:r>
              <a:rPr lang="cs" sz="2400" b="1" dirty="0" err="1"/>
              <a:t>hektometr </a:t>
            </a:r>
            <a:r>
              <a:rPr lang="cs" sz="2400" b="1" dirty="0"/>
              <a:t>(hm) = 10 </a:t>
            </a:r>
            <a:r>
              <a:rPr lang="cs" sz="2400" b="1" dirty="0" err="1"/>
              <a:t>dekametrů </a:t>
            </a:r>
            <a:r>
              <a:rPr lang="cs" sz="2400" b="1" dirty="0"/>
              <a:t>( </a:t>
            </a:r>
            <a:r>
              <a:rPr lang="cs" sz="2400" b="1" dirty="0" err="1"/>
              <a:t>dcm </a:t>
            </a:r>
            <a:r>
              <a:rPr lang="cs" sz="2400" b="1" dirty="0"/>
              <a:t>) = 100 m</a:t>
            </a:r>
          </a:p>
          <a:p>
            <a:pPr marL="0" indent="0" algn="just">
              <a:buNone/>
            </a:pPr>
            <a:r>
              <a:rPr lang="cs" sz="2400" b="1" dirty="0"/>
              <a:t>1 </a:t>
            </a:r>
            <a:r>
              <a:rPr lang="cs" sz="2400" b="1" dirty="0" err="1"/>
              <a:t>dekametr </a:t>
            </a:r>
            <a:r>
              <a:rPr lang="cs" sz="2400" b="1" dirty="0"/>
              <a:t>( </a:t>
            </a:r>
            <a:r>
              <a:rPr lang="cs" sz="2400" b="1" dirty="0" err="1"/>
              <a:t>dcm </a:t>
            </a:r>
            <a:r>
              <a:rPr lang="cs" sz="2400" b="1" dirty="0"/>
              <a:t>) = 10 </a:t>
            </a:r>
            <a:r>
              <a:rPr lang="cs" sz="2400" b="1" dirty="0" err="1"/>
              <a:t>metrů </a:t>
            </a:r>
            <a:r>
              <a:rPr lang="cs" sz="2400" b="1" dirty="0"/>
              <a:t>(m)</a:t>
            </a:r>
          </a:p>
          <a:p>
            <a:pPr marL="0" indent="0" algn="just">
              <a:buNone/>
            </a:pPr>
            <a:r>
              <a:rPr lang="cs" sz="2400" b="1" dirty="0"/>
              <a:t>1 </a:t>
            </a:r>
            <a:r>
              <a:rPr lang="cs" sz="2400" b="1" dirty="0" err="1"/>
              <a:t>metr </a:t>
            </a:r>
            <a:r>
              <a:rPr lang="cs" sz="2400" b="1" dirty="0"/>
              <a:t>(m) = 10 </a:t>
            </a:r>
            <a:r>
              <a:rPr lang="cs" sz="2400" b="1" dirty="0" err="1"/>
              <a:t>decimetrů </a:t>
            </a:r>
            <a:r>
              <a:rPr lang="cs" sz="2400" b="1" dirty="0"/>
              <a:t>(dm) = 100 cm = 1000 mm</a:t>
            </a:r>
          </a:p>
          <a:p>
            <a:pPr marL="0" indent="0" algn="just">
              <a:buNone/>
            </a:pPr>
            <a:r>
              <a:rPr lang="cs" sz="2400" b="1" dirty="0"/>
              <a:t>1 </a:t>
            </a:r>
            <a:r>
              <a:rPr lang="cs" sz="2400" b="1" dirty="0" err="1"/>
              <a:t>decimetr </a:t>
            </a:r>
            <a:r>
              <a:rPr lang="cs" sz="2400" b="1" dirty="0"/>
              <a:t>(dm) = 10 </a:t>
            </a:r>
            <a:r>
              <a:rPr lang="cs" sz="2400" b="1" dirty="0" err="1"/>
              <a:t>centimetrů </a:t>
            </a:r>
            <a:r>
              <a:rPr lang="cs" sz="2400" b="1" dirty="0"/>
              <a:t>(cm)</a:t>
            </a:r>
          </a:p>
          <a:p>
            <a:pPr marL="0" indent="0" algn="just">
              <a:buNone/>
            </a:pPr>
            <a:r>
              <a:rPr lang="cs" sz="2400" b="1" dirty="0"/>
              <a:t>1 decimetr = 0,1 metru</a:t>
            </a:r>
          </a:p>
          <a:p>
            <a:pPr marL="0" indent="0" algn="just">
              <a:buNone/>
            </a:pPr>
            <a:r>
              <a:rPr lang="cs" sz="2400" b="1" dirty="0"/>
              <a:t>1 </a:t>
            </a:r>
            <a:r>
              <a:rPr lang="cs" sz="2400" b="1" dirty="0" err="1"/>
              <a:t>centimetr </a:t>
            </a:r>
            <a:r>
              <a:rPr lang="cs" sz="2400" b="1" dirty="0"/>
              <a:t>(cm) = 10 </a:t>
            </a:r>
            <a:r>
              <a:rPr lang="cs" sz="2400" b="1" dirty="0" err="1"/>
              <a:t>milimetrů </a:t>
            </a:r>
            <a:r>
              <a:rPr lang="cs" sz="2400" b="1" dirty="0"/>
              <a:t>(mm)</a:t>
            </a:r>
          </a:p>
          <a:p>
            <a:pPr marL="0" indent="0" algn="just">
              <a:buNone/>
            </a:pPr>
            <a:r>
              <a:rPr lang="cs" sz="2400" b="1" dirty="0"/>
              <a:t>1 centimetr = 0,01 metru</a:t>
            </a:r>
          </a:p>
          <a:p>
            <a:pPr marL="0" indent="0" algn="just">
              <a:buNone/>
            </a:pPr>
            <a:r>
              <a:rPr lang="cs" sz="2400" b="1" dirty="0"/>
              <a:t>1 milimetr = 0,001 metru</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délky</a:t>
            </a:r>
            <a:endParaRPr lang="el-GR" b="1" dirty="0">
              <a:solidFill>
                <a:srgbClr val="166C59"/>
              </a:solidFill>
            </a:endParaRPr>
          </a:p>
        </p:txBody>
      </p:sp>
      <p:sp>
        <p:nvSpPr>
          <p:cNvPr id="3" name="Content Placeholder 2"/>
          <p:cNvSpPr>
            <a:spLocks noGrp="1"/>
          </p:cNvSpPr>
          <p:nvPr>
            <p:ph idx="1"/>
          </p:nvPr>
        </p:nvSpPr>
        <p:spPr>
          <a:xfrm>
            <a:off x="452703" y="949994"/>
            <a:ext cx="8229600" cy="4525963"/>
          </a:xfrm>
        </p:spPr>
        <p:txBody>
          <a:bodyPr/>
          <a:lstStyle/>
          <a:p>
            <a:pPr marL="0" indent="0" algn="just">
              <a:buNone/>
            </a:pPr>
            <a:r>
              <a:rPr lang="cs" sz="2400" b="1" dirty="0"/>
              <a:t>Pro převod větších jednotek na menší jednotky vynásobíme počet větších jednotek zeleným převodním koeficientem pro příslušné menší jednotky</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Pro převod menších jednotek na větší jednotky vydělíme počet menších jednotek fialovým převodním koeficientem pro příslušné větší jednotky.</a:t>
            </a:r>
            <a:endParaRPr lang="el-GR" sz="2400" b="1" dirty="0"/>
          </a:p>
        </p:txBody>
      </p:sp>
      <p:pic>
        <p:nvPicPr>
          <p:cNvPr id="5" name="Obrázok 4" descr="Obrázok, na ktorom je text&#10;&#10;Automaticky generovaný popis">
            <a:extLst>
              <a:ext uri="{FF2B5EF4-FFF2-40B4-BE49-F238E27FC236}">
                <a16:creationId xmlns:a16="http://schemas.microsoft.com/office/drawing/2014/main" id="{DF4D5CCF-E19D-449C-9DFE-976113BEAE01}"/>
              </a:ext>
            </a:extLst>
          </p:cNvPr>
          <p:cNvPicPr>
            <a:picLocks noChangeAspect="1"/>
          </p:cNvPicPr>
          <p:nvPr/>
        </p:nvPicPr>
        <p:blipFill>
          <a:blip r:embed="rId2"/>
          <a:stretch>
            <a:fillRect/>
          </a:stretch>
        </p:blipFill>
        <p:spPr>
          <a:xfrm>
            <a:off x="3039693" y="2092994"/>
            <a:ext cx="3055620" cy="1395095"/>
          </a:xfrm>
          <a:prstGeom prst="rect">
            <a:avLst/>
          </a:prstGeom>
        </p:spPr>
      </p:pic>
      <p:pic>
        <p:nvPicPr>
          <p:cNvPr id="7" name="Obrázok 6">
            <a:extLst>
              <a:ext uri="{FF2B5EF4-FFF2-40B4-BE49-F238E27FC236}">
                <a16:creationId xmlns:a16="http://schemas.microsoft.com/office/drawing/2014/main" id="{E62EA8D0-6A6E-4B01-97B7-E9900CE50BE1}"/>
              </a:ext>
            </a:extLst>
          </p:cNvPr>
          <p:cNvPicPr>
            <a:picLocks noChangeAspect="1"/>
          </p:cNvPicPr>
          <p:nvPr/>
        </p:nvPicPr>
        <p:blipFill>
          <a:blip r:embed="rId3"/>
          <a:stretch>
            <a:fillRect/>
          </a:stretch>
        </p:blipFill>
        <p:spPr>
          <a:xfrm>
            <a:off x="3303734" y="4502752"/>
            <a:ext cx="2527538" cy="2080610"/>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plochy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Plocha se měří v jednotkách čtverečních. Jako standardní jednotky se používá čtverec o straně 1 cm nebo 1 m. Menší jednotkou plochy je cm čtvereční nebo cm čtvereční. Větší plochy se měří v metrech a kilometrech.</a:t>
            </a:r>
          </a:p>
          <a:p>
            <a:pPr marL="0" indent="0" algn="just">
              <a:buNone/>
            </a:pPr>
            <a:endParaRPr lang="en-US" sz="2400" b="1" dirty="0"/>
          </a:p>
          <a:p>
            <a:pPr marL="0" indent="0" algn="just">
              <a:buNone/>
            </a:pPr>
            <a:r>
              <a:rPr lang="cs" sz="2400" b="1" dirty="0"/>
              <a:t>Změříme danou oblast jednotkovou oblastí a zjistíme, kolik takových jednotkových oblastí je v dané oblasti obsaženo.</a:t>
            </a:r>
          </a:p>
          <a:p>
            <a:pPr marL="0" indent="0" algn="just">
              <a:buNone/>
            </a:pPr>
            <a:r>
              <a:rPr lang="cs" sz="2400" b="1" dirty="0"/>
              <a:t>Plocha čtverce o straně 1 cm je 1 cm × 1 cm = 1 centimetr čtvereční. Stručně řečeno, vyjadřuje se jako cm2 nebo cm2</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plochy</a:t>
            </a:r>
            <a:endParaRPr lang="el-GR" b="1" dirty="0">
              <a:solidFill>
                <a:srgbClr val="166C59"/>
              </a:solidFill>
            </a:endParaRPr>
          </a:p>
        </p:txBody>
      </p:sp>
      <p:sp>
        <p:nvSpPr>
          <p:cNvPr id="3" name="Content Placeholder 2"/>
          <p:cNvSpPr>
            <a:spLocks noGrp="1"/>
          </p:cNvSpPr>
          <p:nvPr>
            <p:ph idx="1"/>
          </p:nvPr>
        </p:nvSpPr>
        <p:spPr>
          <a:xfrm>
            <a:off x="323528" y="908720"/>
            <a:ext cx="8229600" cy="4525963"/>
          </a:xfrm>
        </p:spPr>
        <p:txBody>
          <a:bodyPr/>
          <a:lstStyle/>
          <a:p>
            <a:pPr marL="0" indent="0" algn="just">
              <a:buNone/>
            </a:pPr>
            <a:r>
              <a:rPr lang="cs" sz="2400" b="1" dirty="0"/>
              <a:t>Konverzní tabulka:</a:t>
            </a:r>
            <a:endParaRPr lang="el-GR" sz="2400" b="1" dirty="0"/>
          </a:p>
        </p:txBody>
      </p:sp>
      <p:pic>
        <p:nvPicPr>
          <p:cNvPr id="5" name="Obrázok 4">
            <a:extLst>
              <a:ext uri="{FF2B5EF4-FFF2-40B4-BE49-F238E27FC236}">
                <a16:creationId xmlns:a16="http://schemas.microsoft.com/office/drawing/2014/main" id="{29FE6B88-6AF4-4AFB-A320-D346F7268312}"/>
              </a:ext>
            </a:extLst>
          </p:cNvPr>
          <p:cNvPicPr>
            <a:picLocks noChangeAspect="1"/>
          </p:cNvPicPr>
          <p:nvPr/>
        </p:nvPicPr>
        <p:blipFill>
          <a:blip r:embed="rId2"/>
          <a:stretch>
            <a:fillRect/>
          </a:stretch>
        </p:blipFill>
        <p:spPr>
          <a:xfrm>
            <a:off x="928162" y="1447654"/>
            <a:ext cx="3097676" cy="4501626"/>
          </a:xfrm>
          <a:prstGeom prst="rect">
            <a:avLst/>
          </a:prstGeom>
        </p:spPr>
      </p:pic>
      <p:pic>
        <p:nvPicPr>
          <p:cNvPr id="7" name="Obrázok 6" descr="Obrázok, na ktorom je stôl&#10;&#10;Automaticky generovaný popis">
            <a:extLst>
              <a:ext uri="{FF2B5EF4-FFF2-40B4-BE49-F238E27FC236}">
                <a16:creationId xmlns:a16="http://schemas.microsoft.com/office/drawing/2014/main" id="{C51A03CF-728B-4392-971A-0AC3A554C7EA}"/>
              </a:ext>
            </a:extLst>
          </p:cNvPr>
          <p:cNvPicPr>
            <a:picLocks noChangeAspect="1"/>
          </p:cNvPicPr>
          <p:nvPr/>
        </p:nvPicPr>
        <p:blipFill>
          <a:blip r:embed="rId3"/>
          <a:stretch>
            <a:fillRect/>
          </a:stretch>
        </p:blipFill>
        <p:spPr>
          <a:xfrm>
            <a:off x="4025837" y="1447654"/>
            <a:ext cx="3337531" cy="4525963"/>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a:t>
            </a:r>
            <a:endParaRPr lang="el-GR" b="1" dirty="0">
              <a:solidFill>
                <a:srgbClr val="166C59"/>
              </a:solidFill>
            </a:endParaRP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cs" sz="2400" b="1" dirty="0"/>
              <a:t>Plocha je měřítkem toho, kolik prostoru je uvnitř tvaru. Výpočet plochy tvaru nebo povrchu může být užitečný v každodenním životě – můžete například vědět, kolik barvy koupit na pokrytí zdi nebo kolik travních semen potřebujete k zasetí trávníku.</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Plocha dvourozměrného tvaru je prostor, který zabírá. V daném čtverci je modře vystínovaný prostor plochou čtverce.</a:t>
            </a:r>
            <a:endParaRPr lang="el-GR" sz="2400" b="1" dirty="0"/>
          </a:p>
        </p:txBody>
      </p:sp>
      <p:pic>
        <p:nvPicPr>
          <p:cNvPr id="6" name="Obrázok 5" descr="Obrázok, na ktorom je námestie&#10;&#10;Automaticky generovaný popis">
            <a:extLst>
              <a:ext uri="{FF2B5EF4-FFF2-40B4-BE49-F238E27FC236}">
                <a16:creationId xmlns:a16="http://schemas.microsoft.com/office/drawing/2014/main" id="{FBAD57B8-8BD5-473A-9DA6-70D5EB3F6EDE}"/>
              </a:ext>
            </a:extLst>
          </p:cNvPr>
          <p:cNvPicPr>
            <a:picLocks noChangeAspect="1"/>
          </p:cNvPicPr>
          <p:nvPr/>
        </p:nvPicPr>
        <p:blipFill>
          <a:blip r:embed="rId2"/>
          <a:stretch>
            <a:fillRect/>
          </a:stretch>
        </p:blipFill>
        <p:spPr>
          <a:xfrm>
            <a:off x="3542647" y="2780928"/>
            <a:ext cx="2058705" cy="2065000"/>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cs" sz="2400" b="1" dirty="0"/>
              <a:t>Prostor, který zabírá bazén níže, lze zjistit vyhledáním plochy bazénu.</a:t>
            </a:r>
          </a:p>
          <a:p>
            <a:pPr marL="0" indent="0" algn="just">
              <a:buNone/>
            </a:pPr>
            <a:r>
              <a:rPr lang="cs" sz="2400" b="1" dirty="0"/>
              <a:t>Nebo můžeme vypočítat plochu čtvercového pole, abychom zjistili počet stromků, které se mají vysadit. Plochu měříme ve čtvercových jednotkách</a:t>
            </a:r>
          </a:p>
        </p:txBody>
      </p:sp>
      <p:pic>
        <p:nvPicPr>
          <p:cNvPr id="4" name="Obrázok 3">
            <a:extLst>
              <a:ext uri="{FF2B5EF4-FFF2-40B4-BE49-F238E27FC236}">
                <a16:creationId xmlns:a16="http://schemas.microsoft.com/office/drawing/2014/main" id="{5540FEF9-DA2A-436E-9595-A130A1606928}"/>
              </a:ext>
            </a:extLst>
          </p:cNvPr>
          <p:cNvPicPr>
            <a:picLocks noChangeAspect="1"/>
          </p:cNvPicPr>
          <p:nvPr/>
        </p:nvPicPr>
        <p:blipFill>
          <a:blip r:embed="rId2"/>
          <a:stretch>
            <a:fillRect/>
          </a:stretch>
        </p:blipFill>
        <p:spPr>
          <a:xfrm>
            <a:off x="3191192" y="3140968"/>
            <a:ext cx="2761615" cy="28194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pomocí metody mřížky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Když je tvar nakreslen na mřížce s měřítkem, můžete najít oblast spočítáním počtu čtverců mřížky uvnitř tvaru.</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V tomto příkladu je uvnitř obdélníku 10 čtverců mřížky.</a:t>
            </a:r>
          </a:p>
          <a:p>
            <a:pPr marL="0" indent="0" algn="just">
              <a:buNone/>
            </a:pPr>
            <a:r>
              <a:rPr lang="cs" sz="2400" b="1" dirty="0"/>
              <a:t>Abychom našli hodnotu plochy pomocí metody mřížky, potřebujeme znát velikost, kterou čtverec mřížky představuje.</a:t>
            </a:r>
          </a:p>
        </p:txBody>
      </p:sp>
      <p:pic>
        <p:nvPicPr>
          <p:cNvPr id="5" name="Obrázok 4" descr="Obrázok, na ktorom je šodži, krížovka&#10;&#10;Automaticky generovaný popis">
            <a:extLst>
              <a:ext uri="{FF2B5EF4-FFF2-40B4-BE49-F238E27FC236}">
                <a16:creationId xmlns:a16="http://schemas.microsoft.com/office/drawing/2014/main" id="{2A50B364-2BBD-46DB-814E-6377DD435168}"/>
              </a:ext>
            </a:extLst>
          </p:cNvPr>
          <p:cNvPicPr>
            <a:picLocks noChangeAspect="1"/>
          </p:cNvPicPr>
          <p:nvPr/>
        </p:nvPicPr>
        <p:blipFill>
          <a:blip r:embed="rId2"/>
          <a:stretch>
            <a:fillRect/>
          </a:stretch>
        </p:blipFill>
        <p:spPr>
          <a:xfrm>
            <a:off x="2771775" y="2409825"/>
            <a:ext cx="3600450" cy="203835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pomocí metody mřížky</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cs" sz="2400" b="1" dirty="0"/>
              <a:t>Tento příklad používá </a:t>
            </a:r>
            <a:r>
              <a:rPr lang="cs" sz="2400" b="1" dirty="0" err="1"/>
              <a:t>centimetry </a:t>
            </a:r>
            <a:r>
              <a:rPr lang="cs" sz="2400" b="1" dirty="0"/>
              <a:t>, ale stejná metoda platí pro jakoukoli jednotku délky nebo vzdálenosti. Můžete například používat palce, </a:t>
            </a:r>
            <a:r>
              <a:rPr lang="cs" sz="2400" b="1" dirty="0" err="1"/>
              <a:t>metry </a:t>
            </a:r>
            <a:r>
              <a:rPr lang="cs" sz="2400" b="1" dirty="0"/>
              <a:t>, míle, stopy atd.</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Je zde 16 malých čtverců, takže plocha velkého čtverce je 16 čtverečních </a:t>
            </a:r>
            <a:r>
              <a:rPr lang="cs" sz="2400" b="1" dirty="0" err="1"/>
              <a:t>centimetrů </a:t>
            </a:r>
            <a:r>
              <a:rPr lang="cs" sz="2400" b="1" dirty="0"/>
              <a:t>. V matematice zkracujeme „ </a:t>
            </a:r>
            <a:r>
              <a:rPr lang="cs" sz="2400" b="1" dirty="0" err="1"/>
              <a:t>centimetry čtvereční“ </a:t>
            </a:r>
            <a:r>
              <a:rPr lang="cs" sz="2400" b="1" dirty="0"/>
              <a:t>na cm2. 2 znamená "na druhou"</a:t>
            </a:r>
          </a:p>
          <a:p>
            <a:pPr marL="0" indent="0" algn="just">
              <a:buNone/>
            </a:pPr>
            <a:endParaRPr lang="en-US" sz="2400" b="1" dirty="0"/>
          </a:p>
        </p:txBody>
      </p:sp>
      <p:pic>
        <p:nvPicPr>
          <p:cNvPr id="5" name="Obrázok 4" descr="Obrázok, na ktorom je text, šodži, krížovka, ClipArt&#10;&#10;Automaticky generovaný popis">
            <a:extLst>
              <a:ext uri="{FF2B5EF4-FFF2-40B4-BE49-F238E27FC236}">
                <a16:creationId xmlns:a16="http://schemas.microsoft.com/office/drawing/2014/main" id="{F1D0BEAF-6B36-41E1-91F5-4D1B0FDAE08B}"/>
              </a:ext>
            </a:extLst>
          </p:cNvPr>
          <p:cNvPicPr>
            <a:picLocks noChangeAspect="1"/>
          </p:cNvPicPr>
          <p:nvPr/>
        </p:nvPicPr>
        <p:blipFill>
          <a:blip r:embed="rId2"/>
          <a:stretch>
            <a:fillRect/>
          </a:stretch>
        </p:blipFill>
        <p:spPr>
          <a:xfrm>
            <a:off x="3700462" y="2863056"/>
            <a:ext cx="1743075" cy="200025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čtverce</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cs" sz="2400" b="1" dirty="0"/>
              <a:t>Plocha čtverce je definována jako počet čtverečních jednotek potřebných k vyplnění čtverce. Jinými slovy, když chceme najít plochu čtverce, uvažujeme délku jeho strany. Protože jsou všechny strany čtverce stejné, jeho plocha je součinem jeho dvou stran. Běžné jednotky používané pro měření plochy čtverce jsou čtvereční metry nebo čtvereční cm.</a:t>
            </a:r>
            <a:endParaRPr lang="it-IT" sz="2400"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čtverce</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cs" sz="2400" b="1" dirty="0"/>
              <a:t>Sledujte čtverec zobrazený níže. Zaujímá 25 polí. Plocha náměstí je tedy 25 čtverečních jednotek. Z obrázku můžeme pozorovat, že délka každé strany je 5 jednotek. Plocha čtverce je tedy součinem jeho stran. Plocha čtverce = strana × strana = 5 × 5 = 25 čtverečních jednotek.</a:t>
            </a:r>
            <a:endParaRPr lang="el-GR" sz="2400" b="1" dirty="0"/>
          </a:p>
        </p:txBody>
      </p:sp>
      <p:pic>
        <p:nvPicPr>
          <p:cNvPr id="6" name="Obrázok 5" descr="Obrázok, na ktorom je text, šodži, krížovka&#10;&#10;Automaticky generovaný popis">
            <a:extLst>
              <a:ext uri="{FF2B5EF4-FFF2-40B4-BE49-F238E27FC236}">
                <a16:creationId xmlns:a16="http://schemas.microsoft.com/office/drawing/2014/main" id="{3E4E3AEA-42FB-4B8F-9EFF-C7E5022A6DB9}"/>
              </a:ext>
            </a:extLst>
          </p:cNvPr>
          <p:cNvPicPr>
            <a:picLocks noChangeAspect="1"/>
          </p:cNvPicPr>
          <p:nvPr/>
        </p:nvPicPr>
        <p:blipFill>
          <a:blip r:embed="rId2"/>
          <a:stretch>
            <a:fillRect/>
          </a:stretch>
        </p:blipFill>
        <p:spPr>
          <a:xfrm>
            <a:off x="3095836" y="3212976"/>
            <a:ext cx="2952328" cy="2952328"/>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čtverce</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r>
              <a:rPr lang="cs" sz="2400" b="1" dirty="0"/>
              <a:t>Plocha čtverce = strana × strana = S2</a:t>
            </a:r>
          </a:p>
          <a:p>
            <a:pPr marL="0" indent="0" algn="just">
              <a:buNone/>
            </a:pPr>
            <a:r>
              <a:rPr lang="cs" sz="2400" b="1" dirty="0"/>
              <a:t>Algebraicky lze obsah čtverce nalézt umocněním čísla představujícího míru strany čtverce. Nyní pomocí tohoto vzorce zjistíme obsah čtverce o straně 7 cm. Víme, že obsah čtverce = strana × strana. Dosadíme-li délku strany 7 cm, 7 × 7 = 49. Plocha daného čtverce je tedy 49 cm2.</a:t>
            </a:r>
            <a:endParaRPr lang="el-GR" sz="2400" b="1" dirty="0"/>
          </a:p>
        </p:txBody>
      </p:sp>
      <p:pic>
        <p:nvPicPr>
          <p:cNvPr id="5" name="Obrázok 4">
            <a:extLst>
              <a:ext uri="{FF2B5EF4-FFF2-40B4-BE49-F238E27FC236}">
                <a16:creationId xmlns:a16="http://schemas.microsoft.com/office/drawing/2014/main" id="{61B6D22F-C20D-4494-A0F2-2943CC702189}"/>
              </a:ext>
            </a:extLst>
          </p:cNvPr>
          <p:cNvPicPr>
            <a:picLocks noChangeAspect="1"/>
          </p:cNvPicPr>
          <p:nvPr/>
        </p:nvPicPr>
        <p:blipFill>
          <a:blip r:embed="rId2"/>
          <a:stretch>
            <a:fillRect/>
          </a:stretch>
        </p:blipFill>
        <p:spPr>
          <a:xfrm>
            <a:off x="3203848" y="3789040"/>
            <a:ext cx="2400072" cy="2423741"/>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Výpočet plochy obdélníku</a:t>
            </a:r>
            <a:endParaRPr lang="el-GR" b="1" dirty="0">
              <a:solidFill>
                <a:srgbClr val="166C59"/>
              </a:solidFill>
            </a:endParaRP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cs" sz="2400" b="1" dirty="0"/>
              <a:t>Podle definice je plocha obdélníku oblast pokrytá obdélníkem ve dvourozměrné rovině. Obdélník je 2-rozměrný mnohoúhelník se čtyřmi stranami, čtyřmi úhly a čtyřmi vrcholy.</a:t>
            </a:r>
          </a:p>
          <a:p>
            <a:pPr marL="0" indent="0" algn="just">
              <a:buNone/>
            </a:pPr>
            <a:r>
              <a:rPr lang="cs" sz="2400" b="1" dirty="0"/>
              <a:t>Obdélník se skládá ze dvou stran: délky (L) a šířky (W). Délka obdélníku je nejdelší strana, zatímco šířka je nejkratší strana. Šířka obdélníku se někdy označuje jako šířka (b).</a:t>
            </a:r>
          </a:p>
        </p:txBody>
      </p:sp>
      <p:pic>
        <p:nvPicPr>
          <p:cNvPr id="5" name="Obrázok 4">
            <a:extLst>
              <a:ext uri="{FF2B5EF4-FFF2-40B4-BE49-F238E27FC236}">
                <a16:creationId xmlns:a16="http://schemas.microsoft.com/office/drawing/2014/main" id="{F5A4EDE4-BCD6-4F52-A100-F1C4CA1D9960}"/>
              </a:ext>
            </a:extLst>
          </p:cNvPr>
          <p:cNvPicPr>
            <a:picLocks noChangeAspect="1"/>
          </p:cNvPicPr>
          <p:nvPr/>
        </p:nvPicPr>
        <p:blipFill>
          <a:blip r:embed="rId2"/>
          <a:stretch>
            <a:fillRect/>
          </a:stretch>
        </p:blipFill>
        <p:spPr>
          <a:xfrm>
            <a:off x="2051720" y="4293096"/>
            <a:ext cx="4260101" cy="180020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TotalTime>
  <Words>1126</Words>
  <Application>Microsoft Office PowerPoint</Application>
  <PresentationFormat>Prezentácia na obrazovke (4:3)</PresentationFormat>
  <Paragraphs>80</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Logické myšlení, Porovnání, Měření, Převod 1</vt:lpstr>
      <vt:lpstr>Výpočet plochy</vt:lpstr>
      <vt:lpstr>Výpočet plochy</vt:lpstr>
      <vt:lpstr>Výpočet plochy pomocí metody mřížky</vt:lpstr>
      <vt:lpstr>Výpočet plochy pomocí metody mřížky</vt:lpstr>
      <vt:lpstr>Výpočet plochy čtverce</vt:lpstr>
      <vt:lpstr>Výpočet plochy čtverce</vt:lpstr>
      <vt:lpstr>Výpočet plochy čtverce</vt:lpstr>
      <vt:lpstr>Výpočet plochy obdélníku</vt:lpstr>
      <vt:lpstr>Výpočet plochy obdélníku</vt:lpstr>
      <vt:lpstr>Výpočet plochy obdélníku</vt:lpstr>
      <vt:lpstr>Výpočet plochy trojúhelníku</vt:lpstr>
      <vt:lpstr>Výpočet plochy trojúhelníku</vt:lpstr>
      <vt:lpstr>Vzorce</vt:lpstr>
      <vt:lpstr>Jednotky délky</vt:lpstr>
      <vt:lpstr>Jednotky délky</vt:lpstr>
      <vt:lpstr>Jednotky délky</vt:lpstr>
      <vt:lpstr>Jednotky plochy</vt:lpstr>
      <vt:lpstr>Jednotky plochy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29</cp:revision>
  <dcterms:created xsi:type="dcterms:W3CDTF">2016-10-07T11:12:08Z</dcterms:created>
  <dcterms:modified xsi:type="dcterms:W3CDTF">2022-07-14T15:37:42Z</dcterms:modified>
  <cp:category/>
</cp:coreProperties>
</file>