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677" r:id="rId2"/>
    <p:sldMasterId id="2147483682" r:id="rId3"/>
    <p:sldMasterId id="2147483720" r:id="rId4"/>
  </p:sldMasterIdLst>
  <p:notesMasterIdLst>
    <p:notesMasterId r:id="rId3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4" d="100"/>
          <a:sy n="94" d="100"/>
        </p:scale>
        <p:origin x="156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44271A-D296-418E-82C3-5CE6F6F86EA5}" type="datetimeFigureOut">
              <a:rPr lang="ro-RO" smtClean="0"/>
              <a:t>07.02.2023</a:t>
            </a:fld>
            <a:endParaRPr lang="ro-RO"/>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Kliknutím upravíte styly hlavního textu</a:t>
            </a:r>
          </a:p>
          <a:p>
            <a:pPr lvl="1"/>
            <a:r>
              <a:rPr lang="en-US"/>
              <a:t>Druhá úroveň</a:t>
            </a:r>
          </a:p>
          <a:p>
            <a:pPr lvl="2"/>
            <a:r>
              <a:rPr lang="en-US"/>
              <a:t>Třetí úroveň</a:t>
            </a:r>
          </a:p>
          <a:p>
            <a:pPr lvl="3"/>
            <a:r>
              <a:rPr lang="en-US"/>
              <a:t>Čtvrtá úroveň</a:t>
            </a:r>
          </a:p>
          <a:p>
            <a:pPr lvl="4"/>
            <a:r>
              <a:rPr lang="en-US"/>
              <a:t>Pátá úroveň</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C7A244-676C-4D9C-8EFA-18B47D01D032}" type="slidenum">
              <a:rPr lang="ro-RO" smtClean="0"/>
              <a:t>‹#›</a:t>
            </a:fld>
            <a:endParaRPr lang="ro-RO"/>
          </a:p>
        </p:txBody>
      </p:sp>
    </p:spTree>
    <p:extLst>
      <p:ext uri="{BB962C8B-B14F-4D97-AF65-F5344CB8AC3E}">
        <p14:creationId xmlns:p14="http://schemas.microsoft.com/office/powerpoint/2010/main" val="816489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32C7A244-676C-4D9C-8EFA-18B47D01D032}" type="slidenum">
              <a:rPr lang="ro-RO" smtClean="0"/>
              <a:t>10</a:t>
            </a:fld>
            <a:endParaRPr lang="ro-RO"/>
          </a:p>
        </p:txBody>
      </p:sp>
    </p:spTree>
    <p:extLst>
      <p:ext uri="{BB962C8B-B14F-4D97-AF65-F5344CB8AC3E}">
        <p14:creationId xmlns:p14="http://schemas.microsoft.com/office/powerpoint/2010/main" val="2475770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Tree>
    <p:extLst>
      <p:ext uri="{BB962C8B-B14F-4D97-AF65-F5344CB8AC3E}">
        <p14:creationId xmlns:p14="http://schemas.microsoft.com/office/powerpoint/2010/main" val="1780640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675357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2219518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2381917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3383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075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Rectangle 6">
            <a:extLst>
              <a:ext uri="{FF2B5EF4-FFF2-40B4-BE49-F238E27FC236}">
                <a16:creationId xmlns:a16="http://schemas.microsoft.com/office/drawing/2014/main" id="{B1EFBE2F-8BCD-C48F-B6BC-B53CA5BBE379}"/>
              </a:ext>
            </a:extLst>
          </p:cNvPr>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pic>
        <p:nvPicPr>
          <p:cNvPr id="8" name="Picture 2" descr="C:\Users\mkomod05.cs8500\Google Drive\SEIT lab\Projects\World of Physics\Kick-off\eu flag.JPG">
            <a:extLst>
              <a:ext uri="{FF2B5EF4-FFF2-40B4-BE49-F238E27FC236}">
                <a16:creationId xmlns:a16="http://schemas.microsoft.com/office/drawing/2014/main" id="{2A363BCA-8713-39BB-3410-04967B21B9E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a:extLst>
              <a:ext uri="{FF2B5EF4-FFF2-40B4-BE49-F238E27FC236}">
                <a16:creationId xmlns:a16="http://schemas.microsoft.com/office/drawing/2014/main" id="{F2CFC257-4EF8-5631-BE97-3C2654E329BB}"/>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pic>
        <p:nvPicPr>
          <p:cNvPr id="10" name="Immagine 10">
            <a:extLst>
              <a:ext uri="{FF2B5EF4-FFF2-40B4-BE49-F238E27FC236}">
                <a16:creationId xmlns:a16="http://schemas.microsoft.com/office/drawing/2014/main" id="{E416793D-5A33-FFCE-D4E0-AE2E351FF26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1" name="Rectangle 9">
            <a:extLst>
              <a:ext uri="{FF2B5EF4-FFF2-40B4-BE49-F238E27FC236}">
                <a16:creationId xmlns:a16="http://schemas.microsoft.com/office/drawing/2014/main" id="{F7D913B5-E40D-3ACD-8C09-96342DC1CCE8}"/>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752141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Rectangle 6">
            <a:extLst>
              <a:ext uri="{FF2B5EF4-FFF2-40B4-BE49-F238E27FC236}">
                <a16:creationId xmlns:a16="http://schemas.microsoft.com/office/drawing/2014/main" id="{11FEA1B0-939B-AC34-068C-56DED5D9EE46}"/>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8" name="Slide Number Placeholder 5">
            <a:extLst>
              <a:ext uri="{FF2B5EF4-FFF2-40B4-BE49-F238E27FC236}">
                <a16:creationId xmlns:a16="http://schemas.microsoft.com/office/drawing/2014/main" id="{6D068CBE-4F0C-F893-D6B5-4E64BDF1E0AE}"/>
              </a:ext>
            </a:extLst>
          </p:cNvPr>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9" name="Picture 2" descr="C:\Users\mkomod05.cs8500\Google Drive\SEIT lab\Projects\World of Physics\Kick-off\eu flag.JPG">
            <a:extLst>
              <a:ext uri="{FF2B5EF4-FFF2-40B4-BE49-F238E27FC236}">
                <a16:creationId xmlns:a16="http://schemas.microsoft.com/office/drawing/2014/main" id="{5AF14D5D-1152-B25D-2985-12345F8025F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19">
            <a:extLst>
              <a:ext uri="{FF2B5EF4-FFF2-40B4-BE49-F238E27FC236}">
                <a16:creationId xmlns:a16="http://schemas.microsoft.com/office/drawing/2014/main" id="{993DB62C-E5F5-DAA1-D9CA-65B2B635914E}"/>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39003524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C3860E-77B0-4792-B51F-19650A1780A2}"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Slide Number Placeholder 5">
            <a:extLst>
              <a:ext uri="{FF2B5EF4-FFF2-40B4-BE49-F238E27FC236}">
                <a16:creationId xmlns:a16="http://schemas.microsoft.com/office/drawing/2014/main" id="{5B8E68B9-D579-10E4-E5BC-B9B6E4FD45B6}"/>
              </a:ext>
            </a:extLst>
          </p:cNvPr>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8" name="Picture 2" descr="C:\Users\mkomod05.cs8500\Google Drive\SEIT lab\Projects\World of Physics\Kick-off\eu flag.JPG">
            <a:extLst>
              <a:ext uri="{FF2B5EF4-FFF2-40B4-BE49-F238E27FC236}">
                <a16:creationId xmlns:a16="http://schemas.microsoft.com/office/drawing/2014/main" id="{369FC503-55D6-7606-C1F6-7061850F59E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a:extLst>
              <a:ext uri="{FF2B5EF4-FFF2-40B4-BE49-F238E27FC236}">
                <a16:creationId xmlns:a16="http://schemas.microsoft.com/office/drawing/2014/main" id="{4C5F7290-47FA-C8EB-521D-5A5FF15A5AB0}"/>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3117044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C3860E-77B0-4792-B51F-19650A1780A2}" type="datetimeFigureOut">
              <a:rPr lang="en-US" smtClean="0"/>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430145963"/>
      </p:ext>
    </p:extLst>
  </p:cSld>
  <p:clrMapOvr>
    <a:masterClrMapping/>
  </p:clrMapOvr>
  <p:hf sldNum="0" hdr="0" ftr="0"/>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C3860E-77B0-4792-B51F-19650A1780A2}" type="datetimeFigureOut">
              <a:rPr lang="en-US" smtClean="0"/>
              <a:t>2/7/2023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252243822"/>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22541875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0C3860E-77B0-4792-B51F-19650A1780A2}" type="datetimeFigureOut">
              <a:rPr lang="en-US" smtClean="0"/>
              <a:t>2/7/2023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1531046914"/>
      </p:ext>
    </p:extLst>
  </p:cSld>
  <p:clrMapOvr>
    <a:masterClrMapping/>
  </p:clrMapOvr>
  <p:hf sldNum="0" hdr="0" ftr="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3860E-77B0-4792-B51F-19650A1780A2}" type="datetimeFigureOut">
              <a:rPr lang="en-US" smtClean="0"/>
              <a:t>2/7/2023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1335789914"/>
      </p:ext>
    </p:extLst>
  </p:cSld>
  <p:clrMapOvr>
    <a:masterClrMapping/>
  </p:clrMapOvr>
  <p:hf sldNum="0"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C3860E-77B0-4792-B51F-19650A1780A2}" type="datetimeFigureOut">
              <a:rPr lang="en-US" smtClean="0"/>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23237518"/>
      </p:ext>
    </p:extLst>
  </p:cSld>
  <p:clrMapOvr>
    <a:masterClrMapping/>
  </p:clrMapOvr>
  <p:hf sldNum="0" hdr="0" ftr="0"/>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C3860E-77B0-4792-B51F-19650A1780A2}" type="datetimeFigureOut">
              <a:rPr lang="en-US" smtClean="0"/>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477478519"/>
      </p:ext>
    </p:extLst>
  </p:cSld>
  <p:clrMapOvr>
    <a:masterClrMapping/>
  </p:clrMapOvr>
  <p:hf sldNum="0"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2818208052"/>
      </p:ext>
    </p:extLst>
  </p:cSld>
  <p:clrMapOvr>
    <a:masterClrMapping/>
  </p:clrMapOvr>
  <p:hf sldNum="0"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475015271"/>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1248091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9439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21C01-9E67-F100-1330-A881EDDF234D}"/>
              </a:ext>
            </a:extLst>
          </p:cNvPr>
          <p:cNvSpPr>
            <a:spLocks noGrp="1"/>
          </p:cNvSpPr>
          <p:nvPr>
            <p:ph type="title"/>
          </p:nvPr>
        </p:nvSpPr>
        <p:spPr>
          <a:xfrm>
            <a:off x="628650" y="365126"/>
            <a:ext cx="78867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507144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Tree>
    <p:extLst>
      <p:ext uri="{BB962C8B-B14F-4D97-AF65-F5344CB8AC3E}">
        <p14:creationId xmlns:p14="http://schemas.microsoft.com/office/powerpoint/2010/main" val="3417662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1772138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3424993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743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8.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2.xml"/><Relationship Id="rId7" Type="http://schemas.openxmlformats.org/officeDocument/2006/relationships/image" Target="../media/image1.jpe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3.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r>
              <a:rPr lang="en-GB" sz="1050" b="0" i="0" u="none" strike="noStrike" kern="1200" baseline="0" dirty="0">
                <a:solidFill>
                  <a:srgbClr val="003996"/>
                </a:solidFill>
                <a:latin typeface="Adobe Heiti Std R" pitchFamily="34" charset="-128"/>
                <a:ea typeface="Adobe Heiti Std R" pitchFamily="34" charset="-128"/>
                <a:cs typeface="+mn-cs"/>
              </a:rPr>
              <a:t>Erasmus+</a:t>
            </a:r>
            <a:endParaRPr lang="el-GR" sz="1050" dirty="0">
              <a:solidFill>
                <a:srgbClr val="003996"/>
              </a:solidFill>
              <a:ea typeface="Adobe Heiti Std R" pitchFamily="34" charset="-128"/>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Mathesis - </a:t>
            </a:r>
            <a:r>
              <a:rPr lang="it-IT" sz="1200" b="0" i="0" u="none" strike="noStrike" kern="1200" dirty="0">
                <a:solidFill>
                  <a:schemeClr val="tx1"/>
                </a:solidFill>
                <a:effectLst/>
                <a:latin typeface="+mn-lt"/>
                <a:ea typeface="+mn-ea"/>
                <a:cs typeface="+mn-cs"/>
              </a:rPr>
              <a:t>2020-1-RO01-KA201-080410</a:t>
            </a:r>
            <a:endParaRPr lang="en-US" sz="12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18930252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r>
              <a:rPr lang="en-GB" sz="1050" b="0" i="0" u="none" strike="noStrike" kern="1200" baseline="0" dirty="0">
                <a:solidFill>
                  <a:srgbClr val="003996"/>
                </a:solidFill>
                <a:latin typeface="Adobe Heiti Std R" pitchFamily="34" charset="-128"/>
                <a:ea typeface="Adobe Heiti Std R" pitchFamily="34" charset="-128"/>
                <a:cs typeface="+mn-cs"/>
              </a:rPr>
              <a:t>Erasmus+</a:t>
            </a:r>
            <a:endParaRPr lang="el-GR" sz="1050" dirty="0">
              <a:solidFill>
                <a:srgbClr val="003996"/>
              </a:solidFill>
              <a:ea typeface="Adobe Heiti Std R" pitchFamily="34" charset="-128"/>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Mathesis - </a:t>
            </a:r>
            <a:r>
              <a:rPr lang="it-IT" sz="1200" b="0" i="0" u="none" strike="noStrike" kern="1200" dirty="0">
                <a:solidFill>
                  <a:schemeClr val="tx1"/>
                </a:solidFill>
                <a:effectLst/>
                <a:latin typeface="+mn-lt"/>
                <a:ea typeface="+mn-ea"/>
                <a:cs typeface="+mn-cs"/>
              </a:rPr>
              <a:t>2020-1-RO01-KA201-080410</a:t>
            </a:r>
            <a:endParaRPr lang="en-US" sz="12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212134368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Mathesis - </a:t>
            </a:r>
            <a:r>
              <a:rPr kumimoji="0" lang="it-IT" sz="1200" b="0" i="0" u="none" strike="noStrike" kern="1200" cap="none" spc="0" normalizeH="0" baseline="0" noProof="0" dirty="0">
                <a:ln>
                  <a:noFill/>
                </a:ln>
                <a:solidFill>
                  <a:prstClr val="black"/>
                </a:solidFill>
                <a:effectLst/>
                <a:uLnTx/>
                <a:uFillTx/>
                <a:latin typeface="Calibri"/>
                <a:ea typeface="+mn-ea"/>
                <a:cs typeface="+mn-cs"/>
              </a:rPr>
              <a:t>2020-1-RO01-KA201-080410</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33838592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93" r:id="rId5"/>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Kliknutím upravíte styl hlavního názvu</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Kliknutím upravíte styly hlavního textu</a:t>
            </a:r>
          </a:p>
          <a:p>
            <a:pPr lvl="1"/>
            <a:r>
              <a:rPr lang="en-US"/>
              <a:t>Druhá úroveň</a:t>
            </a:r>
          </a:p>
          <a:p>
            <a:pPr lvl="2"/>
            <a:r>
              <a:rPr lang="en-US"/>
              <a:t>Třetí úroveň</a:t>
            </a:r>
          </a:p>
          <a:p>
            <a:pPr lvl="3"/>
            <a:r>
              <a:rPr lang="en-US"/>
              <a:t>Čtvrtá úroveň</a:t>
            </a:r>
          </a:p>
          <a:p>
            <a:pPr lvl="4"/>
            <a:r>
              <a:rPr lang="en-US"/>
              <a:t>Pátá úroveň</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2/7/2023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Picture 2" descr="C:\Users\mkomod05.cs8500\Google Drive\SEIT lab\Projects\World of Physics\Kick-off\eu flag.JPG">
            <a:extLst>
              <a:ext uri="{FF2B5EF4-FFF2-40B4-BE49-F238E27FC236}">
                <a16:creationId xmlns:a16="http://schemas.microsoft.com/office/drawing/2014/main" id="{C9468667-A721-D0CF-959C-E12AB08E6157}"/>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9">
            <a:extLst>
              <a:ext uri="{FF2B5EF4-FFF2-40B4-BE49-F238E27FC236}">
                <a16:creationId xmlns:a16="http://schemas.microsoft.com/office/drawing/2014/main" id="{EDC74645-DE47-40BE-83F4-2E05453125C8}"/>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
        <p:nvSpPr>
          <p:cNvPr id="9" name="TextBox 8">
            <a:extLst>
              <a:ext uri="{FF2B5EF4-FFF2-40B4-BE49-F238E27FC236}">
                <a16:creationId xmlns:a16="http://schemas.microsoft.com/office/drawing/2014/main" id="{09CD55DC-9CCA-817D-BC37-F7BC2C56C756}"/>
              </a:ext>
            </a:extLst>
          </p:cNvPr>
          <p:cNvSpPr txBox="1"/>
          <p:nvPr userDrawn="1"/>
        </p:nvSpPr>
        <p:spPr>
          <a:xfrm>
            <a:off x="5621849" y="116633"/>
            <a:ext cx="266803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Mathesis - </a:t>
            </a:r>
            <a:r>
              <a:rPr kumimoji="0" lang="it-IT" sz="1200" b="0" i="0" u="none" strike="noStrike" kern="1200" cap="none" spc="0" normalizeH="0" baseline="0" noProof="0" dirty="0">
                <a:ln>
                  <a:noFill/>
                </a:ln>
                <a:solidFill>
                  <a:prstClr val="black"/>
                </a:solidFill>
                <a:effectLst/>
                <a:uLnTx/>
                <a:uFillTx/>
                <a:latin typeface="Calibri"/>
                <a:ea typeface="+mn-ea"/>
                <a:cs typeface="+mn-cs"/>
              </a:rPr>
              <a:t>2020-1-RO01-KA201-080410</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 name="Immagine 7">
            <a:extLst>
              <a:ext uri="{FF2B5EF4-FFF2-40B4-BE49-F238E27FC236}">
                <a16:creationId xmlns:a16="http://schemas.microsoft.com/office/drawing/2014/main" id="{97609C04-4EDC-6F44-C5AF-9744A2A7799F}"/>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11" name="Immagine 6">
            <a:extLst>
              <a:ext uri="{FF2B5EF4-FFF2-40B4-BE49-F238E27FC236}">
                <a16:creationId xmlns:a16="http://schemas.microsoft.com/office/drawing/2014/main" id="{9624CD48-1232-A599-B791-48264EA55DC4}"/>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76705899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6.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6.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png"/><Relationship Id="rId1" Type="http://schemas.openxmlformats.org/officeDocument/2006/relationships/slideLayout" Target="../slideLayouts/slideLayout16.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6.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Celá čísla</a:t>
            </a:r>
            <a:endParaRPr lang="ro-RO" b="1" dirty="0"/>
          </a:p>
        </p:txBody>
      </p:sp>
    </p:spTree>
    <p:extLst>
      <p:ext uri="{BB962C8B-B14F-4D97-AF65-F5344CB8AC3E}">
        <p14:creationId xmlns:p14="http://schemas.microsoft.com/office/powerpoint/2010/main" val="3357127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628650" y="2035631"/>
            <a:ext cx="7007383" cy="2910580"/>
          </a:xfrm>
        </p:spPr>
        <p:txBody>
          <a:bodyPr>
            <a:normAutofit fontScale="92500" lnSpcReduction="20000"/>
          </a:bodyPr>
          <a:lstStyle/>
          <a:p>
            <a:r>
              <a:rPr lang="en-US" dirty="0"/>
              <a:t>5) V následující tabulce jsou uvedeny teploty v 8 hodin na meteorologické stanici v jednotlivých dnech únorového týdne.</a:t>
            </a:r>
          </a:p>
          <a:p>
            <a:endParaRPr lang="en-US" dirty="0"/>
          </a:p>
          <a:p>
            <a:endParaRPr lang="en-US" dirty="0"/>
          </a:p>
          <a:p>
            <a:endParaRPr lang="en-US" dirty="0"/>
          </a:p>
          <a:p>
            <a:r>
              <a:rPr lang="en-US" dirty="0"/>
              <a:t>Podle tabulky je aritmetický průměr kladných teplot roven ... ℃</a:t>
            </a:r>
            <a:endParaRPr lang="ro-RO" dirty="0"/>
          </a:p>
          <a:p>
            <a:endParaRPr lang="ro-RO" dirty="0"/>
          </a:p>
        </p:txBody>
      </p:sp>
      <p:graphicFrame>
        <p:nvGraphicFramePr>
          <p:cNvPr id="4" name="Table 3"/>
          <p:cNvGraphicFramePr>
            <a:graphicFrameLocks noGrp="1"/>
          </p:cNvGraphicFramePr>
          <p:nvPr>
            <p:extLst>
              <p:ext uri="{D42A27DB-BD31-4B8C-83A1-F6EECF244321}">
                <p14:modId xmlns:p14="http://schemas.microsoft.com/office/powerpoint/2010/main" val="1460404601"/>
              </p:ext>
            </p:extLst>
          </p:nvPr>
        </p:nvGraphicFramePr>
        <p:xfrm>
          <a:off x="1839269" y="3277242"/>
          <a:ext cx="5027813" cy="634693"/>
        </p:xfrm>
        <a:graphic>
          <a:graphicData uri="http://schemas.openxmlformats.org/drawingml/2006/table">
            <a:tbl>
              <a:tblPr bandRow="1">
                <a:tableStyleId>{5C22544A-7EE6-4342-B048-85BDC9FD1C3A}</a:tableStyleId>
              </a:tblPr>
              <a:tblGrid>
                <a:gridCol w="844270">
                  <a:extLst>
                    <a:ext uri="{9D8B030D-6E8A-4147-A177-3AD203B41FA5}">
                      <a16:colId xmlns:a16="http://schemas.microsoft.com/office/drawing/2014/main" val="20000"/>
                    </a:ext>
                  </a:extLst>
                </a:gridCol>
                <a:gridCol w="489969">
                  <a:extLst>
                    <a:ext uri="{9D8B030D-6E8A-4147-A177-3AD203B41FA5}">
                      <a16:colId xmlns:a16="http://schemas.microsoft.com/office/drawing/2014/main" val="20001"/>
                    </a:ext>
                  </a:extLst>
                </a:gridCol>
                <a:gridCol w="581511">
                  <a:extLst>
                    <a:ext uri="{9D8B030D-6E8A-4147-A177-3AD203B41FA5}">
                      <a16:colId xmlns:a16="http://schemas.microsoft.com/office/drawing/2014/main" val="20002"/>
                    </a:ext>
                  </a:extLst>
                </a:gridCol>
                <a:gridCol w="581511">
                  <a:extLst>
                    <a:ext uri="{9D8B030D-6E8A-4147-A177-3AD203B41FA5}">
                      <a16:colId xmlns:a16="http://schemas.microsoft.com/office/drawing/2014/main" val="20003"/>
                    </a:ext>
                  </a:extLst>
                </a:gridCol>
                <a:gridCol w="581511">
                  <a:extLst>
                    <a:ext uri="{9D8B030D-6E8A-4147-A177-3AD203B41FA5}">
                      <a16:colId xmlns:a16="http://schemas.microsoft.com/office/drawing/2014/main" val="20004"/>
                    </a:ext>
                  </a:extLst>
                </a:gridCol>
                <a:gridCol w="581511">
                  <a:extLst>
                    <a:ext uri="{9D8B030D-6E8A-4147-A177-3AD203B41FA5}">
                      <a16:colId xmlns:a16="http://schemas.microsoft.com/office/drawing/2014/main" val="20005"/>
                    </a:ext>
                  </a:extLst>
                </a:gridCol>
                <a:gridCol w="582033">
                  <a:extLst>
                    <a:ext uri="{9D8B030D-6E8A-4147-A177-3AD203B41FA5}">
                      <a16:colId xmlns:a16="http://schemas.microsoft.com/office/drawing/2014/main" val="20006"/>
                    </a:ext>
                  </a:extLst>
                </a:gridCol>
                <a:gridCol w="785497">
                  <a:extLst>
                    <a:ext uri="{9D8B030D-6E8A-4147-A177-3AD203B41FA5}">
                      <a16:colId xmlns:a16="http://schemas.microsoft.com/office/drawing/2014/main" val="20007"/>
                    </a:ext>
                  </a:extLst>
                </a:gridCol>
              </a:tblGrid>
              <a:tr h="208327">
                <a:tc>
                  <a:txBody>
                    <a:bodyPr/>
                    <a:lstStyle/>
                    <a:p>
                      <a:pPr algn="ctr">
                        <a:lnSpc>
                          <a:spcPct val="107000"/>
                        </a:lnSpc>
                        <a:spcAft>
                          <a:spcPts val="800"/>
                        </a:spcAft>
                      </a:pPr>
                      <a:r>
                        <a:rPr lang="ro-RO" sz="900">
                          <a:effectLst/>
                        </a:rPr>
                        <a:t>Ziua</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luni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Mați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Miercuri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joi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vineri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sâmătă</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duminică</a:t>
                      </a:r>
                      <a:endParaRPr lang="ro-RO" sz="800">
                        <a:effectLst/>
                        <a:latin typeface="Calibri" panose="020F0502020204030204" pitchFamily="34" charset="0"/>
                        <a:ea typeface="Calibri" panose="020F0502020204030204" pitchFamily="34" charset="0"/>
                      </a:endParaRPr>
                    </a:p>
                  </a:txBody>
                  <a:tcPr marL="51435" marR="51435" marT="0" marB="0"/>
                </a:tc>
                <a:extLst>
                  <a:ext uri="{0D108BD9-81ED-4DB2-BD59-A6C34878D82A}">
                    <a16:rowId xmlns:a16="http://schemas.microsoft.com/office/drawing/2014/main" val="10000"/>
                  </a:ext>
                </a:extLst>
              </a:tr>
              <a:tr h="426366">
                <a:tc>
                  <a:txBody>
                    <a:bodyPr/>
                    <a:lstStyle/>
                    <a:p>
                      <a:pPr algn="ctr">
                        <a:lnSpc>
                          <a:spcPct val="107000"/>
                        </a:lnSpc>
                        <a:spcAft>
                          <a:spcPts val="800"/>
                        </a:spcAft>
                      </a:pPr>
                      <a:r>
                        <a:rPr lang="ro-RO" sz="900">
                          <a:effectLst/>
                        </a:rPr>
                        <a:t>Teplota (</a:t>
                      </a:r>
                      <a:r>
                        <a:rPr lang="ro-RO" sz="900">
                          <a:effectLst/>
                          <a:highlight>
                            <a:srgbClr val="FFFFFF"/>
                          </a:highlight>
                        </a:rPr>
                        <a:t>℃</a:t>
                      </a:r>
                      <a:r>
                        <a:rPr lang="ro-RO" sz="900">
                          <a:effectLst/>
                        </a:rPr>
                        <a:t>)</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-8</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-10</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-3</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3</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5</a:t>
                      </a:r>
                      <a:endParaRPr lang="ro-RO" sz="800" dirty="0">
                        <a:effectLst/>
                        <a:latin typeface="Calibri" panose="020F0502020204030204" pitchFamily="34" charset="0"/>
                        <a:ea typeface="Calibri" panose="020F0502020204030204" pitchFamily="34" charset="0"/>
                      </a:endParaRPr>
                    </a:p>
                  </a:txBody>
                  <a:tcPr marL="51435" marR="51435"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10081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433451" y="1690689"/>
            <a:ext cx="7323810" cy="3747266"/>
          </a:xfrm>
        </p:spPr>
        <p:txBody>
          <a:bodyPr>
            <a:normAutofit fontScale="70000" lnSpcReduction="20000"/>
          </a:bodyPr>
          <a:lstStyle/>
          <a:p>
            <a:r>
              <a:rPr lang="en-US" sz="2900" dirty="0"/>
              <a:t>Určitě jste v zimě v předpovědi počasí viděli, že některé teploty mají znaménko minus. Tyto teploty jsou nižší než nula stupňů a z tohoto důvodu je budeme nazývat záporné teploty (např.: -7 ℃). Naopak v létě budeme mít kladné teploty, protože v létě je teplota vyšší než 0 stupňů (25 stupňů Celsia).</a:t>
            </a:r>
            <a:endParaRPr lang="ro-RO" sz="2900" dirty="0"/>
          </a:p>
          <a:p>
            <a:endParaRPr lang="ro-RO" b="1" dirty="0"/>
          </a:p>
          <a:p>
            <a:endParaRPr lang="ro-RO" b="1" dirty="0"/>
          </a:p>
          <a:p>
            <a:endParaRPr lang="ro-RO" b="1" dirty="0"/>
          </a:p>
          <a:p>
            <a:endParaRPr lang="ro-RO" b="1" dirty="0"/>
          </a:p>
          <a:p>
            <a:endParaRPr lang="ro-RO" b="1" dirty="0"/>
          </a:p>
          <a:p>
            <a:pPr marL="0" indent="0">
              <a:buNone/>
            </a:pPr>
            <a:r>
              <a:rPr lang="it-IT" dirty="0"/>
              <a:t>Pozitivní nadmořská výška: +600 m Záporná nadmořská výška: -60 m</a:t>
            </a:r>
            <a:endParaRPr lang="ro-RO" dirty="0"/>
          </a:p>
        </p:txBody>
      </p:sp>
      <p:pic>
        <p:nvPicPr>
          <p:cNvPr id="7" name="image43.png" descr="https://www.matera.ro/wp-content/uploads/2019/12/blog2-1.png?w=564"/>
          <p:cNvPicPr/>
          <p:nvPr/>
        </p:nvPicPr>
        <p:blipFill>
          <a:blip r:embed="rId2"/>
          <a:srcRect/>
          <a:stretch>
            <a:fillRect/>
          </a:stretch>
        </p:blipFill>
        <p:spPr>
          <a:xfrm>
            <a:off x="924326" y="3165042"/>
            <a:ext cx="2127885" cy="1582103"/>
          </a:xfrm>
          <a:prstGeom prst="rect">
            <a:avLst/>
          </a:prstGeom>
          <a:ln>
            <a:noFill/>
          </a:ln>
          <a:effectLst>
            <a:softEdge rad="112500"/>
          </a:effectLst>
        </p:spPr>
      </p:pic>
      <p:pic>
        <p:nvPicPr>
          <p:cNvPr id="8" name="image10.png" descr="https://www.matera.ro/wp-content/uploads/2019/12/blog1-1.png?w=564"/>
          <p:cNvPicPr/>
          <p:nvPr/>
        </p:nvPicPr>
        <p:blipFill>
          <a:blip r:embed="rId3"/>
          <a:srcRect/>
          <a:stretch>
            <a:fillRect/>
          </a:stretch>
        </p:blipFill>
        <p:spPr>
          <a:xfrm>
            <a:off x="5203260" y="3165042"/>
            <a:ext cx="2128361" cy="1584960"/>
          </a:xfrm>
          <a:prstGeom prst="rect">
            <a:avLst/>
          </a:prstGeom>
          <a:ln>
            <a:noFill/>
          </a:ln>
          <a:effectLst>
            <a:softEdge rad="112500"/>
          </a:effectLst>
        </p:spPr>
      </p:pic>
    </p:spTree>
    <p:extLst>
      <p:ext uri="{BB962C8B-B14F-4D97-AF65-F5344CB8AC3E}">
        <p14:creationId xmlns:p14="http://schemas.microsoft.com/office/powerpoint/2010/main" val="542493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p:txBody>
          <a:bodyPr>
            <a:normAutofit fontScale="92500" lnSpcReduction="10000"/>
          </a:bodyPr>
          <a:lstStyle/>
          <a:p>
            <a:r>
              <a:rPr lang="en-US" dirty="0"/>
              <a:t>Nejhlubším místem na zemském povrchu je Mariánský příkop v Tichém oceánu s hloubkou přibližně -11 000 metrů. Nejvyšším místem je Mount Everest v Himálaji s +8848 m.</a:t>
            </a:r>
          </a:p>
          <a:p>
            <a:r>
              <a:rPr lang="en-US" dirty="0"/>
              <a:t>Kladná celá čísla odpovídají přirozeným číslům a zápis znaménka "+" před ně není povinný.</a:t>
            </a:r>
          </a:p>
          <a:p>
            <a:r>
              <a:rPr lang="en-US" dirty="0"/>
              <a:t>Zadání celých čísel bylo nutné k provedení operace odčítání. V nižších ročnících jste se v oboru přirozených čísel učili, že nemůžeme odčítat čísla 3-10. Ale v množině celých čísel je výsledkem jakákoli operace odčítání.</a:t>
            </a:r>
            <a:endParaRPr lang="ro-RO" dirty="0"/>
          </a:p>
        </p:txBody>
      </p:sp>
    </p:spTree>
    <p:extLst>
      <p:ext uri="{BB962C8B-B14F-4D97-AF65-F5344CB8AC3E}">
        <p14:creationId xmlns:p14="http://schemas.microsoft.com/office/powerpoint/2010/main" val="3697815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545232" y="1995968"/>
            <a:ext cx="7006137" cy="3617599"/>
          </a:xfrm>
        </p:spPr>
        <p:txBody>
          <a:bodyPr>
            <a:normAutofit fontScale="55000" lnSpcReduction="20000"/>
          </a:bodyPr>
          <a:lstStyle/>
          <a:p>
            <a:pPr marL="0" indent="0">
              <a:buNone/>
            </a:pPr>
            <a:r>
              <a:rPr lang="en-US" dirty="0"/>
              <a:t>6) Porovnávání a řazení celých čísel</a:t>
            </a:r>
          </a:p>
          <a:p>
            <a:pPr marL="0" indent="0">
              <a:buNone/>
            </a:pPr>
            <a:r>
              <a:rPr lang="en-US" dirty="0"/>
              <a:t>Na přímce určíme bod O, který se nazývá počátek, měrnou jednotku a kladný směr označený šipkou. Bod O odpovídá číslu nula. Získáme tak číselnou osu, na které budeme znázorňovat některá celá čísla. Nemůžeme znázornit všechna, protože množina celých čísel je nekonečná.</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Pokud číslu předchází znaménko "+", je číslo kladné. Kladná čísla se nacházejí na ose napravo od čísla 0.</a:t>
            </a:r>
          </a:p>
          <a:p>
            <a:pPr marL="0" indent="0">
              <a:buNone/>
            </a:pPr>
            <a:r>
              <a:rPr lang="en-US" dirty="0"/>
              <a:t>Pokud před číslem stojí znaménko "-", je číslo záporné. Záporná čísla se nacházejí na ose vlevo od čísla 0.</a:t>
            </a:r>
          </a:p>
          <a:p>
            <a:pPr marL="0" indent="0">
              <a:buNone/>
            </a:pPr>
            <a:r>
              <a:rPr lang="en-US" dirty="0"/>
              <a:t>Poznámka: souhlasíme s tím, že znaménko '+' před celými kladnými čísly by se již nemělo psát.</a:t>
            </a:r>
            <a:endParaRPr lang="ro-RO" dirty="0"/>
          </a:p>
        </p:txBody>
      </p:sp>
      <p:pic>
        <p:nvPicPr>
          <p:cNvPr id="4" name="image34.png" descr="Numere intregi axa numerelor intregi"/>
          <p:cNvPicPr/>
          <p:nvPr/>
        </p:nvPicPr>
        <p:blipFill>
          <a:blip r:embed="rId2"/>
          <a:srcRect/>
          <a:stretch>
            <a:fillRect/>
          </a:stretch>
        </p:blipFill>
        <p:spPr>
          <a:xfrm>
            <a:off x="930586" y="3108163"/>
            <a:ext cx="4298633" cy="458153"/>
          </a:xfrm>
          <a:prstGeom prst="rect">
            <a:avLst/>
          </a:prstGeom>
          <a:ln/>
        </p:spPr>
      </p:pic>
      <p:pic>
        <p:nvPicPr>
          <p:cNvPr id="11" name="Picture 10"/>
          <p:cNvPicPr>
            <a:picLocks noChangeAspect="1"/>
          </p:cNvPicPr>
          <p:nvPr/>
        </p:nvPicPr>
        <p:blipFill>
          <a:blip r:embed="rId3"/>
          <a:stretch>
            <a:fillRect/>
          </a:stretch>
        </p:blipFill>
        <p:spPr>
          <a:xfrm>
            <a:off x="930586" y="3633168"/>
            <a:ext cx="3586163" cy="464344"/>
          </a:xfrm>
          <a:prstGeom prst="rect">
            <a:avLst/>
          </a:prstGeom>
        </p:spPr>
      </p:pic>
    </p:spTree>
    <p:extLst>
      <p:ext uri="{BB962C8B-B14F-4D97-AF65-F5344CB8AC3E}">
        <p14:creationId xmlns:p14="http://schemas.microsoft.com/office/powerpoint/2010/main" val="277224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551062" y="1834753"/>
            <a:ext cx="7155700" cy="3863837"/>
          </a:xfrm>
        </p:spPr>
        <p:txBody>
          <a:bodyPr>
            <a:normAutofit fontScale="47500" lnSpcReduction="20000"/>
          </a:bodyPr>
          <a:lstStyle/>
          <a:p>
            <a:pPr marL="0" indent="0">
              <a:buNone/>
            </a:pPr>
            <a:r>
              <a:rPr lang="en-US" sz="2700" dirty="0"/>
              <a:t>7) Absolutní hodnota celého čísla</a:t>
            </a:r>
          </a:p>
          <a:p>
            <a:pPr marL="0" indent="0">
              <a:buNone/>
            </a:pPr>
            <a:r>
              <a:rPr lang="en-US" sz="2700" dirty="0"/>
              <a:t>Absolutní hodnota nebo modul celého čísla je vzdálenost od počátku k jeho poloze na číselné přímce.</a:t>
            </a:r>
          </a:p>
          <a:p>
            <a:pPr marL="0" indent="0">
              <a:buNone/>
            </a:pPr>
            <a:r>
              <a:rPr lang="en-US" sz="2700" dirty="0"/>
              <a:t>Příklady:</a:t>
            </a:r>
          </a:p>
          <a:p>
            <a:pPr marL="0" indent="0">
              <a:buNone/>
            </a:pPr>
            <a:endParaRPr lang="en-US" sz="2700" dirty="0"/>
          </a:p>
          <a:p>
            <a:pPr marL="0" indent="0">
              <a:buNone/>
            </a:pPr>
            <a:endParaRPr lang="en-US" sz="2700" dirty="0"/>
          </a:p>
          <a:p>
            <a:pPr marL="0" indent="0">
              <a:buNone/>
            </a:pPr>
            <a:r>
              <a:rPr lang="en-US" sz="2700" dirty="0"/>
              <a:t>Opakem celého čísla x je číslo -x, takže x+ (-x) = (-x)+x = 0.</a:t>
            </a:r>
          </a:p>
          <a:p>
            <a:pPr marL="0" indent="0">
              <a:buNone/>
            </a:pPr>
            <a:r>
              <a:rPr lang="en-US" sz="2700" dirty="0"/>
              <a:t>Příklady:</a:t>
            </a:r>
          </a:p>
          <a:p>
            <a:pPr marL="0" indent="0">
              <a:buNone/>
            </a:pPr>
            <a:r>
              <a:rPr lang="en-US" sz="2700" dirty="0"/>
              <a:t>opakem čísla 3 je číslo -3</a:t>
            </a:r>
          </a:p>
          <a:p>
            <a:pPr marL="0" indent="0">
              <a:buNone/>
            </a:pPr>
            <a:r>
              <a:rPr lang="en-US" sz="2700" dirty="0"/>
              <a:t>opakem čísla -5 je číslo 5</a:t>
            </a:r>
          </a:p>
          <a:p>
            <a:pPr marL="0" indent="0">
              <a:buNone/>
            </a:pPr>
            <a:r>
              <a:rPr lang="en-US" sz="2700" dirty="0"/>
              <a:t>opakem čísla 0 je 0</a:t>
            </a:r>
          </a:p>
          <a:p>
            <a:pPr marL="0" indent="0">
              <a:buNone/>
            </a:pPr>
            <a:r>
              <a:rPr lang="en-US" sz="2700" dirty="0"/>
              <a:t>Dvě celá čísla jsou opačná, pokud mají opačná znaménka a stejnou absolutní hodnotu.</a:t>
            </a:r>
          </a:p>
          <a:p>
            <a:pPr marL="0" indent="0">
              <a:buNone/>
            </a:pPr>
            <a:r>
              <a:rPr lang="en-US" sz="2700" dirty="0"/>
              <a:t>Absolutní hodnota kladného celého čísla je toto číslo.</a:t>
            </a:r>
          </a:p>
          <a:p>
            <a:pPr marL="0" indent="0">
              <a:buNone/>
            </a:pPr>
            <a:r>
              <a:rPr lang="en-US" sz="2700" dirty="0"/>
              <a:t>Absolutní hodnota záporného celého čísla je jeho opakem.</a:t>
            </a:r>
          </a:p>
          <a:p>
            <a:pPr marL="0" indent="0">
              <a:buNone/>
            </a:pPr>
            <a:r>
              <a:rPr lang="en-US" sz="2700" dirty="0"/>
              <a:t>Proto pro libovolné celé číslo a platí:</a:t>
            </a:r>
            <a:endParaRPr lang="ro-RO" dirty="0"/>
          </a:p>
        </p:txBody>
      </p:sp>
      <p:pic>
        <p:nvPicPr>
          <p:cNvPr id="4" name="image35.png" descr="open vertical bar negative 2 close vertical bar equals 2&#10;open vertical bar plus 4 close vertical bar equals 4&#10;open vertical bar negative 15 close vertical bar equals 15&#10;open vertical bar 0 close vertical bar equals 0"/>
          <p:cNvPicPr/>
          <p:nvPr/>
        </p:nvPicPr>
        <p:blipFill>
          <a:blip r:embed="rId2"/>
          <a:srcRect/>
          <a:stretch>
            <a:fillRect/>
          </a:stretch>
        </p:blipFill>
        <p:spPr>
          <a:xfrm>
            <a:off x="1455486" y="2503884"/>
            <a:ext cx="542925" cy="642938"/>
          </a:xfrm>
          <a:prstGeom prst="rect">
            <a:avLst/>
          </a:prstGeom>
          <a:ln/>
        </p:spPr>
      </p:pic>
      <p:pic>
        <p:nvPicPr>
          <p:cNvPr id="5" name="image36.png" descr="open vertical bar a close vertical bar equals space left enclose negative a comma space d a c ă space a less than 0&#10;space space 0 comma space d a c ă space a equals 0&#10;space space a comma space d a c ă space a greater than 0. end enclose&#10;&#10;&#10;&#10;"/>
          <p:cNvPicPr/>
          <p:nvPr/>
        </p:nvPicPr>
        <p:blipFill>
          <a:blip r:embed="rId3"/>
          <a:srcRect b="33333"/>
          <a:stretch>
            <a:fillRect/>
          </a:stretch>
        </p:blipFill>
        <p:spPr>
          <a:xfrm>
            <a:off x="3331767" y="5467474"/>
            <a:ext cx="1057275" cy="571500"/>
          </a:xfrm>
          <a:prstGeom prst="rect">
            <a:avLst/>
          </a:prstGeom>
          <a:ln/>
        </p:spPr>
      </p:pic>
    </p:spTree>
    <p:extLst>
      <p:ext uri="{BB962C8B-B14F-4D97-AF65-F5344CB8AC3E}">
        <p14:creationId xmlns:p14="http://schemas.microsoft.com/office/powerpoint/2010/main" val="1517028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793288" y="1766730"/>
            <a:ext cx="6851472" cy="3324540"/>
          </a:xfrm>
        </p:spPr>
        <p:txBody>
          <a:bodyPr>
            <a:normAutofit fontScale="62500" lnSpcReduction="20000"/>
          </a:bodyPr>
          <a:lstStyle/>
          <a:p>
            <a:pPr marL="0" indent="0">
              <a:buNone/>
            </a:pPr>
            <a:r>
              <a:rPr lang="en-US" dirty="0"/>
              <a:t>8) Řazení celých čísel</a:t>
            </a:r>
          </a:p>
          <a:p>
            <a:pPr marL="0" indent="0">
              <a:buNone/>
            </a:pPr>
            <a:r>
              <a:rPr lang="en-US" dirty="0"/>
              <a:t>Dvě celá čísla a a b jsou ve vztahu a &lt; b, jestliže při jejich zobrazení na ose leží b napravo od a.</a:t>
            </a:r>
          </a:p>
          <a:p>
            <a:pPr marL="0" indent="0">
              <a:buNone/>
            </a:pPr>
            <a:r>
              <a:rPr lang="en-US" dirty="0"/>
              <a:t>Při porovnávání dvou celých čísel budeme brát v úvahu následující aspekty:</a:t>
            </a:r>
          </a:p>
          <a:p>
            <a:pPr marL="0" indent="0">
              <a:buNone/>
            </a:pPr>
            <a:r>
              <a:rPr lang="en-US" dirty="0"/>
              <a:t>číslo 0 je menší než libovolné celé kladné číslo; </a:t>
            </a:r>
            <a:r>
              <a:rPr lang="en-US" dirty="0" err="1"/>
              <a:t>např.</a:t>
            </a:r>
            <a:r>
              <a:rPr lang="en-US" dirty="0"/>
              <a:t>: 0 &lt; +5</a:t>
            </a:r>
          </a:p>
          <a:p>
            <a:pPr marL="0" indent="0">
              <a:buNone/>
            </a:pPr>
            <a:r>
              <a:rPr lang="en-US" dirty="0"/>
              <a:t>mezi dvěma kladnými celými čísly je větší to s vyšším modulem; </a:t>
            </a:r>
            <a:r>
              <a:rPr lang="en-US" dirty="0" err="1"/>
              <a:t>např.</a:t>
            </a:r>
            <a:r>
              <a:rPr lang="en-US" dirty="0"/>
              <a:t>: 32 &gt;10</a:t>
            </a:r>
          </a:p>
          <a:p>
            <a:pPr marL="0" indent="0">
              <a:buNone/>
            </a:pPr>
            <a:r>
              <a:rPr lang="en-US" dirty="0"/>
              <a:t>číslo 0 je větší než libovolné záporné celé číslo; </a:t>
            </a:r>
            <a:r>
              <a:rPr lang="en-US" dirty="0" err="1"/>
              <a:t>např.</a:t>
            </a:r>
            <a:r>
              <a:rPr lang="en-US" dirty="0"/>
              <a:t>: 0 &gt; -6</a:t>
            </a:r>
          </a:p>
          <a:p>
            <a:pPr marL="0" indent="0">
              <a:buNone/>
            </a:pPr>
            <a:r>
              <a:rPr lang="en-US" dirty="0"/>
              <a:t>mezi dvěma zápornými celými čísly je větší to s menším modulem; </a:t>
            </a:r>
            <a:r>
              <a:rPr lang="en-US" dirty="0" err="1"/>
              <a:t>např.</a:t>
            </a:r>
            <a:r>
              <a:rPr lang="en-US" dirty="0"/>
              <a:t>: -8 &gt; -12</a:t>
            </a:r>
          </a:p>
          <a:p>
            <a:pPr marL="0" indent="0">
              <a:buNone/>
            </a:pPr>
            <a:r>
              <a:rPr lang="en-US" dirty="0"/>
              <a:t>libovolné kladné celé číslo je větší než libovolné záporné celé číslo; </a:t>
            </a:r>
            <a:r>
              <a:rPr lang="en-US" dirty="0" err="1"/>
              <a:t>např.</a:t>
            </a:r>
            <a:r>
              <a:rPr lang="en-US" dirty="0"/>
              <a:t>: 7 &gt; -14.</a:t>
            </a:r>
            <a:endParaRPr lang="ro-RO" dirty="0"/>
          </a:p>
        </p:txBody>
      </p:sp>
    </p:spTree>
    <p:extLst>
      <p:ext uri="{BB962C8B-B14F-4D97-AF65-F5344CB8AC3E}">
        <p14:creationId xmlns:p14="http://schemas.microsoft.com/office/powerpoint/2010/main" val="3059793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628650" y="1825625"/>
            <a:ext cx="7886700" cy="3460939"/>
          </a:xfrm>
        </p:spPr>
        <p:txBody>
          <a:bodyPr/>
          <a:lstStyle/>
          <a:p>
            <a:pPr marL="0" indent="0">
              <a:buNone/>
            </a:pPr>
            <a:r>
              <a:rPr lang="en-US" dirty="0"/>
              <a:t>9) Operace s celými čísly</a:t>
            </a:r>
          </a:p>
          <a:p>
            <a:pPr marL="0" indent="0">
              <a:buNone/>
            </a:pPr>
            <a:r>
              <a:rPr lang="en-US" dirty="0"/>
              <a:t>a) Sčítání a odčítání</a:t>
            </a:r>
          </a:p>
          <a:p>
            <a:pPr marL="0" indent="0">
              <a:buNone/>
            </a:pPr>
            <a:r>
              <a:rPr lang="en-US" dirty="0"/>
              <a:t>Sčítání celých čísel se stejným znaménkem</a:t>
            </a:r>
          </a:p>
          <a:p>
            <a:pPr marL="0" indent="0">
              <a:buNone/>
            </a:pPr>
            <a:r>
              <a:rPr lang="en-US" dirty="0"/>
              <a:t>Chcete-li sečíst dvě celá čísla se stejným znaménkem, sečtěte jejich moduly a výsledek bude mít společné znaménko.</a:t>
            </a:r>
          </a:p>
          <a:p>
            <a:pPr marL="0" indent="0">
              <a:buNone/>
            </a:pPr>
            <a:endParaRPr lang="en-US" dirty="0"/>
          </a:p>
          <a:p>
            <a:pPr marL="0" indent="0">
              <a:buNone/>
            </a:pPr>
            <a:r>
              <a:rPr lang="en-US" dirty="0"/>
              <a:t>Příklady:</a:t>
            </a:r>
            <a:endParaRPr lang="ro-RO" dirty="0"/>
          </a:p>
        </p:txBody>
      </p:sp>
      <p:pic>
        <p:nvPicPr>
          <p:cNvPr id="4" name="image40.png" descr="left parenthesis plus 2 right parenthesis plus left parenthesis plus 8 right parenthesis equals plus 10&#10;left parenthesis negative 3 right parenthesis plus left parenthesis negative 5 right parenthesis equals negative 8"/>
          <p:cNvPicPr/>
          <p:nvPr/>
        </p:nvPicPr>
        <p:blipFill>
          <a:blip r:embed="rId2"/>
          <a:srcRect/>
          <a:stretch>
            <a:fillRect/>
          </a:stretch>
        </p:blipFill>
        <p:spPr>
          <a:xfrm>
            <a:off x="2458899" y="4695990"/>
            <a:ext cx="1719485" cy="590574"/>
          </a:xfrm>
          <a:prstGeom prst="rect">
            <a:avLst/>
          </a:prstGeom>
          <a:ln/>
        </p:spPr>
      </p:pic>
    </p:spTree>
    <p:extLst>
      <p:ext uri="{BB962C8B-B14F-4D97-AF65-F5344CB8AC3E}">
        <p14:creationId xmlns:p14="http://schemas.microsoft.com/office/powerpoint/2010/main" val="3098838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628650" y="1598686"/>
            <a:ext cx="7886700" cy="4578277"/>
          </a:xfrm>
        </p:spPr>
        <p:txBody>
          <a:bodyPr>
            <a:normAutofit fontScale="77500" lnSpcReduction="20000"/>
          </a:bodyPr>
          <a:lstStyle/>
          <a:p>
            <a:pPr marL="0" indent="0">
              <a:buNone/>
            </a:pPr>
            <a:r>
              <a:rPr lang="en-US" dirty="0"/>
              <a:t>2. Sčítání celých čísel s různými znaménky</a:t>
            </a:r>
          </a:p>
          <a:p>
            <a:r>
              <a:rPr lang="en-US" dirty="0"/>
              <a:t>Pro sčítání dvou celých čísel s různými znaménky se jejich moduly odečtou a výsledek bude mít znaménko čísla s větším modulem.</a:t>
            </a:r>
          </a:p>
          <a:p>
            <a:r>
              <a:rPr lang="en-US" dirty="0"/>
              <a:t>Příklady:</a:t>
            </a:r>
          </a:p>
          <a:p>
            <a:r>
              <a:rPr lang="en-US" dirty="0"/>
              <a:t>Poznámka: Součet dvou opačných celých čísel je roven 0.</a:t>
            </a:r>
          </a:p>
          <a:p>
            <a:r>
              <a:rPr lang="en-US" dirty="0"/>
              <a:t>Příklad:</a:t>
            </a:r>
          </a:p>
          <a:p>
            <a:endParaRPr lang="en-US" dirty="0"/>
          </a:p>
          <a:p>
            <a:pPr marL="0" indent="0">
              <a:buNone/>
            </a:pPr>
            <a:r>
              <a:rPr lang="en-US" dirty="0"/>
              <a:t>Vlastnosti sčítání celých čísel</a:t>
            </a:r>
          </a:p>
          <a:p>
            <a:r>
              <a:rPr lang="en-US" dirty="0"/>
              <a:t>asociativita: a+(</a:t>
            </a:r>
            <a:r>
              <a:rPr lang="en-US" dirty="0" err="1"/>
              <a:t>b+c</a:t>
            </a:r>
            <a:r>
              <a:rPr lang="en-US" dirty="0"/>
              <a:t>) = (</a:t>
            </a:r>
            <a:r>
              <a:rPr lang="en-US" dirty="0" err="1"/>
              <a:t>a+b</a:t>
            </a:r>
            <a:r>
              <a:rPr lang="en-US" dirty="0"/>
              <a:t>)+c, bez ohledu na celá čísla a, b, c</a:t>
            </a:r>
          </a:p>
          <a:p>
            <a:r>
              <a:rPr lang="en-US" dirty="0"/>
              <a:t>komutativita: </a:t>
            </a:r>
            <a:r>
              <a:rPr lang="en-US" dirty="0" err="1"/>
              <a:t>a+b </a:t>
            </a:r>
            <a:r>
              <a:rPr lang="en-US" dirty="0"/>
              <a:t>= </a:t>
            </a:r>
            <a:r>
              <a:rPr lang="en-US" dirty="0" err="1"/>
              <a:t>b+a, </a:t>
            </a:r>
            <a:r>
              <a:rPr lang="en-US" dirty="0"/>
              <a:t>ať už jsou celá čísla a a b jakákoli.</a:t>
            </a:r>
          </a:p>
          <a:p>
            <a:r>
              <a:rPr lang="en-US" dirty="0"/>
              <a:t>číslo 0 je neutrální prvek: a+0 = 0+a =a, ať je celé číslo a jakékoli.</a:t>
            </a:r>
            <a:endParaRPr lang="ro-RO" dirty="0"/>
          </a:p>
        </p:txBody>
      </p:sp>
      <p:pic>
        <p:nvPicPr>
          <p:cNvPr id="5" name="image45.png" descr="5 plus left parenthesis negative 3 right parenthesis equals 2&#10;minus 9 plus 3 equals negative 6"/>
          <p:cNvPicPr/>
          <p:nvPr/>
        </p:nvPicPr>
        <p:blipFill>
          <a:blip r:embed="rId2"/>
          <a:srcRect/>
          <a:stretch>
            <a:fillRect/>
          </a:stretch>
        </p:blipFill>
        <p:spPr>
          <a:xfrm>
            <a:off x="2181215" y="2818272"/>
            <a:ext cx="919695" cy="311965"/>
          </a:xfrm>
          <a:prstGeom prst="rect">
            <a:avLst/>
          </a:prstGeom>
          <a:ln/>
        </p:spPr>
      </p:pic>
      <p:pic>
        <p:nvPicPr>
          <p:cNvPr id="6" name="image39.png" descr="left parenthesis negative 11 right parenthesis plus 11 equals 0"/>
          <p:cNvPicPr/>
          <p:nvPr/>
        </p:nvPicPr>
        <p:blipFill>
          <a:blip r:embed="rId3"/>
          <a:srcRect/>
          <a:stretch>
            <a:fillRect/>
          </a:stretch>
        </p:blipFill>
        <p:spPr>
          <a:xfrm>
            <a:off x="2142749" y="3593916"/>
            <a:ext cx="975475" cy="250662"/>
          </a:xfrm>
          <a:prstGeom prst="rect">
            <a:avLst/>
          </a:prstGeom>
          <a:ln/>
        </p:spPr>
      </p:pic>
    </p:spTree>
    <p:extLst>
      <p:ext uri="{BB962C8B-B14F-4D97-AF65-F5344CB8AC3E}">
        <p14:creationId xmlns:p14="http://schemas.microsoft.com/office/powerpoint/2010/main" val="3666315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628650" y="1825625"/>
            <a:ext cx="7886700" cy="3769776"/>
          </a:xfrm>
        </p:spPr>
        <p:txBody>
          <a:bodyPr>
            <a:normAutofit fontScale="92500" lnSpcReduction="20000"/>
          </a:bodyPr>
          <a:lstStyle/>
          <a:p>
            <a:pPr marL="0" indent="0">
              <a:buNone/>
            </a:pPr>
            <a:r>
              <a:rPr lang="en-US" dirty="0"/>
              <a:t>3. Odčítání celých čísel</a:t>
            </a:r>
          </a:p>
          <a:p>
            <a:pPr marL="0" indent="0">
              <a:buNone/>
            </a:pPr>
            <a:r>
              <a:rPr lang="en-US" dirty="0"/>
              <a:t>Odečtení celého čísla je ekvivalentní přičtení opačného čísla.</a:t>
            </a:r>
          </a:p>
          <a:p>
            <a:pPr marL="0" indent="0">
              <a:buNone/>
            </a:pPr>
            <a:r>
              <a:rPr lang="en-US" dirty="0"/>
              <a:t>Příklady:</a:t>
            </a:r>
          </a:p>
          <a:p>
            <a:pPr marL="0" indent="0">
              <a:buNone/>
            </a:pPr>
            <a:endParaRPr lang="en-US" dirty="0"/>
          </a:p>
          <a:p>
            <a:pPr marL="0" indent="0">
              <a:buNone/>
            </a:pPr>
            <a:r>
              <a:rPr lang="en-US" dirty="0"/>
              <a:t>b) násobení a dělení</a:t>
            </a:r>
          </a:p>
          <a:p>
            <a:pPr marL="0" indent="0">
              <a:buNone/>
            </a:pPr>
            <a:r>
              <a:rPr lang="en-US" dirty="0"/>
              <a:t>Součin dvou celých čísel se stejným znaménkem je kladné celé číslo, jehož modul získáme vynásobením modulu obou čísel.</a:t>
            </a:r>
          </a:p>
          <a:p>
            <a:pPr marL="0" indent="0">
              <a:buNone/>
            </a:pPr>
            <a:r>
              <a:rPr lang="en-US" dirty="0"/>
              <a:t>Příklady:</a:t>
            </a:r>
            <a:endParaRPr lang="ro-RO" dirty="0"/>
          </a:p>
        </p:txBody>
      </p:sp>
      <p:pic>
        <p:nvPicPr>
          <p:cNvPr id="4" name="image41.png" descr="left parenthesis negative 8 right parenthesis minus left parenthesis plus 3 right parenthesis equals left parenthesis negative 8 right parenthesis plus left parenthesis negative 3 right parenthesis equals negative 11&#10;9 minus left parenthesis negative 5 right parenthesis equals 9 plus left parenthesis plus 5 right parenthesis equals 14"/>
          <p:cNvPicPr/>
          <p:nvPr/>
        </p:nvPicPr>
        <p:blipFill>
          <a:blip r:embed="rId2"/>
          <a:srcRect/>
          <a:stretch>
            <a:fillRect/>
          </a:stretch>
        </p:blipFill>
        <p:spPr>
          <a:xfrm>
            <a:off x="2365666" y="2902421"/>
            <a:ext cx="2206334" cy="447595"/>
          </a:xfrm>
          <a:prstGeom prst="rect">
            <a:avLst/>
          </a:prstGeom>
          <a:ln/>
        </p:spPr>
      </p:pic>
      <p:pic>
        <p:nvPicPr>
          <p:cNvPr id="5" name="image42.png" descr="left parenthesis plus 3 right parenthesis times left parenthesis plus 7 right parenthesis equals plus 21&#10;left parenthesis negative 5 right parenthesis times left parenthesis negative 6 right parenthesis equals plus 30"/>
          <p:cNvPicPr/>
          <p:nvPr/>
        </p:nvPicPr>
        <p:blipFill>
          <a:blip r:embed="rId3"/>
          <a:srcRect/>
          <a:stretch>
            <a:fillRect/>
          </a:stretch>
        </p:blipFill>
        <p:spPr>
          <a:xfrm>
            <a:off x="2305109" y="5147806"/>
            <a:ext cx="1291936" cy="447595"/>
          </a:xfrm>
          <a:prstGeom prst="rect">
            <a:avLst/>
          </a:prstGeom>
          <a:ln/>
        </p:spPr>
      </p:pic>
    </p:spTree>
    <p:extLst>
      <p:ext uri="{BB962C8B-B14F-4D97-AF65-F5344CB8AC3E}">
        <p14:creationId xmlns:p14="http://schemas.microsoft.com/office/powerpoint/2010/main" val="1231951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514727" y="2199297"/>
            <a:ext cx="7660371" cy="3014599"/>
          </a:xfrm>
        </p:spPr>
        <p:txBody>
          <a:bodyPr>
            <a:normAutofit fontScale="62500" lnSpcReduction="20000"/>
          </a:bodyPr>
          <a:lstStyle/>
          <a:p>
            <a:pPr lvl="0"/>
            <a:r>
              <a:rPr lang="en-US" dirty="0"/>
              <a:t>Součin dvou celých čísel s různými znaménky je záporné celé číslo, jehož modul získáme vynásobením modulu obou čísel.</a:t>
            </a:r>
          </a:p>
          <a:p>
            <a:pPr lvl="0"/>
            <a:r>
              <a:rPr lang="en-US" dirty="0"/>
              <a:t>Příklady:</a:t>
            </a:r>
          </a:p>
          <a:p>
            <a:pPr lvl="0"/>
            <a:r>
              <a:rPr lang="en-US" dirty="0"/>
              <a:t>Vlastnosti násobení celých čísel</a:t>
            </a:r>
          </a:p>
          <a:p>
            <a:pPr lvl="0"/>
            <a:r>
              <a:rPr lang="en-US" dirty="0"/>
              <a:t>Nechť a, b, c jsou celá čísla. Vyskytují se následující vlastnosti:</a:t>
            </a:r>
          </a:p>
          <a:p>
            <a:pPr lvl="0"/>
            <a:r>
              <a:rPr lang="en-US" dirty="0"/>
              <a:t>komutativita: </a:t>
            </a:r>
            <a:r>
              <a:rPr lang="en-US" dirty="0" err="1"/>
              <a:t>a-b </a:t>
            </a:r>
            <a:r>
              <a:rPr lang="en-US" dirty="0"/>
              <a:t>= </a:t>
            </a:r>
            <a:r>
              <a:rPr lang="en-US" dirty="0" err="1"/>
              <a:t>b-a</a:t>
            </a:r>
            <a:endParaRPr lang="en-US" dirty="0"/>
          </a:p>
          <a:p>
            <a:pPr lvl="0"/>
            <a:r>
              <a:rPr lang="en-US" dirty="0"/>
              <a:t>asociativita: (</a:t>
            </a:r>
            <a:r>
              <a:rPr lang="en-US" dirty="0" err="1"/>
              <a:t>a-b</a:t>
            </a:r>
            <a:r>
              <a:rPr lang="en-US" dirty="0"/>
              <a:t>)-c = a-(</a:t>
            </a:r>
            <a:r>
              <a:rPr lang="en-US" dirty="0" err="1"/>
              <a:t>b-c</a:t>
            </a:r>
            <a:r>
              <a:rPr lang="en-US" dirty="0"/>
              <a:t>)</a:t>
            </a:r>
          </a:p>
          <a:p>
            <a:pPr lvl="0"/>
            <a:r>
              <a:rPr lang="en-US" dirty="0"/>
              <a:t>číslo 1 je neutrální prvek: a-1 = 1-a = a</a:t>
            </a:r>
          </a:p>
          <a:p>
            <a:pPr lvl="0"/>
            <a:r>
              <a:rPr lang="en-US" dirty="0"/>
              <a:t>distributivita násobení nad sčítáním a odčítáním: a-(</a:t>
            </a:r>
            <a:r>
              <a:rPr lang="en-US" dirty="0" err="1"/>
              <a:t>b+c</a:t>
            </a:r>
            <a:r>
              <a:rPr lang="en-US" dirty="0"/>
              <a:t>)</a:t>
            </a:r>
            <a:r>
              <a:rPr lang="en-US" dirty="0" err="1"/>
              <a:t>=a-b+a-c </a:t>
            </a:r>
            <a:r>
              <a:rPr lang="en-US" dirty="0"/>
              <a:t>a a-(b-c)</a:t>
            </a:r>
            <a:r>
              <a:rPr lang="en-US" dirty="0" err="1"/>
              <a:t>=a-b-a-c</a:t>
            </a:r>
            <a:endParaRPr lang="ro-RO" dirty="0"/>
          </a:p>
        </p:txBody>
      </p:sp>
      <p:pic>
        <p:nvPicPr>
          <p:cNvPr id="4" name="image14.png" descr="left parenthesis negative 2 right parenthesis times left parenthesis plus 9 right parenthesis equals negative 18&#10;3 times left parenthesis negative 5 right parenthesis equals negative 15"/>
          <p:cNvPicPr/>
          <p:nvPr/>
        </p:nvPicPr>
        <p:blipFill>
          <a:blip r:embed="rId2"/>
          <a:srcRect/>
          <a:stretch>
            <a:fillRect/>
          </a:stretch>
        </p:blipFill>
        <p:spPr>
          <a:xfrm>
            <a:off x="1980925" y="2673790"/>
            <a:ext cx="985838" cy="328613"/>
          </a:xfrm>
          <a:prstGeom prst="rect">
            <a:avLst/>
          </a:prstGeom>
          <a:ln/>
        </p:spPr>
      </p:pic>
    </p:spTree>
    <p:extLst>
      <p:ext uri="{BB962C8B-B14F-4D97-AF65-F5344CB8AC3E}">
        <p14:creationId xmlns:p14="http://schemas.microsoft.com/office/powerpoint/2010/main" val="799766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i="1" dirty="0"/>
              <a:t>Množina celých čísel</a:t>
            </a:r>
            <a:endParaRPr lang="ro-RO" dirty="0"/>
          </a:p>
        </p:txBody>
      </p:sp>
      <p:sp>
        <p:nvSpPr>
          <p:cNvPr id="3" name="Content Placeholder 2"/>
          <p:cNvSpPr>
            <a:spLocks noGrp="1"/>
          </p:cNvSpPr>
          <p:nvPr>
            <p:ph idx="1"/>
          </p:nvPr>
        </p:nvSpPr>
        <p:spPr>
          <a:xfrm>
            <a:off x="628650" y="1690689"/>
            <a:ext cx="7886700" cy="4351338"/>
          </a:xfrm>
        </p:spPr>
        <p:txBody>
          <a:bodyPr>
            <a:normAutofit/>
          </a:bodyPr>
          <a:lstStyle/>
          <a:p>
            <a:r>
              <a:rPr lang="en-US" sz="2400" dirty="0"/>
              <a:t>Z praktických důvodů (měření teploty, tvorba map horských oblastí i dna oceánů, zobrazování pozoruhodných historických okamžiků) lidé přidali do množiny přirozených čísel N= {0, 1, 2, 3, ... , n, ...} množinu záporných celých čísel Z-={...,-n ...,-3,-2,-1}, čímž získali: množinu celých čísel</a:t>
            </a:r>
          </a:p>
          <a:p>
            <a:pPr marL="0" indent="0">
              <a:buNone/>
            </a:pPr>
            <a:r>
              <a:rPr lang="ro-RO" sz="2400" i="1" dirty="0"/>
              <a:t>	Z={{...</a:t>
            </a:r>
            <a:r>
              <a:rPr lang="ro-RO" sz="2400" dirty="0"/>
              <a:t>,-n ...,-3,-2,-1, 0, 1, 2, 3, ... , n, ...}.</a:t>
            </a:r>
            <a:endParaRPr lang="en-US" sz="2400" dirty="0"/>
          </a:p>
          <a:p>
            <a:pPr marL="0" indent="0">
              <a:buNone/>
            </a:pPr>
            <a:endParaRPr lang="ro-RO" sz="2400" dirty="0"/>
          </a:p>
          <a:p>
            <a:r>
              <a:rPr lang="ro-RO" sz="2400" dirty="0"/>
              <a:t>Množina nenulových celých čísel se označuje Z*=Z-{0}</a:t>
            </a:r>
          </a:p>
          <a:p>
            <a:r>
              <a:rPr lang="ro-RO" sz="2400" dirty="0"/>
              <a:t>Z - označujeme záporná celá čísla Z -={ x </a:t>
            </a:r>
            <a:r>
              <a:rPr lang="el-GR" sz="2400" dirty="0"/>
              <a:t>ϵ </a:t>
            </a:r>
            <a:r>
              <a:rPr lang="ro-RO" sz="2400" dirty="0"/>
              <a:t>Z | x&lt;0}</a:t>
            </a:r>
          </a:p>
          <a:p>
            <a:r>
              <a:rPr lang="ro-RO" sz="2400" dirty="0"/>
              <a:t>Z + označujeme kladná celá čísla Z +={ x </a:t>
            </a:r>
            <a:r>
              <a:rPr lang="el-GR" sz="2400" dirty="0"/>
              <a:t>ϵ </a:t>
            </a:r>
            <a:r>
              <a:rPr lang="ro-RO" sz="2400" dirty="0"/>
              <a:t>Z | x&gt;0}</a:t>
            </a:r>
          </a:p>
        </p:txBody>
      </p:sp>
    </p:spTree>
    <p:extLst>
      <p:ext uri="{BB962C8B-B14F-4D97-AF65-F5344CB8AC3E}">
        <p14:creationId xmlns:p14="http://schemas.microsoft.com/office/powerpoint/2010/main" val="1727295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568347" y="1880162"/>
            <a:ext cx="7303971" cy="3018841"/>
          </a:xfrm>
        </p:spPr>
        <p:txBody>
          <a:bodyPr>
            <a:normAutofit fontScale="62500" lnSpcReduction="20000"/>
          </a:bodyPr>
          <a:lstStyle/>
          <a:p>
            <a:pPr marL="0" indent="0">
              <a:buNone/>
            </a:pPr>
            <a:r>
              <a:rPr lang="en-US" dirty="0"/>
              <a:t>Dělení celých čísel</a:t>
            </a:r>
          </a:p>
          <a:p>
            <a:pPr marL="0" indent="0">
              <a:buNone/>
            </a:pPr>
            <a:r>
              <a:rPr lang="en-US" dirty="0"/>
              <a:t>Součin dvou celých čísel se stejným znaménkem je kladné celé číslo, jehož modul získáme vydělením modulu obou čísel.</a:t>
            </a:r>
          </a:p>
          <a:p>
            <a:pPr marL="0" indent="0">
              <a:buNone/>
            </a:pPr>
            <a:r>
              <a:rPr lang="en-US" dirty="0"/>
              <a:t>Příklady:</a:t>
            </a:r>
          </a:p>
          <a:p>
            <a:pPr marL="0" indent="0">
              <a:buNone/>
            </a:pPr>
            <a:r>
              <a:rPr lang="en-US" dirty="0"/>
              <a:t>Kvocient dvou celých čísel s různými znaménky je záporné celé číslo, jehož modul získáme vydělením modulu obou čísel.</a:t>
            </a:r>
          </a:p>
          <a:p>
            <a:pPr marL="0" indent="0">
              <a:buNone/>
            </a:pPr>
            <a:r>
              <a:rPr lang="en-US" dirty="0"/>
              <a:t>Příklady:</a:t>
            </a:r>
          </a:p>
          <a:p>
            <a:pPr marL="0" indent="0">
              <a:buNone/>
            </a:pPr>
            <a:r>
              <a:rPr lang="en-US" dirty="0"/>
              <a:t>Závěr: Pravidlo znamének platí pro násobení i dělení celých čísel a je následující:</a:t>
            </a:r>
            <a:endParaRPr lang="ro-RO" dirty="0"/>
          </a:p>
        </p:txBody>
      </p:sp>
      <p:pic>
        <p:nvPicPr>
          <p:cNvPr id="4" name="image7.png" descr="left parenthesis plus 35 right parenthesis colon left parenthesis plus 7 right parenthesis equals plus 5&#10;left parenthesis negative 63 right parenthesis colon left parenthesis negative 9 right parenthesis equals plus 7"/>
          <p:cNvPicPr/>
          <p:nvPr/>
        </p:nvPicPr>
        <p:blipFill>
          <a:blip r:embed="rId2"/>
          <a:srcRect/>
          <a:stretch>
            <a:fillRect/>
          </a:stretch>
        </p:blipFill>
        <p:spPr>
          <a:xfrm>
            <a:off x="1803787" y="2663488"/>
            <a:ext cx="957263" cy="328613"/>
          </a:xfrm>
          <a:prstGeom prst="rect">
            <a:avLst/>
          </a:prstGeom>
          <a:ln/>
        </p:spPr>
      </p:pic>
      <p:pic>
        <p:nvPicPr>
          <p:cNvPr id="5" name="image4.png" descr="left parenthesis plus 72 right parenthesis colon left parenthesis negative 9 right parenthesis equals negative 8&#10;left parenthesis negative 32 right parenthesis colon 8 equals negative 4"/>
          <p:cNvPicPr/>
          <p:nvPr/>
        </p:nvPicPr>
        <p:blipFill>
          <a:blip r:embed="rId3"/>
          <a:srcRect/>
          <a:stretch>
            <a:fillRect/>
          </a:stretch>
        </p:blipFill>
        <p:spPr>
          <a:xfrm>
            <a:off x="1803787" y="3489331"/>
            <a:ext cx="957263" cy="328613"/>
          </a:xfrm>
          <a:prstGeom prst="rect">
            <a:avLst/>
          </a:prstGeom>
          <a:ln/>
        </p:spPr>
      </p:pic>
      <p:pic>
        <p:nvPicPr>
          <p:cNvPr id="6" name="image5.png" descr="plus times plus equals plus&#10;minus times negative equals plus&#10;plus times negative equals negative&#10;minus times plus equals negative&#10;"/>
          <p:cNvPicPr/>
          <p:nvPr/>
        </p:nvPicPr>
        <p:blipFill>
          <a:blip r:embed="rId4"/>
          <a:srcRect/>
          <a:stretch>
            <a:fillRect/>
          </a:stretch>
        </p:blipFill>
        <p:spPr>
          <a:xfrm>
            <a:off x="4104052" y="4318403"/>
            <a:ext cx="557213" cy="700088"/>
          </a:xfrm>
          <a:prstGeom prst="rect">
            <a:avLst/>
          </a:prstGeom>
          <a:ln/>
        </p:spPr>
      </p:pic>
    </p:spTree>
    <p:extLst>
      <p:ext uri="{BB962C8B-B14F-4D97-AF65-F5344CB8AC3E}">
        <p14:creationId xmlns:p14="http://schemas.microsoft.com/office/powerpoint/2010/main" val="1901849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302044" y="1778494"/>
            <a:ext cx="6447501" cy="2910580"/>
          </a:xfrm>
        </p:spPr>
        <p:txBody>
          <a:bodyPr>
            <a:noAutofit/>
          </a:bodyPr>
          <a:lstStyle/>
          <a:p>
            <a:r>
              <a:rPr lang="en-US" sz="1400" dirty="0"/>
              <a:t>c) Exponentizace celých čísel</a:t>
            </a:r>
          </a:p>
          <a:p>
            <a:r>
              <a:rPr lang="en-US" sz="1400" dirty="0"/>
              <a:t>Nechť a je celé číslo a n je přirozená nula.</a:t>
            </a:r>
          </a:p>
          <a:p>
            <a:r>
              <a:rPr lang="en-US" sz="1400" dirty="0"/>
              <a:t>a- se nazývá základna</a:t>
            </a:r>
          </a:p>
          <a:p>
            <a:r>
              <a:rPr lang="en-US" sz="1400" dirty="0"/>
              <a:t>n- se nazývá exponent</a:t>
            </a:r>
          </a:p>
          <a:p>
            <a:r>
              <a:rPr lang="en-US" sz="1400" dirty="0"/>
              <a:t>   Příklad:</a:t>
            </a:r>
          </a:p>
          <a:p>
            <a:endParaRPr lang="en-US" sz="1400" dirty="0"/>
          </a:p>
          <a:p>
            <a:r>
              <a:rPr lang="en-US" sz="1400" dirty="0"/>
              <a:t>Poznámky:</a:t>
            </a:r>
          </a:p>
          <a:p>
            <a:r>
              <a:rPr lang="en-US" sz="1400" dirty="0"/>
              <a:t>1. Když kladné číslo zvýšíme na mocninu, výsledkem bude vždy kladné číslo.</a:t>
            </a:r>
          </a:p>
          <a:p>
            <a:r>
              <a:rPr lang="en-US" sz="1400" dirty="0"/>
              <a:t>2. Když zvýšíme záporné číslo na mocninu, máme dvě možné situace:</a:t>
            </a:r>
          </a:p>
          <a:p>
            <a:r>
              <a:rPr lang="en-US" sz="1400" dirty="0"/>
              <a:t>pokud je exponent sudé číslo, je výsledek kladný.</a:t>
            </a:r>
          </a:p>
          <a:p>
            <a:r>
              <a:rPr lang="en-US" sz="1400" dirty="0"/>
              <a:t>pokud je exponent liché číslo, je výsledek záporný.</a:t>
            </a:r>
            <a:endParaRPr lang="ro-RO" sz="1400" dirty="0"/>
          </a:p>
        </p:txBody>
      </p:sp>
      <p:pic>
        <p:nvPicPr>
          <p:cNvPr id="7" name="image11.png" descr="a to the power of n equals stack a times a times a times... times a with underbrace below&#10;space space space space space space space space space space space space space space space space space space n space o r i"/>
          <p:cNvPicPr/>
          <p:nvPr/>
        </p:nvPicPr>
        <p:blipFill>
          <a:blip r:embed="rId2"/>
          <a:srcRect/>
          <a:stretch>
            <a:fillRect/>
          </a:stretch>
        </p:blipFill>
        <p:spPr>
          <a:xfrm>
            <a:off x="4738463" y="1778494"/>
            <a:ext cx="1100350" cy="381424"/>
          </a:xfrm>
          <a:prstGeom prst="rect">
            <a:avLst/>
          </a:prstGeom>
          <a:ln/>
        </p:spPr>
      </p:pic>
      <p:pic>
        <p:nvPicPr>
          <p:cNvPr id="8" name="image28.png" descr="left parenthesis plus 2 right parenthesis to the power of 5 equals 2 to the power of 5 equals 2 times 2 times 2 times 2 times 2 equals 32"/>
          <p:cNvPicPr/>
          <p:nvPr/>
        </p:nvPicPr>
        <p:blipFill>
          <a:blip r:embed="rId3"/>
          <a:srcRect/>
          <a:stretch>
            <a:fillRect/>
          </a:stretch>
        </p:blipFill>
        <p:spPr>
          <a:xfrm>
            <a:off x="1631926" y="3112340"/>
            <a:ext cx="1600200" cy="242888"/>
          </a:xfrm>
          <a:prstGeom prst="rect">
            <a:avLst/>
          </a:prstGeom>
          <a:ln/>
        </p:spPr>
      </p:pic>
      <p:pic>
        <p:nvPicPr>
          <p:cNvPr id="12" name="image25.png" descr="left parenthesis negative a right parenthesis to the power of n equals open curly brackets table attributes columnalign left end attributes row cell space space space a to the power of n comma space n minus p a r end cell row cell negative a to the power of n comma space n minus i m p a r end cell end table close a element of straight integer numbers to the power of asterisk times comma space n element of straight natural numbers"/>
          <p:cNvPicPr/>
          <p:nvPr/>
        </p:nvPicPr>
        <p:blipFill>
          <a:blip r:embed="rId4"/>
          <a:srcRect/>
          <a:stretch>
            <a:fillRect/>
          </a:stretch>
        </p:blipFill>
        <p:spPr>
          <a:xfrm>
            <a:off x="2512392" y="5547011"/>
            <a:ext cx="2401962" cy="475909"/>
          </a:xfrm>
          <a:prstGeom prst="rect">
            <a:avLst/>
          </a:prstGeom>
          <a:ln/>
        </p:spPr>
      </p:pic>
    </p:spTree>
    <p:extLst>
      <p:ext uri="{BB962C8B-B14F-4D97-AF65-F5344CB8AC3E}">
        <p14:creationId xmlns:p14="http://schemas.microsoft.com/office/powerpoint/2010/main" val="41412483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582692" y="1988805"/>
            <a:ext cx="6447501" cy="1679546"/>
          </a:xfrm>
        </p:spPr>
        <p:txBody>
          <a:bodyPr>
            <a:normAutofit/>
          </a:bodyPr>
          <a:lstStyle/>
          <a:p>
            <a:r>
              <a:rPr lang="en-US" dirty="0"/>
              <a:t>Příklady</a:t>
            </a:r>
            <a:r>
              <a:rPr lang="ro-RO" dirty="0"/>
              <a:t>:</a:t>
            </a:r>
          </a:p>
          <a:p>
            <a:pPr marL="0" indent="0">
              <a:buNone/>
            </a:pPr>
            <a:endParaRPr lang="ro-RO" dirty="0"/>
          </a:p>
          <a:p>
            <a:r>
              <a:rPr lang="ro-RO" dirty="0"/>
              <a:t>Reguli de calcul:</a:t>
            </a:r>
          </a:p>
          <a:p>
            <a:endParaRPr lang="ro-RO" dirty="0"/>
          </a:p>
          <a:p>
            <a:endParaRPr lang="ro-RO" dirty="0"/>
          </a:p>
          <a:p>
            <a:endParaRPr lang="ro-RO" dirty="0"/>
          </a:p>
          <a:p>
            <a:endParaRPr lang="ro-RO" dirty="0"/>
          </a:p>
          <a:p>
            <a:endParaRPr lang="ro-RO" dirty="0"/>
          </a:p>
          <a:p>
            <a:endParaRPr lang="ro-RO" dirty="0"/>
          </a:p>
          <a:p>
            <a:endParaRPr lang="ro-RO" dirty="0"/>
          </a:p>
          <a:p>
            <a:endParaRPr lang="ro-RO" dirty="0"/>
          </a:p>
          <a:p>
            <a:endParaRPr lang="ro-RO" dirty="0"/>
          </a:p>
          <a:p>
            <a:pPr marL="0" indent="0">
              <a:buNone/>
            </a:pPr>
            <a:endParaRPr lang="ro-RO" dirty="0"/>
          </a:p>
        </p:txBody>
      </p:sp>
      <p:pic>
        <p:nvPicPr>
          <p:cNvPr id="4" name="image15.png" descr="left parenthesis negative 2 right parenthesis to the power of 5 equals negative 32&#10;left parenthesis negative 2 right parenthesis to the power of 6 equals 64&#10;left parenthesis negative 1 right parenthesis to the power of 2015 equals negative 1&#10;left parenthesis negative 1 right parenthesis to the power of 2016 equals 1"/>
          <p:cNvPicPr/>
          <p:nvPr/>
        </p:nvPicPr>
        <p:blipFill>
          <a:blip r:embed="rId2"/>
          <a:srcRect/>
          <a:stretch>
            <a:fillRect/>
          </a:stretch>
        </p:blipFill>
        <p:spPr>
          <a:xfrm>
            <a:off x="2731201" y="1988805"/>
            <a:ext cx="807244" cy="757238"/>
          </a:xfrm>
          <a:prstGeom prst="rect">
            <a:avLst/>
          </a:prstGeom>
          <a:ln/>
        </p:spPr>
      </p:pic>
      <p:pic>
        <p:nvPicPr>
          <p:cNvPr id="5" name="Picture 4"/>
          <p:cNvPicPr>
            <a:picLocks noChangeAspect="1"/>
          </p:cNvPicPr>
          <p:nvPr/>
        </p:nvPicPr>
        <p:blipFill>
          <a:blip r:embed="rId3"/>
          <a:stretch>
            <a:fillRect/>
          </a:stretch>
        </p:blipFill>
        <p:spPr>
          <a:xfrm>
            <a:off x="852820" y="2976257"/>
            <a:ext cx="2878931" cy="2185988"/>
          </a:xfrm>
          <a:prstGeom prst="rect">
            <a:avLst/>
          </a:prstGeom>
        </p:spPr>
      </p:pic>
    </p:spTree>
    <p:extLst>
      <p:ext uri="{BB962C8B-B14F-4D97-AF65-F5344CB8AC3E}">
        <p14:creationId xmlns:p14="http://schemas.microsoft.com/office/powerpoint/2010/main" val="38307668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628650" y="2036336"/>
            <a:ext cx="7201278" cy="3389508"/>
          </a:xfrm>
        </p:spPr>
        <p:txBody>
          <a:bodyPr>
            <a:normAutofit fontScale="62500" lnSpcReduction="20000"/>
          </a:bodyPr>
          <a:lstStyle/>
          <a:p>
            <a:pPr marL="0" indent="0">
              <a:buNone/>
            </a:pPr>
            <a:r>
              <a:rPr lang="en-US" dirty="0"/>
              <a:t>Pořadí provádění celočíselných operací</a:t>
            </a:r>
          </a:p>
          <a:p>
            <a:pPr marL="0" indent="0">
              <a:buNone/>
            </a:pPr>
            <a:endParaRPr lang="en-US" dirty="0"/>
          </a:p>
          <a:p>
            <a:pPr marL="0" indent="0">
              <a:buNone/>
            </a:pPr>
            <a:r>
              <a:rPr lang="en-US" dirty="0"/>
              <a:t>Pořadí operací s celými čísly je stejné jako s přirozenými čísly:</a:t>
            </a:r>
          </a:p>
          <a:p>
            <a:pPr marL="0" indent="0">
              <a:buNone/>
            </a:pPr>
            <a:r>
              <a:rPr lang="en-US" dirty="0"/>
              <a:t>nejprve vypočítáme exponenciály (operace 3. řádu)</a:t>
            </a:r>
          </a:p>
          <a:p>
            <a:pPr marL="0" indent="0">
              <a:buNone/>
            </a:pPr>
            <a:r>
              <a:rPr lang="en-US" dirty="0"/>
              <a:t>pak provádíme násobení a dělení (operace 2. řádu)</a:t>
            </a:r>
          </a:p>
          <a:p>
            <a:pPr marL="0" indent="0">
              <a:buNone/>
            </a:pPr>
            <a:r>
              <a:rPr lang="en-US" dirty="0"/>
              <a:t>na konci provádíme sčítání a odčítání (operace prvního řádu).</a:t>
            </a:r>
          </a:p>
          <a:p>
            <a:pPr marL="0" indent="0">
              <a:buNone/>
            </a:pPr>
            <a:r>
              <a:rPr lang="en-US" dirty="0"/>
              <a:t>Pokud máme v úloze také závorky, provedeme nejprve operace v kulatých závorkách, pak operace v hranatých závorkách a nakonec závorky.</a:t>
            </a:r>
            <a:endParaRPr lang="ro-RO" dirty="0"/>
          </a:p>
        </p:txBody>
      </p:sp>
    </p:spTree>
    <p:extLst>
      <p:ext uri="{BB962C8B-B14F-4D97-AF65-F5344CB8AC3E}">
        <p14:creationId xmlns:p14="http://schemas.microsoft.com/office/powerpoint/2010/main" val="3371880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2066814" y="2119470"/>
            <a:ext cx="5514834" cy="3139973"/>
          </a:xfrm>
        </p:spPr>
        <p:txBody>
          <a:bodyPr>
            <a:noAutofit/>
          </a:bodyPr>
          <a:lstStyle/>
          <a:p>
            <a:pPr marL="0" indent="0">
              <a:buNone/>
            </a:pPr>
            <a:r>
              <a:rPr lang="en-US" sz="2000" dirty="0"/>
              <a:t>Použitelnost</a:t>
            </a:r>
          </a:p>
          <a:p>
            <a:pPr marL="0" indent="0">
              <a:buNone/>
            </a:pPr>
            <a:r>
              <a:rPr lang="en-US" sz="2000" dirty="0"/>
              <a:t>Nákupní centrum má 8 podlaží: přízemí, 5 podlaží, mezanin a podzemní parkoviště. Osoba ve 4. patře sestupuje o 6 úrovní níže. Do jaké úrovně se dostala?</a:t>
            </a:r>
          </a:p>
          <a:p>
            <a:pPr marL="0" indent="0">
              <a:buNone/>
            </a:pPr>
            <a:r>
              <a:rPr lang="en-US" sz="2000" dirty="0"/>
              <a:t>Řešení:</a:t>
            </a:r>
          </a:p>
          <a:p>
            <a:pPr marL="0" indent="0">
              <a:buNone/>
            </a:pPr>
            <a:r>
              <a:rPr lang="en-US" sz="2000" dirty="0"/>
              <a:t>Těchto 8 úrovní znázorňujeme na svislé "ose". Osoba, která se nachází ve 4. patře a sestoupí o 6 pater níže, se dostane do podzemního parkoviště.</a:t>
            </a:r>
            <a:endParaRPr lang="ro-RO" sz="2000" dirty="0"/>
          </a:p>
        </p:txBody>
      </p:sp>
      <p:sp>
        <p:nvSpPr>
          <p:cNvPr id="4" name="Rectangle 3"/>
          <p:cNvSpPr/>
          <p:nvPr/>
        </p:nvSpPr>
        <p:spPr>
          <a:xfrm>
            <a:off x="508001" y="3804153"/>
            <a:ext cx="1239679" cy="2400300"/>
          </a:xfrm>
          <a:prstGeom prst="rect">
            <a:avLst/>
          </a:prstGeom>
          <a:noFill/>
          <a:ln>
            <a:noFill/>
          </a:ln>
        </p:spPr>
        <p:txBody>
          <a:bodyPr spcFirstLastPara="1" wrap="square" lIns="68569" tIns="68569" rIns="68569" bIns="68569" anchor="ctr" anchorCtr="0">
            <a:noAutofit/>
          </a:bodyPr>
          <a:lstStyle/>
          <a:p>
            <a:pPr>
              <a:lnSpc>
                <a:spcPct val="107000"/>
              </a:lnSpc>
            </a:pPr>
            <a:r>
              <a:rPr lang="ro-RO" sz="825">
                <a:latin typeface="Calibri" panose="020F0502020204030204" pitchFamily="34" charset="0"/>
                <a:ea typeface="Calibri" panose="020F0502020204030204" pitchFamily="34" charset="0"/>
              </a:rPr>
              <a:t> </a:t>
            </a:r>
          </a:p>
        </p:txBody>
      </p:sp>
      <p:pic>
        <p:nvPicPr>
          <p:cNvPr id="5" name="Picture 4"/>
          <p:cNvPicPr>
            <a:picLocks noChangeAspect="1"/>
          </p:cNvPicPr>
          <p:nvPr/>
        </p:nvPicPr>
        <p:blipFill>
          <a:blip r:embed="rId2"/>
          <a:stretch>
            <a:fillRect/>
          </a:stretch>
        </p:blipFill>
        <p:spPr>
          <a:xfrm>
            <a:off x="188866" y="2026455"/>
            <a:ext cx="1971675" cy="3036094"/>
          </a:xfrm>
          <a:prstGeom prst="rect">
            <a:avLst/>
          </a:prstGeom>
        </p:spPr>
      </p:pic>
    </p:spTree>
    <p:extLst>
      <p:ext uri="{BB962C8B-B14F-4D97-AF65-F5344CB8AC3E}">
        <p14:creationId xmlns:p14="http://schemas.microsoft.com/office/powerpoint/2010/main" val="2325210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495140" y="1690689"/>
            <a:ext cx="7667848" cy="2910580"/>
          </a:xfrm>
        </p:spPr>
        <p:txBody>
          <a:bodyPr>
            <a:noAutofit/>
          </a:bodyPr>
          <a:lstStyle/>
          <a:p>
            <a:pPr marL="0" indent="0">
              <a:buNone/>
            </a:pPr>
            <a:r>
              <a:rPr lang="en-US" sz="1600" dirty="0"/>
              <a:t>11) Úlohy řešené pomocí rovnic/nerovnic v kontextu celých čísel</a:t>
            </a:r>
          </a:p>
          <a:p>
            <a:pPr marL="0" indent="0">
              <a:buNone/>
            </a:pPr>
            <a:endParaRPr lang="en-US" sz="1600" dirty="0"/>
          </a:p>
          <a:p>
            <a:pPr marL="0" indent="0">
              <a:buNone/>
            </a:pPr>
            <a:r>
              <a:rPr lang="en-US" sz="1600" dirty="0"/>
              <a:t>A1. Sfygmomanometr spolu s baterií stojí 155 lei, přičemž sfygmomanometr je o 135 lei dražší než baterie. Určete cenu baterie a cenu tenzometru následujícím postupem:</a:t>
            </a:r>
          </a:p>
          <a:p>
            <a:pPr marL="0" indent="0">
              <a:buNone/>
            </a:pPr>
            <a:r>
              <a:rPr lang="en-US" sz="1600" dirty="0"/>
              <a:t>Pomocí segmentového zobrazení, které je dáno;</a:t>
            </a:r>
          </a:p>
          <a:p>
            <a:pPr marL="0" indent="0">
              <a:buNone/>
            </a:pPr>
            <a:r>
              <a:rPr lang="en-US" sz="1600" dirty="0"/>
              <a:t>Nechť černá úsečka je cena tenzometru a modrá úsečka je cena baterie.</a:t>
            </a:r>
          </a:p>
          <a:p>
            <a:pPr marL="0" indent="0">
              <a:buNone/>
            </a:pPr>
            <a:r>
              <a:rPr lang="en-US" sz="1600" dirty="0"/>
              <a:t>Buď segment červeně, cena 2, tj. 155 lei. Zelený segment představuje 135 lei.</a:t>
            </a:r>
            <a:endParaRPr lang="ro-RO" sz="1600" dirty="0"/>
          </a:p>
        </p:txBody>
      </p:sp>
      <p:pic>
        <p:nvPicPr>
          <p:cNvPr id="5" name="Picture 4"/>
          <p:cNvPicPr>
            <a:picLocks noChangeAspect="1"/>
          </p:cNvPicPr>
          <p:nvPr/>
        </p:nvPicPr>
        <p:blipFill>
          <a:blip r:embed="rId2"/>
          <a:stretch>
            <a:fillRect/>
          </a:stretch>
        </p:blipFill>
        <p:spPr>
          <a:xfrm>
            <a:off x="2787335" y="4679097"/>
            <a:ext cx="3429000" cy="771525"/>
          </a:xfrm>
          <a:prstGeom prst="rect">
            <a:avLst/>
          </a:prstGeom>
        </p:spPr>
      </p:pic>
    </p:spTree>
    <p:extLst>
      <p:ext uri="{BB962C8B-B14F-4D97-AF65-F5344CB8AC3E}">
        <p14:creationId xmlns:p14="http://schemas.microsoft.com/office/powerpoint/2010/main" val="21287284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508001" y="2005966"/>
            <a:ext cx="7763988" cy="3382307"/>
          </a:xfrm>
        </p:spPr>
        <p:txBody>
          <a:bodyPr>
            <a:normAutofit fontScale="55000" lnSpcReduction="20000"/>
          </a:bodyPr>
          <a:lstStyle/>
          <a:p>
            <a:pPr lvl="1"/>
            <a:r>
              <a:rPr lang="en-US" sz="2700" dirty="0"/>
              <a:t>Označte x cenu baterie v lei, vyjádřete cenu tenzometru jako funkci ceny baterie, sestavte rovnici, která vyjadřuje problém v matematickém jazyce, vyřešte rovnici a formulujte odpověď. Nakonec zkontrolujte získané ceny.</a:t>
            </a:r>
          </a:p>
          <a:p>
            <a:pPr lvl="1"/>
            <a:endParaRPr lang="en-US" sz="2700" dirty="0"/>
          </a:p>
          <a:p>
            <a:pPr lvl="1"/>
            <a:r>
              <a:rPr lang="en-US" sz="2700" dirty="0"/>
              <a:t>A2. Tři po sobě jdoucí přirozená čísla mají součet menší než 19. Určete tato tři čísla provedením následujících kroků:</a:t>
            </a:r>
          </a:p>
          <a:p>
            <a:pPr lvl="1"/>
            <a:r>
              <a:rPr lang="en-US" sz="2700" dirty="0"/>
              <a:t>a) Označte nejmenší číslo symbolem x a s jeho pomocí vyjádřete další dvě čísla;</a:t>
            </a:r>
          </a:p>
          <a:p>
            <a:pPr lvl="1"/>
            <a:r>
              <a:rPr lang="en-US" sz="2700" dirty="0"/>
              <a:t>b) Vytvořte nerovnost, která vyjadřuje problém v matematickém jazyce, a vyřešte ji.</a:t>
            </a:r>
          </a:p>
          <a:p>
            <a:pPr lvl="1"/>
            <a:r>
              <a:rPr lang="en-US" sz="2700" dirty="0"/>
              <a:t>nerovnosti;</a:t>
            </a:r>
          </a:p>
          <a:p>
            <a:pPr lvl="1"/>
            <a:r>
              <a:rPr lang="en-US" sz="2700" dirty="0"/>
              <a:t>c) Zformulujte odpověď;</a:t>
            </a:r>
          </a:p>
          <a:p>
            <a:pPr lvl="1"/>
            <a:r>
              <a:rPr lang="en-US" sz="2700" dirty="0"/>
              <a:t>d) Zkontrolujte získané výsledky;</a:t>
            </a:r>
          </a:p>
          <a:p>
            <a:pPr lvl="1"/>
            <a:r>
              <a:rPr lang="en-US" sz="2700" dirty="0"/>
              <a:t>e) Určete, která další neznámá mohla být označena x, a vyřešte úlohu v tomto případě;</a:t>
            </a:r>
          </a:p>
          <a:p>
            <a:pPr lvl="1"/>
            <a:r>
              <a:rPr lang="en-US" sz="2700" dirty="0"/>
              <a:t>f) Vyřešit problém pomocí dalších studovaných metod (obrazových, testů atd.).</a:t>
            </a:r>
            <a:endParaRPr lang="ro-RO" dirty="0"/>
          </a:p>
        </p:txBody>
      </p:sp>
    </p:spTree>
    <p:extLst>
      <p:ext uri="{BB962C8B-B14F-4D97-AF65-F5344CB8AC3E}">
        <p14:creationId xmlns:p14="http://schemas.microsoft.com/office/powerpoint/2010/main" val="19556256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628650" y="1776038"/>
            <a:ext cx="6447501" cy="2910580"/>
          </a:xfrm>
        </p:spPr>
        <p:txBody>
          <a:bodyPr>
            <a:noAutofit/>
          </a:bodyPr>
          <a:lstStyle/>
          <a:p>
            <a:pPr marL="0" indent="0">
              <a:buNone/>
            </a:pPr>
            <a:r>
              <a:rPr lang="en-US" sz="1600" dirty="0"/>
              <a:t>Fáze řešení problémů pomocí rovnic (nerovnic) jsou následující:</a:t>
            </a:r>
          </a:p>
          <a:p>
            <a:pPr marL="0" indent="0">
              <a:buNone/>
            </a:pPr>
            <a:endParaRPr lang="en-US" sz="1600" dirty="0"/>
          </a:p>
          <a:p>
            <a:pPr marL="0" indent="0">
              <a:buNone/>
            </a:pPr>
            <a:r>
              <a:rPr lang="en-US" sz="1600" dirty="0"/>
              <a:t>1. Identifikace známých a neznámých údajů ze zadání problému.</a:t>
            </a:r>
          </a:p>
          <a:p>
            <a:pPr marL="0" indent="0">
              <a:buNone/>
            </a:pPr>
            <a:r>
              <a:rPr lang="en-US" sz="1600" dirty="0"/>
              <a:t>2. Stanovení neznámé (obvykle označované x) a vyjádření ostatních neznámých (pokud existují) pomocí této neznámé.</a:t>
            </a:r>
          </a:p>
          <a:p>
            <a:pPr marL="0" indent="0">
              <a:buNone/>
            </a:pPr>
            <a:r>
              <a:rPr lang="en-US" sz="1600" dirty="0"/>
              <a:t>3. Vytvoření rovnice/nerovnice, která přepisuje problém do matematického jazyka.</a:t>
            </a:r>
          </a:p>
          <a:p>
            <a:pPr marL="0" indent="0">
              <a:buNone/>
            </a:pPr>
            <a:r>
              <a:rPr lang="en-US" sz="1600" dirty="0"/>
              <a:t>4. Řešení rovnice / nerovnice.</a:t>
            </a:r>
          </a:p>
          <a:p>
            <a:pPr marL="0" indent="0">
              <a:buNone/>
            </a:pPr>
            <a:r>
              <a:rPr lang="en-US" sz="1600" dirty="0"/>
              <a:t>5. Interpretace řešení/řešení a formulace odpovědi na problém.</a:t>
            </a:r>
          </a:p>
          <a:p>
            <a:pPr marL="0" indent="0">
              <a:buNone/>
            </a:pPr>
            <a:r>
              <a:rPr lang="en-US" sz="1600" dirty="0"/>
              <a:t>6. Kontrola řešení získaných v počátečním (nezpracovaném) tvaru úlohy.</a:t>
            </a:r>
            <a:endParaRPr lang="ro-RO" sz="1600" dirty="0"/>
          </a:p>
        </p:txBody>
      </p:sp>
    </p:spTree>
    <p:extLst>
      <p:ext uri="{BB962C8B-B14F-4D97-AF65-F5344CB8AC3E}">
        <p14:creationId xmlns:p14="http://schemas.microsoft.com/office/powerpoint/2010/main" val="6440290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p:txBody>
          <a:bodyPr>
            <a:normAutofit/>
          </a:bodyPr>
          <a:lstStyle/>
          <a:p>
            <a:r>
              <a:rPr lang="en-US" sz="2400" dirty="0"/>
              <a:t>Příklad:</a:t>
            </a:r>
          </a:p>
          <a:p>
            <a:r>
              <a:rPr lang="en-US" sz="2400" dirty="0"/>
              <a:t>V obchodě jsem si koupila bonbony, oplatky a džus a zaplatila celkem 123 lei. Oplatky byly o 9 lei levnější než dvojnásobné množství bonbonů a džus byl o 6 lei dražší než trojnásobné množství bonbonů. Kolik stál každý z nich?</a:t>
            </a:r>
            <a:endParaRPr lang="ro-RO" sz="2400" dirty="0"/>
          </a:p>
        </p:txBody>
      </p:sp>
      <p:pic>
        <p:nvPicPr>
          <p:cNvPr id="4" name="image13.png"/>
          <p:cNvPicPr/>
          <p:nvPr/>
        </p:nvPicPr>
        <p:blipFill>
          <a:blip r:embed="rId2"/>
          <a:srcRect/>
          <a:stretch>
            <a:fillRect/>
          </a:stretch>
        </p:blipFill>
        <p:spPr>
          <a:xfrm>
            <a:off x="873046" y="4532490"/>
            <a:ext cx="1079659" cy="1079659"/>
          </a:xfrm>
          <a:prstGeom prst="rect">
            <a:avLst/>
          </a:prstGeom>
          <a:ln/>
        </p:spPr>
      </p:pic>
      <p:pic>
        <p:nvPicPr>
          <p:cNvPr id="5" name="image12.jpg"/>
          <p:cNvPicPr/>
          <p:nvPr/>
        </p:nvPicPr>
        <p:blipFill>
          <a:blip r:embed="rId3"/>
          <a:srcRect/>
          <a:stretch>
            <a:fillRect/>
          </a:stretch>
        </p:blipFill>
        <p:spPr>
          <a:xfrm>
            <a:off x="3492341" y="4715251"/>
            <a:ext cx="1079659" cy="1079659"/>
          </a:xfrm>
          <a:prstGeom prst="rect">
            <a:avLst/>
          </a:prstGeom>
          <a:ln/>
        </p:spPr>
      </p:pic>
      <p:pic>
        <p:nvPicPr>
          <p:cNvPr id="6" name="image18.png"/>
          <p:cNvPicPr/>
          <p:nvPr/>
        </p:nvPicPr>
        <p:blipFill>
          <a:blip r:embed="rId4"/>
          <a:srcRect/>
          <a:stretch>
            <a:fillRect/>
          </a:stretch>
        </p:blipFill>
        <p:spPr>
          <a:xfrm>
            <a:off x="6063309" y="4472811"/>
            <a:ext cx="1079659" cy="1079659"/>
          </a:xfrm>
          <a:prstGeom prst="rect">
            <a:avLst/>
          </a:prstGeom>
          <a:ln/>
        </p:spPr>
      </p:pic>
    </p:spTree>
    <p:extLst>
      <p:ext uri="{BB962C8B-B14F-4D97-AF65-F5344CB8AC3E}">
        <p14:creationId xmlns:p14="http://schemas.microsoft.com/office/powerpoint/2010/main" val="2464234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581340" y="1690689"/>
            <a:ext cx="7454480" cy="4092437"/>
          </a:xfrm>
        </p:spPr>
        <p:txBody>
          <a:bodyPr>
            <a:noAutofit/>
          </a:bodyPr>
          <a:lstStyle/>
          <a:p>
            <a:pPr marL="0" indent="0">
              <a:buNone/>
            </a:pPr>
            <a:r>
              <a:rPr lang="en-US" sz="1400" dirty="0"/>
              <a:t>Krok 1. Identifikace známých a neznámých údajů ze zadání problému.</a:t>
            </a:r>
          </a:p>
          <a:p>
            <a:pPr marL="0" indent="0">
              <a:buNone/>
            </a:pPr>
            <a:r>
              <a:rPr lang="en-US" sz="1400" dirty="0"/>
              <a:t>  Známe: celkové náklady a ceny oplatek a džusu ve srovnání s cenou cukrovinek.</a:t>
            </a:r>
          </a:p>
          <a:p>
            <a:pPr marL="0" indent="0">
              <a:buNone/>
            </a:pPr>
            <a:r>
              <a:rPr lang="en-US" sz="1400" dirty="0"/>
              <a:t>Krok 2. Stanovení neznámé (obvykle označované x) a vyjádření ostatních neznámých (pokud je to možné).</a:t>
            </a:r>
          </a:p>
          <a:p>
            <a:pPr marL="0" indent="0">
              <a:buNone/>
            </a:pPr>
            <a:r>
              <a:rPr lang="en-US" sz="1400" dirty="0"/>
              <a:t>existuje) s jeho pomocí. Cenu bonbónů označíme x. Pak cena oplatek, která je o 9 nižší než dvojnásobek ceny bonbonů, je 2x - 9 a cena džusu, která je o 6 vyšší než trojnásobek ceny bonbonů, je 3x + 6.</a:t>
            </a:r>
          </a:p>
          <a:p>
            <a:pPr marL="0" indent="0">
              <a:buNone/>
            </a:pPr>
            <a:r>
              <a:rPr lang="en-US" sz="1400" dirty="0"/>
              <a:t>Krok 3. Vytvoření rovnice / nerovnice, která přepisuje problém do matematického jazyka. Z toho, že celková částka je 123, odvodíme, že x + (2x - 9) + (3x + 6) = 123.</a:t>
            </a:r>
          </a:p>
          <a:p>
            <a:pPr marL="0" indent="0">
              <a:buNone/>
            </a:pPr>
            <a:r>
              <a:rPr lang="en-US" sz="1400" dirty="0"/>
              <a:t>Krok 4. Řešení rovnice / nerovnice.</a:t>
            </a:r>
          </a:p>
          <a:p>
            <a:pPr marL="0" indent="0">
              <a:buNone/>
            </a:pPr>
            <a:r>
              <a:rPr lang="en-US" sz="1400" dirty="0"/>
              <a:t>x + 2x - 9 + 3x + 6 = 123 ⇔ 6x - 3 = 123 ⇔ 6x = 126 a x = 21.</a:t>
            </a:r>
          </a:p>
          <a:p>
            <a:pPr marL="0" indent="0">
              <a:buNone/>
            </a:pPr>
            <a:r>
              <a:rPr lang="en-US" sz="1400" dirty="0"/>
              <a:t>Krok 5. Interpretujte řešení a formulujte odpověď na problém. Bonbóny stojí 21 lei, oplatky 2 21 - 9 = 42 - 9 = 33 lei a džus 3 21 + 6 = 33 lei.</a:t>
            </a:r>
          </a:p>
          <a:p>
            <a:pPr marL="0" indent="0">
              <a:buNone/>
            </a:pPr>
            <a:r>
              <a:rPr lang="en-US" sz="1400" dirty="0"/>
              <a:t>63 + 6 = 69 lei.</a:t>
            </a:r>
          </a:p>
          <a:p>
            <a:pPr marL="0" indent="0">
              <a:buNone/>
            </a:pPr>
            <a:r>
              <a:rPr lang="en-US" sz="1400" dirty="0"/>
              <a:t>Krok 6. Kontrola řešení získaných v počáteční (nezpracované) podobě problému. Vypočítáme celkovou částku: 21 + 33 + 69 = 33 + 90 = 123. Stanovené náklady jsou tedy správné.</a:t>
            </a:r>
            <a:endParaRPr lang="ro-RO" sz="1400" dirty="0"/>
          </a:p>
        </p:txBody>
      </p:sp>
    </p:spTree>
    <p:extLst>
      <p:ext uri="{BB962C8B-B14F-4D97-AF65-F5344CB8AC3E}">
        <p14:creationId xmlns:p14="http://schemas.microsoft.com/office/powerpoint/2010/main" val="562923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p:txBody>
          <a:bodyPr/>
          <a:lstStyle/>
          <a:p>
            <a:r>
              <a:rPr lang="en-US" dirty="0"/>
              <a:t>Kladná celá čísla odpovídají přirozeným číslům a zápis znaku "+" před ně není povinný.</a:t>
            </a:r>
          </a:p>
          <a:p>
            <a:r>
              <a:rPr lang="en-US" dirty="0"/>
              <a:t>Zavedení celých čísel bylo nutné pro provedení operace odčítání. V nižších ročnících jste se v oboru přirozených čísel učili, že nemůžeme odčítat čísla 3-10. V množině celých čísel má však každá operace odčítání výsledek.</a:t>
            </a:r>
            <a:endParaRPr lang="ro-RO" dirty="0"/>
          </a:p>
        </p:txBody>
      </p:sp>
      <p:pic>
        <p:nvPicPr>
          <p:cNvPr id="4" name="image26.png" descr="Înțelegi matematica - mquest.ro"/>
          <p:cNvPicPr/>
          <p:nvPr/>
        </p:nvPicPr>
        <p:blipFill>
          <a:blip r:embed="rId2"/>
          <a:srcRect/>
          <a:stretch>
            <a:fillRect/>
          </a:stretch>
        </p:blipFill>
        <p:spPr>
          <a:xfrm>
            <a:off x="2567719" y="4957224"/>
            <a:ext cx="4298633" cy="818198"/>
          </a:xfrm>
          <a:prstGeom prst="rect">
            <a:avLst/>
          </a:prstGeom>
          <a:ln/>
        </p:spPr>
      </p:pic>
    </p:spTree>
    <p:extLst>
      <p:ext uri="{BB962C8B-B14F-4D97-AF65-F5344CB8AC3E}">
        <p14:creationId xmlns:p14="http://schemas.microsoft.com/office/powerpoint/2010/main" val="358570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628650" y="1690689"/>
            <a:ext cx="7886700" cy="4237772"/>
          </a:xfrm>
        </p:spPr>
        <p:txBody>
          <a:bodyPr>
            <a:normAutofit fontScale="77500" lnSpcReduction="20000"/>
          </a:bodyPr>
          <a:lstStyle/>
          <a:p>
            <a:pPr marL="42863" indent="0">
              <a:buNone/>
            </a:pPr>
            <a:r>
              <a:rPr lang="en-US" dirty="0"/>
              <a:t>2) Divadelní klub vybírá od každého studenta vstupné na představení ve výši 4 €. Klub si od rodičů půjčil 400 € na kostýmy, tělocvičnu a spotřební materiál. Po představení vrátil půjčku rodičům a zůstalo mu 100 €. Kolik diváků bylo na představení?</a:t>
            </a:r>
          </a:p>
          <a:p>
            <a:pPr marL="42863" indent="0">
              <a:buNone/>
            </a:pPr>
            <a:r>
              <a:rPr lang="en-US" dirty="0"/>
              <a:t>Stanovme známé údaje, neznámou, neznámou, kterou označíme x, rovnici. Rovnici vyřešíme a řešení interpretujeme.</a:t>
            </a:r>
          </a:p>
          <a:p>
            <a:pPr marL="42863" indent="0">
              <a:buNone/>
            </a:pPr>
            <a:r>
              <a:rPr lang="en-US" dirty="0"/>
              <a:t>Najděte dvě celá čísla s vědomím, že jedno je trojnásobkem druhého a jejich součet je roven -36.</a:t>
            </a:r>
          </a:p>
          <a:p>
            <a:pPr marL="42863" indent="0">
              <a:buNone/>
            </a:pPr>
            <a:r>
              <a:rPr lang="en-US" dirty="0"/>
              <a:t>Řešení: Pokud jedno z čísel označíme x a druhé 3x, dostaneme rovnici x + 3 x = - 36. Přičteme-li tedy ke každému členu 2, dostaneme 4 x = - 36. Jedno číslo je tedy x = - 36 : 4 = - 9 a druhé číslo je - 9  3 = - 27. Skutečně, - 9 + 3 (- 9) = - 36.</a:t>
            </a:r>
            <a:endParaRPr lang="ro-RO" dirty="0"/>
          </a:p>
        </p:txBody>
      </p:sp>
    </p:spTree>
    <p:extLst>
      <p:ext uri="{BB962C8B-B14F-4D97-AF65-F5344CB8AC3E}">
        <p14:creationId xmlns:p14="http://schemas.microsoft.com/office/powerpoint/2010/main" val="14550924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511" y="1263650"/>
            <a:ext cx="6560139" cy="990600"/>
          </a:xfrm>
        </p:spPr>
        <p:txBody>
          <a:bodyPr>
            <a:normAutofit fontScale="90000"/>
          </a:bodyPr>
          <a:lstStyle/>
          <a:p>
            <a:pPr lvl="2"/>
            <a:r>
              <a:rPr lang="en-US" dirty="0"/>
              <a:t>Projekt Scratch </a:t>
            </a:r>
            <a:br>
              <a:rPr lang="en-US" dirty="0"/>
            </a:br>
            <a:br>
              <a:rPr lang="en-US" dirty="0"/>
            </a:br>
            <a:r>
              <a:rPr lang="en-US" dirty="0"/>
              <a:t>Vymodelujte následující scénář: Na zeleném pozadí s názvem "Pořadová čísla" říká postava "Řekni mi to, prosím!". Tři po sobě jdoucí celá čísla, jejichž součet je 48 (kde 48 je náhodně vybrané číslo do 1000). A čeká na odpověď (seznam oddělený čárkou), po níž následuje příslušný komentář "Bravo !" nebo "</a:t>
            </a:r>
            <a:r>
              <a:rPr lang="en-US" dirty="0" err="1"/>
              <a:t>Whoah</a:t>
            </a:r>
            <a:r>
              <a:rPr lang="en-US" dirty="0"/>
              <a:t>! To muselo být ..." (následovaný správnou hodnotou, v našem případě by to bylo 15,16,17).</a:t>
            </a:r>
            <a:endParaRPr lang="ro-RO" dirty="0"/>
          </a:p>
        </p:txBody>
      </p:sp>
      <p:pic>
        <p:nvPicPr>
          <p:cNvPr id="4" name="image20.png"/>
          <p:cNvPicPr>
            <a:picLocks noGrp="1"/>
          </p:cNvPicPr>
          <p:nvPr>
            <p:ph idx="1"/>
          </p:nvPr>
        </p:nvPicPr>
        <p:blipFill>
          <a:blip r:embed="rId2"/>
          <a:srcRect/>
          <a:stretch>
            <a:fillRect/>
          </a:stretch>
        </p:blipFill>
        <p:spPr>
          <a:xfrm>
            <a:off x="641225" y="3148212"/>
            <a:ext cx="2999627" cy="2911078"/>
          </a:xfrm>
          <a:prstGeom prst="rect">
            <a:avLst/>
          </a:prstGeom>
          <a:ln/>
        </p:spPr>
      </p:pic>
      <p:pic>
        <p:nvPicPr>
          <p:cNvPr id="5" name="image2.png"/>
          <p:cNvPicPr/>
          <p:nvPr/>
        </p:nvPicPr>
        <p:blipFill>
          <a:blip r:embed="rId3"/>
          <a:srcRect/>
          <a:stretch>
            <a:fillRect/>
          </a:stretch>
        </p:blipFill>
        <p:spPr>
          <a:xfrm>
            <a:off x="4168956" y="3488136"/>
            <a:ext cx="1619726" cy="1619726"/>
          </a:xfrm>
          <a:prstGeom prst="rect">
            <a:avLst/>
          </a:prstGeom>
          <a:ln/>
        </p:spPr>
      </p:pic>
      <p:pic>
        <p:nvPicPr>
          <p:cNvPr id="6" name="image46.png"/>
          <p:cNvPicPr/>
          <p:nvPr/>
        </p:nvPicPr>
        <p:blipFill>
          <a:blip r:embed="rId4"/>
          <a:srcRect/>
          <a:stretch>
            <a:fillRect/>
          </a:stretch>
        </p:blipFill>
        <p:spPr>
          <a:xfrm>
            <a:off x="6528735" y="3488136"/>
            <a:ext cx="1619726" cy="1619726"/>
          </a:xfrm>
          <a:prstGeom prst="rect">
            <a:avLst/>
          </a:prstGeom>
          <a:ln/>
        </p:spPr>
      </p:pic>
    </p:spTree>
    <p:extLst>
      <p:ext uri="{BB962C8B-B14F-4D97-AF65-F5344CB8AC3E}">
        <p14:creationId xmlns:p14="http://schemas.microsoft.com/office/powerpoint/2010/main" val="34623125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Proiect scratch</a:t>
            </a:r>
            <a:endParaRPr lang="ro-RO" dirty="0"/>
          </a:p>
        </p:txBody>
      </p:sp>
      <p:pic>
        <p:nvPicPr>
          <p:cNvPr id="4" name="image8.png"/>
          <p:cNvPicPr>
            <a:picLocks noGrp="1"/>
          </p:cNvPicPr>
          <p:nvPr>
            <p:ph idx="1"/>
          </p:nvPr>
        </p:nvPicPr>
        <p:blipFill>
          <a:blip r:embed="rId2"/>
          <a:srcRect/>
          <a:stretch>
            <a:fillRect/>
          </a:stretch>
        </p:blipFill>
        <p:spPr>
          <a:xfrm>
            <a:off x="312079" y="1809750"/>
            <a:ext cx="4031321" cy="4189809"/>
          </a:xfrm>
          <a:prstGeom prst="rect">
            <a:avLst/>
          </a:prstGeom>
          <a:ln/>
        </p:spPr>
      </p:pic>
      <p:sp>
        <p:nvSpPr>
          <p:cNvPr id="5" name="TextBox 4"/>
          <p:cNvSpPr txBox="1"/>
          <p:nvPr/>
        </p:nvSpPr>
        <p:spPr>
          <a:xfrm>
            <a:off x="4672983" y="1682792"/>
            <a:ext cx="3533340" cy="253916"/>
          </a:xfrm>
          <a:prstGeom prst="rect">
            <a:avLst/>
          </a:prstGeom>
          <a:noFill/>
        </p:spPr>
        <p:txBody>
          <a:bodyPr wrap="none" rtlCol="0">
            <a:spAutoFit/>
          </a:bodyPr>
          <a:lstStyle/>
          <a:p>
            <a:r>
              <a:rPr lang="en-US" sz="1050" dirty="0"/>
              <a:t>Náhodná kalkulačka vybere číslo mezi 48 a 100000.</a:t>
            </a:r>
            <a:endParaRPr lang="ro-RO" sz="1050" dirty="0"/>
          </a:p>
        </p:txBody>
      </p:sp>
    </p:spTree>
    <p:extLst>
      <p:ext uri="{BB962C8B-B14F-4D97-AF65-F5344CB8AC3E}">
        <p14:creationId xmlns:p14="http://schemas.microsoft.com/office/powerpoint/2010/main" val="32441111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Vyhodnocovací test</a:t>
            </a:r>
            <a:endParaRPr lang="ro-RO" dirty="0"/>
          </a:p>
        </p:txBody>
      </p:sp>
      <p:sp>
        <p:nvSpPr>
          <p:cNvPr id="3" name="Content Placeholder 2"/>
          <p:cNvSpPr>
            <a:spLocks noGrp="1"/>
          </p:cNvSpPr>
          <p:nvPr>
            <p:ph idx="1"/>
          </p:nvPr>
        </p:nvSpPr>
        <p:spPr>
          <a:xfrm>
            <a:off x="466283" y="2097447"/>
            <a:ext cx="6595420" cy="2910580"/>
          </a:xfrm>
        </p:spPr>
        <p:txBody>
          <a:bodyPr>
            <a:noAutofit/>
          </a:bodyPr>
          <a:lstStyle/>
          <a:p>
            <a:pPr marL="0" indent="0">
              <a:buNone/>
            </a:pPr>
            <a:r>
              <a:rPr lang="en-US" sz="1800" dirty="0"/>
              <a:t>1. a) Napište opak čísla +124</a:t>
            </a:r>
          </a:p>
          <a:p>
            <a:pPr marL="0" indent="0">
              <a:buNone/>
            </a:pPr>
            <a:r>
              <a:rPr lang="en-US" sz="1800" dirty="0"/>
              <a:t>     b) Napište modul čísla | -76 |</a:t>
            </a:r>
          </a:p>
          <a:p>
            <a:pPr marL="0" indent="0">
              <a:buNone/>
            </a:pPr>
            <a:r>
              <a:rPr lang="en-US" sz="1800" dirty="0"/>
              <a:t>2. Napište celá čísla větší nebo rovna -3 a menší nebo rovna 1.</a:t>
            </a:r>
          </a:p>
          <a:p>
            <a:pPr marL="0" indent="0">
              <a:buNone/>
            </a:pPr>
            <a:r>
              <a:rPr lang="en-US" sz="1800" dirty="0"/>
              <a:t>3. Seřaďte následující celá čísla vzestupně: -2; 0; -7; +4; 12; -11; +7; -8.</a:t>
            </a:r>
          </a:p>
          <a:p>
            <a:pPr marL="0" indent="0">
              <a:buNone/>
            </a:pPr>
            <a:r>
              <a:rPr lang="en-US" sz="1800" dirty="0"/>
              <a:t>4. Vložte jedno ze znamének &gt;, &lt;, = tak, aby níže uvedené věty byly pravdivé:</a:t>
            </a:r>
          </a:p>
          <a:p>
            <a:pPr marL="0" indent="0">
              <a:buNone/>
            </a:pPr>
            <a:r>
              <a:rPr lang="en-US" sz="1800" dirty="0"/>
              <a:t>- 5 -4 b) - 1 1 c) 0 -3 d) 1 | -8 |</a:t>
            </a:r>
          </a:p>
          <a:p>
            <a:pPr marL="0" indent="0">
              <a:buNone/>
            </a:pPr>
            <a:r>
              <a:rPr lang="en-US" sz="1800" dirty="0"/>
              <a:t>5. Vypočítejte:</a:t>
            </a:r>
            <a:endParaRPr lang="ro-RO" sz="1800" dirty="0"/>
          </a:p>
        </p:txBody>
      </p:sp>
      <p:pic>
        <p:nvPicPr>
          <p:cNvPr id="4" name="Picture 3"/>
          <p:cNvPicPr>
            <a:picLocks noChangeAspect="1"/>
          </p:cNvPicPr>
          <p:nvPr/>
        </p:nvPicPr>
        <p:blipFill>
          <a:blip r:embed="rId2"/>
          <a:stretch>
            <a:fillRect/>
          </a:stretch>
        </p:blipFill>
        <p:spPr>
          <a:xfrm>
            <a:off x="2300061" y="4918294"/>
            <a:ext cx="4307681" cy="992981"/>
          </a:xfrm>
          <a:prstGeom prst="rect">
            <a:avLst/>
          </a:prstGeom>
        </p:spPr>
      </p:pic>
    </p:spTree>
    <p:extLst>
      <p:ext uri="{BB962C8B-B14F-4D97-AF65-F5344CB8AC3E}">
        <p14:creationId xmlns:p14="http://schemas.microsoft.com/office/powerpoint/2010/main" val="4632195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Vyhodnocovací test</a:t>
            </a:r>
            <a:endParaRPr lang="ro-RO" dirty="0"/>
          </a:p>
        </p:txBody>
      </p:sp>
      <p:sp>
        <p:nvSpPr>
          <p:cNvPr id="3" name="Content Placeholder 2"/>
          <p:cNvSpPr>
            <a:spLocks noGrp="1"/>
          </p:cNvSpPr>
          <p:nvPr>
            <p:ph idx="1"/>
          </p:nvPr>
        </p:nvSpPr>
        <p:spPr/>
        <p:txBody>
          <a:bodyPr>
            <a:normAutofit/>
          </a:bodyPr>
          <a:lstStyle/>
          <a:p>
            <a:r>
              <a:rPr lang="ro-RO" sz="1800" b="1" dirty="0"/>
              <a:t>6. </a:t>
            </a:r>
            <a:r>
              <a:rPr lang="en-US" sz="1800" dirty="0" err="1"/>
              <a:t>Vypočítejte</a:t>
            </a:r>
            <a:r>
              <a:rPr lang="en-US" sz="1800" dirty="0"/>
              <a:t>:</a:t>
            </a:r>
            <a:endParaRPr lang="ro-RO" sz="1800" dirty="0"/>
          </a:p>
        </p:txBody>
      </p:sp>
      <p:pic>
        <p:nvPicPr>
          <p:cNvPr id="4" name="Picture 3"/>
          <p:cNvPicPr>
            <a:picLocks noChangeAspect="1"/>
          </p:cNvPicPr>
          <p:nvPr/>
        </p:nvPicPr>
        <p:blipFill>
          <a:blip r:embed="rId2"/>
          <a:stretch>
            <a:fillRect/>
          </a:stretch>
        </p:blipFill>
        <p:spPr>
          <a:xfrm>
            <a:off x="890177" y="2527672"/>
            <a:ext cx="6322077" cy="1057275"/>
          </a:xfrm>
          <a:prstGeom prst="rect">
            <a:avLst/>
          </a:prstGeom>
        </p:spPr>
      </p:pic>
    </p:spTree>
    <p:extLst>
      <p:ext uri="{BB962C8B-B14F-4D97-AF65-F5344CB8AC3E}">
        <p14:creationId xmlns:p14="http://schemas.microsoft.com/office/powerpoint/2010/main" val="2065156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406148" y="1881676"/>
            <a:ext cx="8247725" cy="2784889"/>
          </a:xfrm>
        </p:spPr>
        <p:txBody>
          <a:bodyPr>
            <a:normAutofit fontScale="92500" lnSpcReduction="20000"/>
          </a:bodyPr>
          <a:lstStyle/>
          <a:p>
            <a:pPr lvl="0"/>
            <a:r>
              <a:rPr lang="en-US" dirty="0"/>
              <a:t>Každému celému číslu odpovídá bod na číselné přímce. Číslo přiřazené bodu je jeho abscisou (souřadnicí).</a:t>
            </a:r>
          </a:p>
          <a:p>
            <a:pPr lvl="0"/>
            <a:endParaRPr lang="en-US" dirty="0"/>
          </a:p>
          <a:p>
            <a:pPr lvl="0"/>
            <a:r>
              <a:rPr lang="en-US" dirty="0"/>
              <a:t>Na číselné ose na obrázku mají body O (počátek), I, A, B, C a D abscesy 0, +1, +3, -1, +4, -4 a píšeme O(0), I(+1 ), A(+3), B(-1), C(+4), D(-4).</a:t>
            </a:r>
            <a:endParaRPr lang="ro-RO" dirty="0"/>
          </a:p>
        </p:txBody>
      </p:sp>
      <p:pic>
        <p:nvPicPr>
          <p:cNvPr id="4" name="image29.png" descr="Integers | Properties of Integers|Negative Integers |Positive Integers"/>
          <p:cNvPicPr/>
          <p:nvPr/>
        </p:nvPicPr>
        <p:blipFill>
          <a:blip r:embed="rId2"/>
          <a:srcRect/>
          <a:stretch>
            <a:fillRect/>
          </a:stretch>
        </p:blipFill>
        <p:spPr>
          <a:xfrm>
            <a:off x="490126" y="4666565"/>
            <a:ext cx="3882037" cy="1455676"/>
          </a:xfrm>
          <a:prstGeom prst="rect">
            <a:avLst/>
          </a:prstGeom>
          <a:ln/>
        </p:spPr>
      </p:pic>
      <p:pic>
        <p:nvPicPr>
          <p:cNvPr id="5" name="image30.png"/>
          <p:cNvPicPr/>
          <p:nvPr/>
        </p:nvPicPr>
        <p:blipFill>
          <a:blip r:embed="rId3"/>
          <a:srcRect b="20901"/>
          <a:stretch>
            <a:fillRect/>
          </a:stretch>
        </p:blipFill>
        <p:spPr>
          <a:xfrm>
            <a:off x="4656408" y="5076093"/>
            <a:ext cx="4298633" cy="634365"/>
          </a:xfrm>
          <a:prstGeom prst="rect">
            <a:avLst/>
          </a:prstGeom>
          <a:ln/>
        </p:spPr>
      </p:pic>
    </p:spTree>
    <p:extLst>
      <p:ext uri="{BB962C8B-B14F-4D97-AF65-F5344CB8AC3E}">
        <p14:creationId xmlns:p14="http://schemas.microsoft.com/office/powerpoint/2010/main" val="2057770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628650" y="1690689"/>
            <a:ext cx="7886700" cy="4486274"/>
          </a:xfrm>
        </p:spPr>
        <p:txBody>
          <a:bodyPr>
            <a:normAutofit fontScale="62500" lnSpcReduction="20000"/>
          </a:bodyPr>
          <a:lstStyle/>
          <a:p>
            <a:pPr lvl="0"/>
            <a:r>
              <a:rPr lang="en-US" dirty="0"/>
              <a:t>Dvě celá čísla, která se liší pouze znaménkem, se nazývají protiklady. Na číselné ose je představují dva symetrické body vzhledem k počátku O.</a:t>
            </a:r>
          </a:p>
          <a:p>
            <a:pPr marL="0" lvl="0" indent="0">
              <a:buNone/>
            </a:pPr>
            <a:r>
              <a:rPr lang="en-US" dirty="0"/>
              <a:t>Příklad: +4 a -4 jsou opačná celá čísla a body C a D, kterými jsou znázorněny na ose, jsou symetrické vůči počátku O (nebo O je střed úsečky CD).</a:t>
            </a:r>
          </a:p>
          <a:p>
            <a:pPr lvl="0"/>
            <a:r>
              <a:rPr lang="en-US" dirty="0"/>
              <a:t>Poznámka: Opakem 0 je 0.</a:t>
            </a:r>
          </a:p>
          <a:p>
            <a:pPr lvl="0"/>
            <a:r>
              <a:rPr lang="en-US" dirty="0"/>
              <a:t>Vzdálenost od počátku k bodu, kterým je na číselné přímce znázorněno celé číslo a, se nazývá modul čísla a a značí se |a|.</a:t>
            </a:r>
          </a:p>
          <a:p>
            <a:pPr marL="0" lvl="0" indent="0">
              <a:buNone/>
            </a:pPr>
            <a:r>
              <a:rPr lang="en-US" dirty="0"/>
              <a:t>Příklad: Modul čísla +4 je na výše uvedeném obrázku roven vzdálenosti z O do A a píšeme |+4| = 4 a modul jeho opaku, - 4, je roven vzdálenosti z O do B a |-4| = 4.</a:t>
            </a:r>
          </a:p>
          <a:p>
            <a:pPr lvl="0"/>
            <a:r>
              <a:rPr lang="en-US" dirty="0"/>
              <a:t>Podobně dostaneme |0| = 0, |-1| = |+1|, |+3| = 3.</a:t>
            </a:r>
          </a:p>
          <a:p>
            <a:pPr lvl="0"/>
            <a:r>
              <a:rPr lang="en-US" dirty="0"/>
              <a:t>Poznámka: Moduly dvou protilehlých čísel se rovnají, protože body, které je na číselné přímce představují, jsou stejně vzdálené od počátku.</a:t>
            </a:r>
            <a:endParaRPr lang="ro-RO" dirty="0"/>
          </a:p>
        </p:txBody>
      </p:sp>
    </p:spTree>
    <p:extLst>
      <p:ext uri="{BB962C8B-B14F-4D97-AF65-F5344CB8AC3E}">
        <p14:creationId xmlns:p14="http://schemas.microsoft.com/office/powerpoint/2010/main" val="1415241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358619" y="1975224"/>
            <a:ext cx="6447501" cy="2910580"/>
          </a:xfrm>
        </p:spPr>
        <p:txBody>
          <a:bodyPr>
            <a:normAutofit fontScale="70000" lnSpcReduction="20000"/>
          </a:bodyPr>
          <a:lstStyle/>
          <a:p>
            <a:pPr lvl="0"/>
            <a:r>
              <a:rPr lang="en-US" dirty="0"/>
              <a:t>Ze dvou různých celých čísel je větší to, které je na ose znázorněné vpravo. Ze dvou kladných (záporných) celých čísel je větší to, které má větší (menší) modul. Každé kladné číslo je větší než každé záporné číslo.</a:t>
            </a:r>
          </a:p>
          <a:p>
            <a:pPr lvl="0"/>
            <a:r>
              <a:rPr lang="en-US" dirty="0"/>
              <a:t>Příklady:</a:t>
            </a:r>
          </a:p>
          <a:p>
            <a:pPr lvl="0"/>
            <a:r>
              <a:rPr lang="en-US" dirty="0"/>
              <a:t>1) Srovnání</a:t>
            </a:r>
          </a:p>
          <a:p>
            <a:pPr lvl="0"/>
            <a:r>
              <a:rPr lang="en-US" dirty="0"/>
              <a:t>a) -3 &gt; -5, protože |-3| = 3 &lt; 5 = |-5|.</a:t>
            </a:r>
          </a:p>
          <a:p>
            <a:pPr lvl="0"/>
            <a:r>
              <a:rPr lang="en-US" dirty="0"/>
              <a:t>b) -5 &lt; +3, protože bod C je na ose napravo od bodu E' nebo protože -5 je záporné a +5 je kladné.</a:t>
            </a:r>
            <a:endParaRPr lang="ro-RO" dirty="0"/>
          </a:p>
        </p:txBody>
      </p:sp>
      <p:pic>
        <p:nvPicPr>
          <p:cNvPr id="4" name="image37.png"/>
          <p:cNvPicPr/>
          <p:nvPr/>
        </p:nvPicPr>
        <p:blipFill>
          <a:blip r:embed="rId2"/>
          <a:srcRect/>
          <a:stretch>
            <a:fillRect/>
          </a:stretch>
        </p:blipFill>
        <p:spPr>
          <a:xfrm>
            <a:off x="2706528" y="5170339"/>
            <a:ext cx="3730943" cy="863918"/>
          </a:xfrm>
          <a:prstGeom prst="rect">
            <a:avLst/>
          </a:prstGeom>
          <a:ln/>
        </p:spPr>
      </p:pic>
    </p:spTree>
    <p:extLst>
      <p:ext uri="{BB962C8B-B14F-4D97-AF65-F5344CB8AC3E}">
        <p14:creationId xmlns:p14="http://schemas.microsoft.com/office/powerpoint/2010/main" val="1540306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b="1" dirty="0"/>
          </a:p>
        </p:txBody>
      </p:sp>
      <p:sp>
        <p:nvSpPr>
          <p:cNvPr id="3" name="Content Placeholder 2"/>
          <p:cNvSpPr>
            <a:spLocks noGrp="1"/>
          </p:cNvSpPr>
          <p:nvPr>
            <p:ph idx="1"/>
          </p:nvPr>
        </p:nvSpPr>
        <p:spPr>
          <a:xfrm>
            <a:off x="385779" y="1690689"/>
            <a:ext cx="6784565" cy="3671602"/>
          </a:xfrm>
        </p:spPr>
        <p:txBody>
          <a:bodyPr>
            <a:normAutofit fontScale="70000" lnSpcReduction="20000"/>
          </a:bodyPr>
          <a:lstStyle/>
          <a:p>
            <a:pPr marL="0" indent="0">
              <a:buNone/>
            </a:pPr>
            <a:r>
              <a:rPr lang="en-US" sz="2600" dirty="0"/>
              <a:t>2) Každodenní problémy.</a:t>
            </a:r>
          </a:p>
          <a:p>
            <a:r>
              <a:rPr lang="en-US" sz="2600" dirty="0"/>
              <a:t>a) Ze dvou občanů, kteří mají dluhy u banky, jeden 1000 a druhý 2000 bankovních jednotek, který by měl být více v pořádku? Modelujme tyto informace v jazyce celých čísel.</a:t>
            </a:r>
          </a:p>
          <a:p>
            <a:r>
              <a:rPr lang="en-US" sz="2600" dirty="0"/>
              <a:t>b) Dva občané mají v bance vklad 1000 a druhý úvěr 1000. Který z nich by měl být v pořádku? Modelujme tyto informace v jazyce celých čísel.</a:t>
            </a:r>
          </a:p>
          <a:p>
            <a:r>
              <a:rPr lang="en-US" sz="2600" dirty="0"/>
              <a:t>3) Zkopírujte a znázorněte na ose body A', B', C', D', jejichž abscise jsou v daném pořadí protilehlé abscesám bodů A, B, C, D na daném obrázku.</a:t>
            </a:r>
            <a:endParaRPr lang="ro-RO" sz="2600" dirty="0"/>
          </a:p>
          <a:p>
            <a:endParaRPr lang="ro-RO" dirty="0"/>
          </a:p>
          <a:p>
            <a:endParaRPr lang="ro-RO" dirty="0"/>
          </a:p>
          <a:p>
            <a:r>
              <a:rPr lang="en-US" dirty="0"/>
              <a:t>Řešení</a:t>
            </a:r>
            <a:endParaRPr lang="ro-RO" dirty="0"/>
          </a:p>
          <a:p>
            <a:endParaRPr lang="ro-RO" dirty="0"/>
          </a:p>
        </p:txBody>
      </p:sp>
      <p:pic>
        <p:nvPicPr>
          <p:cNvPr id="4" name="image27.png"/>
          <p:cNvPicPr/>
          <p:nvPr/>
        </p:nvPicPr>
        <p:blipFill>
          <a:blip r:embed="rId2"/>
          <a:srcRect/>
          <a:stretch>
            <a:fillRect/>
          </a:stretch>
        </p:blipFill>
        <p:spPr>
          <a:xfrm>
            <a:off x="1270412" y="4201309"/>
            <a:ext cx="3243263" cy="492919"/>
          </a:xfrm>
          <a:prstGeom prst="rect">
            <a:avLst/>
          </a:prstGeom>
          <a:ln/>
        </p:spPr>
      </p:pic>
      <p:pic>
        <p:nvPicPr>
          <p:cNvPr id="5" name="image38.png"/>
          <p:cNvPicPr/>
          <p:nvPr/>
        </p:nvPicPr>
        <p:blipFill>
          <a:blip r:embed="rId3"/>
          <a:srcRect l="16000"/>
          <a:stretch>
            <a:fillRect/>
          </a:stretch>
        </p:blipFill>
        <p:spPr>
          <a:xfrm>
            <a:off x="1270412" y="5362291"/>
            <a:ext cx="3150394" cy="450056"/>
          </a:xfrm>
          <a:prstGeom prst="rect">
            <a:avLst/>
          </a:prstGeom>
          <a:ln/>
        </p:spPr>
      </p:pic>
    </p:spTree>
    <p:extLst>
      <p:ext uri="{BB962C8B-B14F-4D97-AF65-F5344CB8AC3E}">
        <p14:creationId xmlns:p14="http://schemas.microsoft.com/office/powerpoint/2010/main" val="1159564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a:xfrm>
            <a:off x="460746" y="2407164"/>
            <a:ext cx="7341354" cy="2910580"/>
          </a:xfrm>
        </p:spPr>
        <p:txBody>
          <a:bodyPr>
            <a:normAutofit fontScale="92500" lnSpcReduction="20000"/>
          </a:bodyPr>
          <a:lstStyle/>
          <a:p>
            <a:r>
              <a:rPr lang="en-US" dirty="0"/>
              <a:t>Abscisa bodu A je 2 a opak 2 je - 2, takže bod A' budeme znázorňovat abscisou - 2. Analogicky bod B má abscisu - 1 a opakem - 1 je 1 a budeme znázorňovat bod B' abscisy 1; bod C má abscisu 4 a jejím opakem je - 4 a budeme znázorňovat bod C' abscisy - 4; bod D má abscisu - 3 a jejím opakem je 3 a budeme znázorňovat bod D' abscisy 3. Získáme tak body A'(-2), B'(1), C'(-4) a D'(3 ).</a:t>
            </a:r>
            <a:endParaRPr lang="ro-RO" dirty="0"/>
          </a:p>
        </p:txBody>
      </p:sp>
      <p:pic>
        <p:nvPicPr>
          <p:cNvPr id="5" name="image38.png"/>
          <p:cNvPicPr/>
          <p:nvPr/>
        </p:nvPicPr>
        <p:blipFill>
          <a:blip r:embed="rId2"/>
          <a:srcRect l="16000"/>
          <a:stretch>
            <a:fillRect/>
          </a:stretch>
        </p:blipFill>
        <p:spPr>
          <a:xfrm>
            <a:off x="3611752" y="5469539"/>
            <a:ext cx="3150394" cy="450056"/>
          </a:xfrm>
          <a:prstGeom prst="rect">
            <a:avLst/>
          </a:prstGeom>
          <a:ln/>
        </p:spPr>
      </p:pic>
      <p:pic>
        <p:nvPicPr>
          <p:cNvPr id="6" name="image27.png"/>
          <p:cNvPicPr/>
          <p:nvPr/>
        </p:nvPicPr>
        <p:blipFill>
          <a:blip r:embed="rId3"/>
          <a:srcRect/>
          <a:stretch>
            <a:fillRect/>
          </a:stretch>
        </p:blipFill>
        <p:spPr>
          <a:xfrm>
            <a:off x="2597284" y="1629631"/>
            <a:ext cx="3243263" cy="492919"/>
          </a:xfrm>
          <a:prstGeom prst="rect">
            <a:avLst/>
          </a:prstGeom>
          <a:ln/>
        </p:spPr>
      </p:pic>
    </p:spTree>
    <p:extLst>
      <p:ext uri="{BB962C8B-B14F-4D97-AF65-F5344CB8AC3E}">
        <p14:creationId xmlns:p14="http://schemas.microsoft.com/office/powerpoint/2010/main" val="881694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Množina celých čísel</a:t>
            </a:r>
            <a:endParaRPr lang="ro-RO" dirty="0"/>
          </a:p>
        </p:txBody>
      </p:sp>
      <p:sp>
        <p:nvSpPr>
          <p:cNvPr id="3" name="Content Placeholder 2"/>
          <p:cNvSpPr>
            <a:spLocks noGrp="1"/>
          </p:cNvSpPr>
          <p:nvPr>
            <p:ph idx="1"/>
          </p:nvPr>
        </p:nvSpPr>
        <p:spPr/>
        <p:txBody>
          <a:bodyPr>
            <a:normAutofit/>
          </a:bodyPr>
          <a:lstStyle/>
          <a:p>
            <a:r>
              <a:rPr lang="en-US" sz="2400" dirty="0"/>
              <a:t>4) Určete sady:</a:t>
            </a:r>
          </a:p>
          <a:p>
            <a:pPr marL="0" indent="0">
              <a:buNone/>
            </a:pPr>
            <a:r>
              <a:rPr lang="en-US" sz="2400" dirty="0"/>
              <a:t>Řešení:</a:t>
            </a:r>
          </a:p>
          <a:p>
            <a:r>
              <a:rPr lang="en-US" sz="2400" dirty="0"/>
              <a:t>Celá čísla x, jejichž vzdálenost na ose je menší nebo rovna 2, jsou kladná 1 a 2, ale také záporná -2 a -1 a také celé číslo 0. Z toho vyvozujeme, že A = {-2, -1, 0, 1, 2}. Je-li |y| &lt; 4, pak kladná celá čísla y jsou 1, 2 a 3, záporná - 1, - 2 a - 3, ale také 0. Dostaneme B = {-3, -2, -1, 0, 1, 2, 3}. Z toho, že |z| &gt; 0 pro libovolné nenulové celé číslo, vyplývá, že C=Z*.</a:t>
            </a:r>
            <a:endParaRPr lang="ro-RO" sz="2400" dirty="0"/>
          </a:p>
        </p:txBody>
      </p:sp>
      <p:pic>
        <p:nvPicPr>
          <p:cNvPr id="4" name="image31.png"/>
          <p:cNvPicPr/>
          <p:nvPr/>
        </p:nvPicPr>
        <p:blipFill>
          <a:blip r:embed="rId2"/>
          <a:srcRect t="36666"/>
          <a:stretch>
            <a:fillRect/>
          </a:stretch>
        </p:blipFill>
        <p:spPr>
          <a:xfrm>
            <a:off x="3808951" y="1825625"/>
            <a:ext cx="4402482" cy="356342"/>
          </a:xfrm>
          <a:prstGeom prst="rect">
            <a:avLst/>
          </a:prstGeom>
          <a:ln/>
        </p:spPr>
      </p:pic>
    </p:spTree>
    <p:extLst>
      <p:ext uri="{BB962C8B-B14F-4D97-AF65-F5344CB8AC3E}">
        <p14:creationId xmlns:p14="http://schemas.microsoft.com/office/powerpoint/2010/main" val="2492688996"/>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AE6F2518-B084-4896-AF52-66CC2144AA2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108</TotalTime>
  <Words>3112</Words>
  <Application>Microsoft Office PowerPoint</Application>
  <PresentationFormat>Prezentácia na obrazovke (4:3)</PresentationFormat>
  <Paragraphs>251</Paragraphs>
  <Slides>34</Slides>
  <Notes>1</Notes>
  <HiddenSlides>0</HiddenSlides>
  <MMClips>0</MMClips>
  <ScaleCrop>false</ScaleCrop>
  <HeadingPairs>
    <vt:vector size="6" baseType="variant">
      <vt:variant>
        <vt:lpstr>Použité písma</vt:lpstr>
      </vt:variant>
      <vt:variant>
        <vt:i4>4</vt:i4>
      </vt:variant>
      <vt:variant>
        <vt:lpstr>Motív</vt:lpstr>
      </vt:variant>
      <vt:variant>
        <vt:i4>4</vt:i4>
      </vt:variant>
      <vt:variant>
        <vt:lpstr>Nadpisy snímok</vt:lpstr>
      </vt:variant>
      <vt:variant>
        <vt:i4>34</vt:i4>
      </vt:variant>
    </vt:vector>
  </HeadingPairs>
  <TitlesOfParts>
    <vt:vector size="42" baseType="lpstr">
      <vt:lpstr>Adobe Heiti Std R</vt:lpstr>
      <vt:lpstr>Arial</vt:lpstr>
      <vt:lpstr>Calibri</vt:lpstr>
      <vt:lpstr>Calibri Light</vt:lpstr>
      <vt:lpstr>2_Office Theme</vt:lpstr>
      <vt:lpstr>Office Theme</vt:lpstr>
      <vt:lpstr>1_Office Theme</vt:lpstr>
      <vt:lpstr>3_Office Theme</vt:lpstr>
      <vt:lpstr>Celá čísla</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Množina celých čísel</vt:lpstr>
      <vt:lpstr>Projekt Scratch   Vymodelujte následující scénář: Na zeleném pozadí s názvem "Pořadová čísla" říká postava "Řekni mi to, prosím!". Tři po sobě jdoucí celá čísla, jejichž součet je 48 (kde 48 je náhodně vybrané číslo do 1000). A čeká na odpověď (seznam oddělený čárkou), po níž následuje příslušný komentář "Bravo !" nebo "Whoah! To muselo být ..." (následovaný správnou hodnotou, v našem případě by to bylo 15,16,17).</vt:lpstr>
      <vt:lpstr>Proiect scratch</vt:lpstr>
      <vt:lpstr>Vyhodnocovací test</vt:lpstr>
      <vt:lpstr>Vyhodnocovací test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Numere întregi</dc:title>
  <dc:creator>Microsoft account</dc:creator>
  <cp:keywords>, docId:E42E22C22BD485F562FE3EB376710D88</cp:keywords>
  <cp:lastModifiedBy>KEAI</cp:lastModifiedBy>
  <cp:revision>10</cp:revision>
  <dcterms:created xsi:type="dcterms:W3CDTF">2022-06-19T18:34:58Z</dcterms:created>
  <dcterms:modified xsi:type="dcterms:W3CDTF">2023-02-07T18:44:34Z</dcterms:modified>
</cp:coreProperties>
</file>