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ggbT5KZh7t9qf2cYddQCztvlwH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570" y="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1f67eb43c5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g11f67eb43c5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11f67eb43c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g11f67eb43c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1f67eb43c5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g11f67eb43c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f67eb43c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g11f67eb43c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1f67eb43c5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g11f67eb43c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f67eb43c5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g11f67eb43c5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f67eb43c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g11f67eb43c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1f67eb43c5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11f67eb43c5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f67eb43c5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11f67eb43c5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80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5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5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6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90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400" b="1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7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627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 </a:t>
            </a:r>
            <a:r>
              <a:rPr lang="cs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cs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</a:t>
            </a:r>
            <a:r>
              <a:rPr lang="cs" sz="1600" b="0" i="0" u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2020-1-RO01-KA201-080410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 dirty="0">
                <a:solidFill>
                  <a:srgbClr val="166C59"/>
                </a:solidFill>
              </a:rPr>
              <a:t>Vektorový formát ve 3D</a:t>
            </a:r>
            <a:endParaRPr b="1" dirty="0">
              <a:solidFill>
                <a:srgbClr val="166C59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sk-SK" b="1" dirty="0" err="1">
                <a:solidFill>
                  <a:srgbClr val="166C59"/>
                </a:solidFill>
              </a:rPr>
              <a:t>souřadnicovém</a:t>
            </a:r>
            <a:r>
              <a:rPr lang="sk-SK" b="1" dirty="0">
                <a:solidFill>
                  <a:srgbClr val="166C59"/>
                </a:solidFill>
              </a:rPr>
              <a:t> systému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42" name="Google Shape;42;p1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1f67eb43c5_0_5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 dirty="0">
                <a:solidFill>
                  <a:srgbClr val="166C59"/>
                </a:solidFill>
              </a:rPr>
              <a:t>Vektory </a:t>
            </a:r>
            <a:r>
              <a:rPr lang="cs" b="1">
                <a:solidFill>
                  <a:srgbClr val="166C59"/>
                </a:solidFill>
              </a:rPr>
              <a:t>a rovina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102" name="Google Shape;102;g11f67eb43c5_0_56"/>
          <p:cNvSpPr txBox="1">
            <a:spLocks noGrp="1"/>
          </p:cNvSpPr>
          <p:nvPr>
            <p:ph type="body" idx="1"/>
          </p:nvPr>
        </p:nvSpPr>
        <p:spPr>
          <a:xfrm>
            <a:off x="542925" y="16573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cs" b="1"/>
              <a:t>Vektory lze také použít k identifikaci roviny uvnitř 3D prostoru</a:t>
            </a:r>
            <a:endParaRPr b="1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cs" b="1"/>
              <a:t>Normálový vektor je </a:t>
            </a:r>
            <a:r>
              <a:rPr lang="cs" b="1" i="1"/>
              <a:t>kolmý </a:t>
            </a:r>
            <a:r>
              <a:rPr lang="cs" b="1"/>
              <a:t>k povrchu roviny a definuje rovinu</a:t>
            </a:r>
            <a:endParaRPr b="1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200"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3" name="Google Shape;103;g11f67eb43c5_0_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88" y="3721250"/>
            <a:ext cx="3823025" cy="234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g11f67eb43c5_0_56"/>
          <p:cNvSpPr txBox="1"/>
          <p:nvPr/>
        </p:nvSpPr>
        <p:spPr>
          <a:xfrm>
            <a:off x="5962675" y="5906200"/>
            <a:ext cx="1785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2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obrázek z [1]</a:t>
            </a:r>
            <a:endParaRPr/>
          </a:p>
        </p:txBody>
      </p:sp>
      <p:sp>
        <p:nvSpPr>
          <p:cNvPr id="105" name="Google Shape;105;g11f67eb43c5_0_56"/>
          <p:cNvSpPr txBox="1"/>
          <p:nvPr/>
        </p:nvSpPr>
        <p:spPr>
          <a:xfrm>
            <a:off x="1028700" y="6215075"/>
            <a:ext cx="3300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900"/>
              <a:t>[1]: </a:t>
            </a:r>
            <a:r>
              <a:rPr lang="cs" sz="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http://www.di.unito.it/~marcog/IG/2003/Lezione10.pdf</a:t>
            </a:r>
            <a:endParaRPr sz="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11f67eb43c5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Vektory ve 3D prostoru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8" name="Google Shape;48;g11f67eb43c5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cs" b="1"/>
              <a:t>3D vektor je reprezentován v trojrozměrném souřadnicovém systému jako úsečka běžící z bodu A do bodu B.</a:t>
            </a:r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9" name="Google Shape;49;g11f67eb43c5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9540" y="3429000"/>
            <a:ext cx="4872210" cy="3154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1f67eb43c5_0_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Komponenty 3D vektoru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5" name="Google Shape;55;g11f67eb43c5_0_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cs" b="1"/>
              <a:t>Tři souřadnicové základny: osa x, osa y a osa z.</a:t>
            </a:r>
            <a:endParaRPr b="1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SzPts val="3200"/>
              <a:buChar char="•"/>
            </a:pPr>
            <a:r>
              <a:rPr lang="cs" b="1"/>
              <a:t>v=(1 ,2 ,-3)</a:t>
            </a:r>
            <a:endParaRPr b="1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cs" b="1"/>
              <a:t>toto je vektor, který jde od (0,0,0) do (1,2,-3)</a:t>
            </a: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1f67eb43c5_0_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Velikost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1" name="Google Shape;61;g11f67eb43c5_0_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cs" b="1"/>
              <a:t>Velikost 3D vektoru je délka segmentu, který jej definuje.</a:t>
            </a:r>
            <a:endParaRPr b="1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cs" b="1"/>
              <a:t>Vždy kladné nebo 0 pro nulový vektor</a:t>
            </a:r>
            <a:endParaRPr b="1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cs" b="1"/>
              <a:t>Vzorec:</a:t>
            </a:r>
            <a:endParaRPr b="1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2" name="Google Shape;62;g11f67eb43c5_0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4225" y="4314850"/>
            <a:ext cx="4085175" cy="137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1f67eb43c5_0_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Směr</a:t>
            </a:r>
            <a:endParaRPr b="1">
              <a:solidFill>
                <a:srgbClr val="166C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>
              <a:solidFill>
                <a:srgbClr val="166C59"/>
              </a:solidFill>
            </a:endParaRPr>
          </a:p>
        </p:txBody>
      </p:sp>
      <p:sp>
        <p:nvSpPr>
          <p:cNvPr id="68" name="Google Shape;68;g11f67eb43c5_0_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cs" b="1"/>
              <a:t>Směr je definován jako úhel, který svírá vektor se třemi vektory v kanonické bázi, kterými jsou (1,0,0), (0,1,0) a (0,0,1)</a:t>
            </a:r>
            <a:endParaRPr b="1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9" name="Google Shape;69;g11f67eb43c5_0_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67175" y="3138475"/>
            <a:ext cx="3290900" cy="329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1f67eb43c5_0_2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Kartézský souřadnicový systém</a:t>
            </a:r>
            <a:endParaRPr b="1">
              <a:solidFill>
                <a:srgbClr val="166C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>
              <a:solidFill>
                <a:srgbClr val="166C59"/>
              </a:solidFill>
            </a:endParaRPr>
          </a:p>
        </p:txBody>
      </p:sp>
      <p:sp>
        <p:nvSpPr>
          <p:cNvPr id="75" name="Google Shape;75;g11f67eb43c5_0_2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cs" b="1"/>
              <a:t>Tři vzájemně kolmé osy (x,y,z)</a:t>
            </a:r>
            <a:endParaRPr b="1"/>
          </a:p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cs" b="1"/>
              <a:t>Každý bod v prostoru lze zapsat jako:</a:t>
            </a:r>
            <a:endParaRPr b="1"/>
          </a:p>
          <a:p>
            <a:pPr marL="742950" lvl="1" indent="-285750" algn="l" rtl="0">
              <a:spcBef>
                <a:spcPts val="400"/>
              </a:spcBef>
              <a:spcAft>
                <a:spcPts val="0"/>
              </a:spcAft>
              <a:buSzPts val="2800"/>
              <a:buChar char="–"/>
            </a:pPr>
            <a:r>
              <a:rPr lang="cs" b="1"/>
              <a:t>p = (p1,p2,p3)</a:t>
            </a:r>
            <a:endParaRPr b="1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cs" b="1"/>
              <a:t>Matematické operace se provádějí komponenta po komponentě</a:t>
            </a:r>
            <a:endParaRPr b="1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cs" b="1"/>
              <a:t>v + u = ( v1+ u1, v2+u2, v3+u3 )</a:t>
            </a:r>
            <a:endParaRPr b="1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cs" b="1"/>
              <a:t>u - v = ( u1-v1, u2-v2, u3-v3 )</a:t>
            </a:r>
            <a:endParaRPr b="1"/>
          </a:p>
          <a:p>
            <a:pPr marL="742950" lvl="1" indent="-285750" algn="l" rtl="0">
              <a:spcBef>
                <a:spcPts val="0"/>
              </a:spcBef>
              <a:spcAft>
                <a:spcPts val="0"/>
              </a:spcAft>
              <a:buSzPts val="2800"/>
              <a:buChar char="–"/>
            </a:pPr>
            <a:r>
              <a:rPr lang="cs" b="1"/>
              <a:t>n * v = ( n* v1, n*v2, n * v3 ) ( n je číslo )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74295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1f67eb43c5_0_3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Válcový souřadnicový systém</a:t>
            </a:r>
            <a:endParaRPr b="1">
              <a:solidFill>
                <a:srgbClr val="166C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>
              <a:solidFill>
                <a:srgbClr val="166C59"/>
              </a:solidFill>
            </a:endParaRPr>
          </a:p>
        </p:txBody>
      </p:sp>
      <p:sp>
        <p:nvSpPr>
          <p:cNvPr id="81" name="Google Shape;81;g11f67eb43c5_0_3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cs" b="1"/>
              <a:t>Tři složky:</a:t>
            </a:r>
            <a:endParaRPr b="1"/>
          </a:p>
          <a:p>
            <a:pPr marL="742950" lvl="1" indent="-260350" algn="l" rtl="0">
              <a:spcBef>
                <a:spcPts val="1800"/>
              </a:spcBef>
              <a:spcAft>
                <a:spcPts val="0"/>
              </a:spcAft>
              <a:buSzPts val="2400"/>
              <a:buChar char="–"/>
            </a:pPr>
            <a:r>
              <a:rPr lang="cs" sz="2400" b="1"/>
              <a:t>délka r úsečky spojující bod s počátkem</a:t>
            </a:r>
            <a:endParaRPr sz="2400" b="1"/>
          </a:p>
          <a:p>
            <a:pPr marL="742950" lvl="1" indent="-260350" algn="l" rtl="0">
              <a:spcBef>
                <a:spcPts val="1800"/>
              </a:spcBef>
              <a:spcAft>
                <a:spcPts val="0"/>
              </a:spcAft>
              <a:buSzPts val="2400"/>
              <a:buChar char="–"/>
            </a:pPr>
            <a:r>
              <a:rPr lang="cs" sz="2400" b="1"/>
              <a:t>úhel θ, který přímka svírá s pevnou linií (obvykle osa x)</a:t>
            </a:r>
            <a:endParaRPr sz="2400" b="1"/>
          </a:p>
          <a:p>
            <a:pPr marL="742950" lvl="1" indent="-260350" algn="l" rtl="0">
              <a:spcBef>
                <a:spcPts val="1800"/>
              </a:spcBef>
              <a:spcAft>
                <a:spcPts val="0"/>
              </a:spcAft>
              <a:buSzPts val="2400"/>
              <a:buChar char="–"/>
            </a:pPr>
            <a:r>
              <a:rPr lang="cs" sz="2400" b="1"/>
              <a:t>výška h vzhledem k</a:t>
            </a:r>
            <a:endParaRPr sz="2400" b="1"/>
          </a:p>
          <a:p>
            <a:pPr marL="742950" lvl="0" indent="0" algn="l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cs" sz="2400" b="1"/>
              <a:t>osa z</a:t>
            </a:r>
            <a:endParaRPr sz="2400" b="1"/>
          </a:p>
          <a:p>
            <a:pPr marL="74295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b="1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200"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2" name="Google Shape;82;g11f67eb43c5_0_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0150" y="3271850"/>
            <a:ext cx="3890950" cy="26343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11f67eb43c5_0_33"/>
          <p:cNvSpPr txBox="1"/>
          <p:nvPr/>
        </p:nvSpPr>
        <p:spPr>
          <a:xfrm>
            <a:off x="5962675" y="5906200"/>
            <a:ext cx="1785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1200" b="1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rPr>
              <a:t>obrázek z [1]</a:t>
            </a:r>
            <a:endParaRPr/>
          </a:p>
        </p:txBody>
      </p:sp>
      <p:sp>
        <p:nvSpPr>
          <p:cNvPr id="84" name="Google Shape;84;g11f67eb43c5_0_33"/>
          <p:cNvSpPr txBox="1"/>
          <p:nvPr/>
        </p:nvSpPr>
        <p:spPr>
          <a:xfrm>
            <a:off x="1028700" y="6215075"/>
            <a:ext cx="3300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900"/>
              <a:t>[1]: </a:t>
            </a:r>
            <a:r>
              <a:rPr lang="cs" sz="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http://www.di.unito.it/~marcog/IG/2003/Lezione10.pdf</a:t>
            </a:r>
            <a:endParaRPr sz="9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f67eb43c5_0_4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Homogenní souřadnicový systém</a:t>
            </a:r>
            <a:endParaRPr b="1">
              <a:solidFill>
                <a:srgbClr val="166C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>
              <a:solidFill>
                <a:srgbClr val="166C59"/>
              </a:solidFill>
            </a:endParaRPr>
          </a:p>
        </p:txBody>
      </p:sp>
      <p:sp>
        <p:nvSpPr>
          <p:cNvPr id="90" name="Google Shape;90;g11f67eb43c5_0_4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cs" b="1"/>
              <a:t>Čtyři komponenty:</a:t>
            </a:r>
            <a:endParaRPr b="1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cs" b="1"/>
              <a:t>x,yaz z kartézského souřadnicového systému</a:t>
            </a:r>
            <a:endParaRPr b="1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cs" b="1"/>
              <a:t>měřítko w</a:t>
            </a:r>
            <a:endParaRPr b="1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SzPts val="3200"/>
              <a:buChar char="•"/>
            </a:pPr>
            <a:r>
              <a:rPr lang="cs" b="1"/>
              <a:t>Jeden bod odpovídá více než jedné jediné čtveřici</a:t>
            </a:r>
            <a:endParaRPr b="1"/>
          </a:p>
          <a:p>
            <a:pPr marL="742950" lvl="1" indent="-247650" algn="l" rtl="0">
              <a:spcBef>
                <a:spcPts val="0"/>
              </a:spcBef>
              <a:spcAft>
                <a:spcPts val="0"/>
              </a:spcAft>
              <a:buSzPts val="2200"/>
              <a:buChar char="–"/>
            </a:pPr>
            <a:r>
              <a:rPr lang="cs" sz="2200" b="1"/>
              <a:t>Chcete-li získat kartézský ekvivalent, musíte vydělit první tři složky poslední:</a:t>
            </a:r>
            <a:endParaRPr sz="2200" b="1"/>
          </a:p>
          <a:p>
            <a:pPr marL="74295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b="1"/>
          </a:p>
          <a:p>
            <a:pPr marL="18288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(2,2,2,1) → (2/1, 2/1, 2/1) → (2,2,2)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8288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(1,1,1,0,5) → (1/0,5, 1/0,5, 1/0,5) → (2,2,2)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lvl="0" indent="0" algn="l" rtl="0">
              <a:spcBef>
                <a:spcPts val="1800"/>
              </a:spcBef>
              <a:spcAft>
                <a:spcPts val="0"/>
              </a:spcAft>
              <a:buNone/>
            </a:pPr>
            <a:endParaRPr b="1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200" b="1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f67eb43c5_0_5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cs" b="1">
                <a:solidFill>
                  <a:srgbClr val="166C59"/>
                </a:solidFill>
              </a:rPr>
              <a:t>Kardinalita</a:t>
            </a:r>
            <a:endParaRPr b="1">
              <a:solidFill>
                <a:srgbClr val="166C5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endParaRPr b="1">
              <a:solidFill>
                <a:srgbClr val="166C59"/>
              </a:solidFill>
            </a:endParaRPr>
          </a:p>
        </p:txBody>
      </p:sp>
      <p:sp>
        <p:nvSpPr>
          <p:cNvPr id="96" name="Google Shape;96;g11f67eb43c5_0_51"/>
          <p:cNvSpPr txBox="1">
            <a:spLocks noGrp="1"/>
          </p:cNvSpPr>
          <p:nvPr>
            <p:ph type="body" idx="1"/>
          </p:nvPr>
        </p:nvSpPr>
        <p:spPr>
          <a:xfrm>
            <a:off x="457200" y="846138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1800"/>
              </a:spcBef>
              <a:spcAft>
                <a:spcPts val="0"/>
              </a:spcAft>
              <a:buSzPts val="3200"/>
              <a:buChar char="•"/>
            </a:pPr>
            <a:r>
              <a:rPr lang="cs" b="1" dirty="0"/>
              <a:t>Vektory jsou vždy reprezentovány kolekcí čísel, kterým říkáme </a:t>
            </a:r>
            <a:r>
              <a:rPr lang="cs" b="1" i="1" dirty="0"/>
              <a:t>komponenty </a:t>
            </a:r>
            <a:r>
              <a:rPr lang="cs" b="1" dirty="0"/>
              <a:t>. Počet složek vektoru se nazývá jeho </a:t>
            </a:r>
            <a:r>
              <a:rPr lang="cs" b="1" i="1" dirty="0"/>
              <a:t>mohutnost </a:t>
            </a:r>
            <a:r>
              <a:rPr lang="cs" b="1" dirty="0"/>
              <a:t>(neboli dimenze).</a:t>
            </a:r>
            <a:endParaRPr b="1" dirty="0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cs" b="1" dirty="0"/>
              <a:t>Mohutnost kartézského souřadnicového systému: 3</a:t>
            </a:r>
            <a:endParaRPr b="1" dirty="0"/>
          </a:p>
          <a:p>
            <a:pPr marL="1143000" lvl="2" indent="-228600" algn="l" rtl="0"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cs" b="1" dirty="0"/>
              <a:t>(x,y,z)</a:t>
            </a:r>
            <a:endParaRPr b="1" dirty="0"/>
          </a:p>
          <a:p>
            <a:pPr marL="742950" lvl="1" indent="-285750" algn="l" rtl="0">
              <a:spcBef>
                <a:spcPts val="1800"/>
              </a:spcBef>
              <a:spcAft>
                <a:spcPts val="0"/>
              </a:spcAft>
              <a:buSzPts val="2800"/>
              <a:buChar char="–"/>
            </a:pPr>
            <a:r>
              <a:rPr lang="cs" b="1" dirty="0"/>
              <a:t>Mohutnost homogenního souřadnicového systému: 4</a:t>
            </a:r>
            <a:endParaRPr b="1" dirty="0"/>
          </a:p>
          <a:p>
            <a:pPr marL="1143000" lvl="2" indent="-228600" algn="l" rtl="0">
              <a:spcBef>
                <a:spcPts val="1800"/>
              </a:spcBef>
              <a:spcAft>
                <a:spcPts val="0"/>
              </a:spcAft>
              <a:buSzPts val="2400"/>
              <a:buChar char="•"/>
            </a:pPr>
            <a:r>
              <a:rPr lang="cs" b="1" dirty="0"/>
              <a:t>(x,y,z,w)</a:t>
            </a:r>
            <a:endParaRPr b="1" dirty="0"/>
          </a:p>
          <a:p>
            <a:pPr marL="74295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200" b="1" dirty="0"/>
          </a:p>
          <a:p>
            <a:pPr marL="342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/>
          </a:p>
          <a:p>
            <a:pPr marL="34290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432</Words>
  <Application>Microsoft Office PowerPoint</Application>
  <PresentationFormat>Prezentácia na obrazovke (4:3)</PresentationFormat>
  <Paragraphs>60</Paragraphs>
  <Slides>10</Slides>
  <Notes>10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Vektorový formát ve 3D souřadnicovém systému</vt:lpstr>
      <vt:lpstr>Vektory ve 3D prostoru</vt:lpstr>
      <vt:lpstr>Komponenty 3D vektoru</vt:lpstr>
      <vt:lpstr>Velikost</vt:lpstr>
      <vt:lpstr>Směr </vt:lpstr>
      <vt:lpstr>Kartézský souřadnicový systém </vt:lpstr>
      <vt:lpstr>Válcový souřadnicový systém </vt:lpstr>
      <vt:lpstr>Homogenní souřadnicový systém </vt:lpstr>
      <vt:lpstr>Kardinalita </vt:lpstr>
      <vt:lpstr>Vektory a rovina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Vektorový formát ve 3D souřadnicovém systému</dc:title>
  <cp:lastModifiedBy>Šimon Srnka</cp:lastModifiedBy>
  <cp:revision>2</cp:revision>
  <dcterms:created xsi:type="dcterms:W3CDTF">2016-10-07T11:12:08Z</dcterms:created>
  <dcterms:modified xsi:type="dcterms:W3CDTF">2022-07-20T12:59:18Z</dcterms:modified>
</cp:coreProperties>
</file>