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E1BB5-5775-45A0-BF9E-A4F20FEC5FAD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47E26-11A7-4B4A-B9D0-F18DAD019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2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947E26-11A7-4B4A-B9D0-F18DAD0192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6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63201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69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52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5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sdynPztLBAxrSM1I7--UhevQkjp7zwpO/view" TargetMode="External"/><Relationship Id="rId2" Type="http://schemas.openxmlformats.org/officeDocument/2006/relationships/hyperlink" Target="http://fs.unm.edu/EnciclopediaNumerelo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atera.ro/2019/12/numere-intreg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ro-RO" b="1" dirty="0"/>
              <a:t>Operace s obyčejnými zlomky</a:t>
            </a:r>
          </a:p>
        </p:txBody>
      </p:sp>
    </p:spTree>
    <p:extLst>
      <p:ext uri="{BB962C8B-B14F-4D97-AF65-F5344CB8AC3E}">
        <p14:creationId xmlns:p14="http://schemas.microsoft.com/office/powerpoint/2010/main" val="4016400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Použití. </a:t>
            </a:r>
            <a:r>
              <a:rPr lang="en-US" sz="2800" dirty="0"/>
              <a:t>Podívejme se, jak se </a:t>
            </a:r>
            <a:r>
              <a:rPr lang="en-US" sz="2800" dirty="0" err="1"/>
              <a:t>RoboCuza </a:t>
            </a:r>
            <a:r>
              <a:rPr lang="en-US" sz="2800" dirty="0"/>
              <a:t>pohybuje po číselné řadě:</a:t>
            </a:r>
          </a:p>
          <a:p>
            <a:pPr marL="0" indent="0">
              <a:buNone/>
            </a:pPr>
            <a:r>
              <a:rPr lang="en-US" sz="2800" dirty="0"/>
              <a:t>a) </a:t>
            </a:r>
            <a:r>
              <a:rPr lang="en-US" sz="2800" dirty="0" err="1"/>
              <a:t>RoboCuza </a:t>
            </a:r>
            <a:r>
              <a:rPr lang="en-US" sz="2800" dirty="0"/>
              <a:t>začíná z bodu O(0) a pohybuje se v kladném směru nejprve o 𝟓/𝟔 jednotek a poté o 𝟏/𝟑 jednotek. Určeme souřadnici bodu P, do kterého dorazí;</a:t>
            </a:r>
          </a:p>
          <a:p>
            <a:pPr marL="0" indent="0">
              <a:buNone/>
            </a:pPr>
            <a:r>
              <a:rPr lang="en-US" sz="2800" dirty="0"/>
              <a:t>b) Z bodu P se </a:t>
            </a:r>
            <a:r>
              <a:rPr lang="en-US" sz="2800" dirty="0" err="1"/>
              <a:t>RoboCuza </a:t>
            </a:r>
            <a:r>
              <a:rPr lang="en-US" sz="2800" dirty="0"/>
              <a:t>posune v záporném směru o 𝟓/𝟔 jednotek a poté v kladném směru o 𝟏/𝟐 jednotek. Určeme novou souřadnici a celkovou délku ujeté cesty.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2044807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1921"/>
            <a:ext cx="109728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Násobení a dělení racionálních čísel; vlastnost</a:t>
            </a:r>
          </a:p>
          <a:p>
            <a:pPr marL="0" lvl="0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A1. Abychom si připomněli, jak násobit a dělit dvě kladná racionální čísla vyjádřená obyčejnými zlomky, vyřešíme následující úlohu: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Cyklista jede z města A do města B.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a) Pokud cyklista ujede 2/7 celé vzdálenosti za jednu hodinu, může dojet do města B za 3 hodiny? Jakou vzdálenost ujede cyklista za 7/2 hodiny?</a:t>
            </a:r>
          </a:p>
          <a:p>
            <a:pPr marL="0" lv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b) Jestliže cyklista ujede 1/2 celé vzdálenosti za 3/5 hodiny, kolik ujede za jednu hodinu této vzdálenosti?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56" y="4252770"/>
            <a:ext cx="4496917" cy="199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72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ro-RO" dirty="0"/>
              <a:t>Operace s obyčejnými zlomky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</p:spPr>
            <p:txBody>
              <a:bodyPr/>
              <a:lstStyle/>
              <a:p>
                <a:r>
                  <a:rPr lang="en-US" sz="2400" dirty="0">
                    <a:solidFill>
                      <a:schemeClr val="tx1"/>
                    </a:solidFill>
                  </a:rPr>
                  <a:t>A2. S těmi, které jsou uvedeny v aktivitě A1, dokončete výpočty s použitím pravidla znamének z násobení celých čísel:</a:t>
                </a: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a)</a:t>
                </a:r>
                <a:endParaRPr lang="ro-RO" sz="2400" dirty="0">
                  <a:solidFill>
                    <a:schemeClr val="tx1"/>
                  </a:solidFill>
                </a:endParaRPr>
              </a:p>
              <a:p>
                <a:r>
                  <a:rPr lang="ro-RO" sz="2400" b="1" dirty="0">
                    <a:solidFill>
                      <a:schemeClr val="tx1"/>
                    </a:solidFill>
                  </a:rPr>
                  <a:t>b)</a:t>
                </a:r>
                <a:endParaRPr lang="ro-RO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ro-RO" sz="2400" dirty="0">
                  <a:solidFill>
                    <a:schemeClr val="tx1"/>
                  </a:solidFill>
                </a:endParaRPr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21313"/>
                <a:ext cx="10972800" cy="4525963"/>
              </a:xfrm>
              <a:blipFill>
                <a:blip r:embed="rId2"/>
                <a:stretch>
                  <a:fillRect l="-722" t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52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65309"/>
            <a:ext cx="10972800" cy="1143000"/>
          </a:xfrm>
        </p:spPr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Produkt. </a:t>
            </a:r>
            <a:r>
              <a:rPr lang="en-US" dirty="0"/>
              <a:t>Chceme-li vynásobit dvě racionální čísla, vynásobíme jejich moduly (což jsou kladná racionální čísla) a použijeme pravidlo znamének z celých čísel.</a:t>
            </a:r>
          </a:p>
          <a:p>
            <a:r>
              <a:rPr lang="en-US" b="1" dirty="0"/>
              <a:t>Příklady:</a:t>
            </a:r>
            <a:endParaRPr lang="ro-RO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480744" y="3590410"/>
            <a:ext cx="5118249" cy="180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50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Inverzní hodnota </a:t>
            </a:r>
            <a:r>
              <a:rPr lang="en-US" dirty="0">
                <a:solidFill>
                  <a:schemeClr val="tx1"/>
                </a:solidFill>
              </a:rPr>
              <a:t>racionálního čísla 𝑎/𝑏, kde 𝑎,𝑏∈𝑍^∗ je racionální číslo 𝑎/𝑏, protože 𝑎/𝑏∙𝑏/𝑎=1.</a:t>
            </a:r>
          </a:p>
          <a:p>
            <a:r>
              <a:rPr lang="en-US" b="1" dirty="0">
                <a:solidFill>
                  <a:schemeClr val="tx1"/>
                </a:solidFill>
              </a:rPr>
              <a:t>Výsledek dělení </a:t>
            </a:r>
            <a:r>
              <a:rPr lang="en-US" dirty="0">
                <a:solidFill>
                  <a:schemeClr val="tx1"/>
                </a:solidFill>
              </a:rPr>
              <a:t>dvou racionálních čísel je stále racionální číslo. Dělení dvou racionálních čísel se provádí tak, že se dividenda vynásobí inverzním dělitelem.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512189" y="4414554"/>
            <a:ext cx="6740812" cy="146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29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Vlastnosti násobení racionálních čísel:</a:t>
            </a:r>
          </a:p>
          <a:p>
            <a:r>
              <a:rPr lang="en-US" dirty="0">
                <a:solidFill>
                  <a:schemeClr val="tx1"/>
                </a:solidFill>
              </a:rPr>
              <a:t>Násobení racionálních čísel má vlastnosti asociativity, komutativity, existence neutrálního prvku, distributivity vzhledem ke sčítání, existence nulového prvku, které jsou stejné jako u násobení celých čísel. K nim se přidává vlastnost: Ať je a v množině nenulových racionálních čísel jakékoli, existuje 1/𝑎=𝑎^(-1), takže 1/𝑎∙𝑎=1.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Aplikace: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1. Napíšeme protiklady a inverze jednotlivých čísel: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a) 𝑥=3/7; 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b) 𝑥=-4,(6); 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c)𝑥=-31/4=𝑥^(-1)=?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d) 𝑥=4,3; 𝑥^(-1)=?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95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</a:rPr>
              <a:t>2) </a:t>
            </a:r>
            <a:r>
              <a:rPr lang="en-US" dirty="0">
                <a:solidFill>
                  <a:schemeClr val="tx1"/>
                </a:solidFill>
              </a:rPr>
              <a:t>Vypočítejte:</a:t>
            </a:r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endParaRPr lang="ro-RO" dirty="0">
              <a:solidFill>
                <a:schemeClr val="tx1"/>
              </a:solidFill>
            </a:endParaRPr>
          </a:p>
          <a:p>
            <a:r>
              <a:rPr lang="ro-RO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) Určete, které z následujících dvojic jsou navzájem inverzní: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28" y="2266415"/>
            <a:ext cx="6055675" cy="766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767" y="5100607"/>
            <a:ext cx="5032634" cy="80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333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4. </a:t>
            </a:r>
            <a:r>
              <a:rPr lang="en-US" dirty="0" err="1"/>
              <a:t>Vypočítejte</a:t>
            </a:r>
            <a:r>
              <a:rPr lang="ro-RO" dirty="0"/>
              <a:t>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pPr marL="0" indent="0">
              <a:buNone/>
            </a:pPr>
            <a:endParaRPr lang="ro-RO" dirty="0"/>
          </a:p>
          <a:p>
            <a:r>
              <a:rPr lang="ro-RO" dirty="0"/>
              <a:t>5.</a:t>
            </a:r>
            <a:r>
              <a:rPr lang="en-US" dirty="0"/>
              <a:t>Vypočítejte nejjednodušším způsobem</a:t>
            </a:r>
            <a:r>
              <a:rPr lang="ro-RO" dirty="0"/>
              <a:t>:</a:t>
            </a:r>
          </a:p>
          <a:p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44904" y="1837602"/>
            <a:ext cx="5344901" cy="15913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41073" y="5257799"/>
            <a:ext cx="5258555" cy="5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+mn-lt"/>
              </a:rPr>
              <a:t>Operace s obyčejnými zlomky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o-RO" sz="1800" dirty="0">
                    <a:solidFill>
                      <a:schemeClr val="tx1"/>
                    </a:solidFill>
                  </a:rPr>
                  <a:t>6) </a:t>
                </a:r>
                <a:r>
                  <a:rPr lang="en-US" sz="1800" dirty="0">
                    <a:solidFill>
                      <a:schemeClr val="tx1"/>
                    </a:solidFill>
                  </a:rPr>
                  <a:t>Pokud</a:t>
                </a:r>
                <a:r>
                  <a:rPr lang="ro-RO" sz="1800" dirty="0">
                    <a:solidFill>
                      <a:schemeClr val="tx1"/>
                    </a:solidFill>
                  </a:rPr>
                  <a:t> :</a:t>
                </a:r>
              </a:p>
              <a:p>
                <a:pPr marL="0" indent="0">
                  <a:buNone/>
                </a:pPr>
                <a:endParaRPr lang="ro-RO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800" b="1" dirty="0">
                    <a:solidFill>
                      <a:schemeClr val="tx1"/>
                    </a:solidFill>
                  </a:rPr>
                  <a:t>Mocnina s celočíselným exponentem nenulového racionálního čísla</a:t>
                </a:r>
              </a:p>
              <a:p>
                <a:pPr marL="0" lvl="0" indent="0">
                  <a:buNone/>
                </a:pPr>
                <a:endParaRPr lang="en-US" sz="1800" b="1" dirty="0">
                  <a:solidFill>
                    <a:schemeClr val="tx1"/>
                  </a:solidFill>
                </a:endParaRP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A1. Čtverce ABCD, AEFG, AHIJ mají strany dlouhé 1/2 𝑐𝑚, 1/4 𝑐𝑚, resp. 1/8cm.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a) Vypočítejte plochy tří čtverců pomocí násobení zlomků a získané plochy zapište jako mocniny 1/2;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b) Zapište délky jednotlivých stran tří čtverců jako mocniny 1/2 a uveďte, zda platí rovnosti: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[(1/2)^2 ]^2=(1/2)^(2∙2) 〖=(1/2)〗^4, respektive[(1/2)^3 ]^2=(1/2)^(2∙3) 〖=(1/2)〗^6;</a:t>
                </a:r>
              </a:p>
              <a:p>
                <a:pPr lvl="0"/>
                <a:r>
                  <a:rPr lang="en-US" sz="1800" dirty="0">
                    <a:solidFill>
                      <a:schemeClr val="tx1"/>
                    </a:solidFill>
                  </a:rPr>
                  <a:t>c) Vypočítejte plochy obdélníků o šířce AH a délkách AG a AD a uveďte, zda platí rovnosti:</a:t>
                </a:r>
                <a:endParaRPr lang="ro-RO" sz="1800" dirty="0">
                  <a:solidFill>
                    <a:schemeClr val="tx1"/>
                  </a:solidFill>
                </a:endParaRPr>
              </a:p>
              <a:p>
                <a:endParaRPr lang="ro-RO" sz="1800" dirty="0">
                  <a:solidFill>
                    <a:schemeClr val="tx1"/>
                  </a:solidFill>
                </a:endParaRPr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33" t="-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093598" y="5318061"/>
            <a:ext cx="5287751" cy="68924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312953" y="853412"/>
            <a:ext cx="179959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9098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pic>
        <p:nvPicPr>
          <p:cNvPr id="15" name="Content Placeholder 1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91812" y="1519134"/>
            <a:ext cx="1885950" cy="70485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"/>
          <a:stretch/>
        </p:blipFill>
        <p:spPr bwMode="auto">
          <a:xfrm>
            <a:off x="9175113" y="1821231"/>
            <a:ext cx="1799590" cy="2519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2819927" y="1519134"/>
            <a:ext cx="2177585" cy="7619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N-tá mocnina nenulového racionálního čísla je součinem n činitelů rovných 2.</a:t>
                </a:r>
              </a:p>
              <a:p>
                <a:r>
                  <a:rPr lang="en-US" dirty="0"/>
                  <a:t>Poznámky:</a:t>
                </a:r>
              </a:p>
              <a:p>
                <a:r>
                  <a:rPr lang="en-US" dirty="0"/>
                  <a:t>a) Podle konvence </a:t>
                </a:r>
                <a:r>
                  <a:rPr lang="en-GB" dirty="0"/>
                  <a:t>a</a:t>
                </a:r>
                <a:r>
                  <a:rPr lang="en-GB" baseline="30000" dirty="0"/>
                  <a:t>0</a:t>
                </a:r>
                <a:r>
                  <a:rPr lang="en-US" dirty="0"/>
                  <a:t> =1, kde </a:t>
                </a:r>
                <a:r>
                  <a:rPr lang="en-US" dirty="0" err="1"/>
                  <a:t>aϵQ* </a:t>
                </a:r>
                <a:r>
                  <a:rPr lang="en-US" dirty="0"/>
                  <a:t>a </a:t>
                </a:r>
                <a:r>
                  <a:rPr lang="en-GB" dirty="0" err="1"/>
                  <a:t>și </a:t>
                </a:r>
                <a:r>
                  <a:rPr lang="en-GB" dirty="0"/>
                  <a:t>a</a:t>
                </a:r>
                <a:r>
                  <a:rPr lang="en-GB" baseline="30000" dirty="0"/>
                  <a:t>1</a:t>
                </a:r>
                <a:r>
                  <a:rPr lang="en-US" dirty="0"/>
                  <a:t> =a, kde aϵQ*.</a:t>
                </a:r>
              </a:p>
              <a:p>
                <a:r>
                  <a:rPr lang="en-US" dirty="0"/>
                  <a:t>b) </a:t>
                </a:r>
                <a:r>
                  <a:rPr lang="en-GB" dirty="0"/>
                  <a:t>0</a:t>
                </a:r>
                <a:r>
                  <a:rPr lang="en-GB" baseline="30000" dirty="0"/>
                  <a:t>0 </a:t>
                </a:r>
                <a:r>
                  <a:rPr lang="en-US" dirty="0"/>
                  <a:t> nemá smysl.</a:t>
                </a:r>
              </a:p>
              <a:p>
                <a:r>
                  <a:rPr lang="en-US" dirty="0"/>
                  <a:t>Mocnina s exponentem (-n) nenulového racionálního čísla n je inverzní mocninou </a:t>
                </a:r>
                <a:r>
                  <a:rPr lang="en-GB" dirty="0"/>
                  <a:t>a</a:t>
                </a:r>
                <a:r>
                  <a:rPr lang="en-GB" baseline="30000" dirty="0"/>
                  <a:t>n</a:t>
                </a:r>
                <a:r>
                  <a:rPr lang="en-US" dirty="0"/>
                  <a:t> ,</a:t>
                </a:r>
              </a:p>
              <a:p>
                <a:r>
                  <a:rPr lang="en-US" dirty="0"/>
                  <a:t>kde n je nenulové přirozené číslo: </a:t>
                </a:r>
                <a:r>
                  <a:rPr lang="en-GB" dirty="0"/>
                  <a:t>a</a:t>
                </a:r>
                <a:r>
                  <a:rPr lang="en-GB" baseline="30000" dirty="0"/>
                  <a:t>-n</a:t>
                </a:r>
                <a:r>
                  <a:rPr lang="en-GB" dirty="0"/>
                  <a:t> =</a:t>
                </a:r>
                <a:r>
                  <a:rPr lang="en-GB" dirty="0" err="1"/>
                  <a:t> , aϵQ*</a:t>
                </a:r>
                <a:r>
                  <a:rPr lang="en-GB" dirty="0"/>
                  <a:t>, </a:t>
                </a:r>
                <a:r>
                  <a:rPr lang="en-GB" dirty="0" err="1"/>
                  <a:t>nϵN.</a:t>
                </a:r>
                <a:r>
                  <a:rPr lang="en-GB" baseline="30000" dirty="0"/>
                  <a:t>* </a:t>
                </a:r>
              </a:p>
              <a:p>
                <a:r>
                  <a:rPr lang="en-US" dirty="0"/>
                  <a:t>Konkrétně </a:t>
                </a:r>
                <a:r>
                  <a:rPr lang="en-GB" dirty="0"/>
                  <a:t>a</a:t>
                </a:r>
                <a:r>
                  <a:rPr lang="en-GB" baseline="30000" dirty="0"/>
                  <a:t>-1</a:t>
                </a:r>
                <a:r>
                  <a:rPr lang="en-GB" dirty="0"/>
                  <a:t> = ,</a:t>
                </a:r>
                <a:endParaRPr lang="ro-RO" dirty="0"/>
              </a:p>
            </p:txBody>
          </p:sp>
        </mc:Choice>
        <mc:Fallback xmlns:p14="http://schemas.microsoft.com/office/powerpoint/2010/main"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34" y="3165613"/>
                <a:ext cx="9071946" cy="2539541"/>
              </a:xfrm>
              <a:prstGeom prst="rect">
                <a:avLst/>
              </a:prstGeom>
              <a:blipFill>
                <a:blip r:embed="rId6"/>
                <a:stretch>
                  <a:fillRect l="-538" t="-1199" b="-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12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Racionální číslo; množina racionálních čísel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A1. Z uvedené tabulky, v níž jsou zaznamenány teploty během návštěvy jeskyně </a:t>
            </a:r>
            <a:r>
              <a:rPr lang="en-US" dirty="0" err="1"/>
              <a:t>Scarișoara, </a:t>
            </a:r>
            <a:r>
              <a:rPr lang="en-US" dirty="0"/>
              <a:t>si všimneme ekvivalentů: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a) Zobrazte teploty v tabulce na číselné ose a jako měrnou jednotku vezměte 1 cm, přičemž berte v úvahu, že soubor ekvivalentních zlomků je zobrazen ve stejném bodě na ose, a odpovězte na otázku: Pokud množina kladných zlomků ekvivalentních danému zlomku určuje kladné racionální číslo , jak se nazývá racionální číslo určené množinou záporných zlomků ekvivalentních danému zlomku?</a:t>
            </a:r>
          </a:p>
          <a:p>
            <a:pPr lvl="0"/>
            <a:r>
              <a:rPr lang="en-US" dirty="0"/>
              <a:t>b) Uveďte hodiny, kdy byla pociťována nejnižší a nejvyšší teplota.</a:t>
            </a:r>
          </a:p>
          <a:p>
            <a:pPr lvl="0"/>
            <a:r>
              <a:rPr lang="en-US" dirty="0"/>
              <a:t>c) Zapište teploty dané opačnými racionálními čísly a porovnejte jejich moduly.</a:t>
            </a:r>
            <a:endParaRPr lang="ro-RO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7296512"/>
                  </p:ext>
                </p:extLst>
              </p:nvPr>
            </p:nvGraphicFramePr>
            <p:xfrm>
              <a:off x="1357594" y="2115849"/>
              <a:ext cx="8596310" cy="67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596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Ora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Teplota ve stupni Celsia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−7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o-RO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−21</m:t>
                                    </m:r>
                                  </m:num>
                                  <m:den>
                                    <m:r>
                                      <a:rPr lang="ro-RO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:a16="http://schemas.microsoft.com/office/drawing/2014/main" xmlns:p14="http://schemas.microsoft.com/office/powerpoint/2010/main"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7296512"/>
                  </p:ext>
                </p:extLst>
              </p:nvPr>
            </p:nvGraphicFramePr>
            <p:xfrm>
              <a:off x="1357594" y="2115849"/>
              <a:ext cx="8596310" cy="670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596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59631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 dirty="0">
                              <a:effectLst/>
                            </a:rPr>
                            <a:t>Ora</a:t>
                          </a:r>
                          <a:endParaRPr lang="ro-RO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10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11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12</a:t>
                          </a:r>
                          <a:r>
                            <a:rPr lang="ro-RO" sz="1100" baseline="30000">
                              <a:effectLst/>
                            </a:rPr>
                            <a:t>40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00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13</a:t>
                          </a:r>
                          <a:r>
                            <a:rPr lang="ro-RO" sz="1100" baseline="30000">
                              <a:effectLst/>
                            </a:rPr>
                            <a:t>20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Teplota ve stupni Celsia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200709" t="-43373" r="-704255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300709" t="-43373" r="-604255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0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-1,4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o-RO" sz="1100">
                              <a:effectLst/>
                            </a:rPr>
                            <a:t>-2,5</a:t>
                          </a:r>
                          <a:endParaRPr lang="ro-RO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01418" t="-43373" r="-103546" b="-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901418" t="-43373" r="-3546" b="-156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434" y="3425379"/>
            <a:ext cx="277177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61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1642"/>
            <a:ext cx="10972800" cy="1143000"/>
          </a:xfrm>
        </p:spPr>
        <p:txBody>
          <a:bodyPr/>
          <a:lstStyle/>
          <a:p>
            <a:r>
              <a:rPr lang="en-US" dirty="0"/>
              <a:t>Zdroje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55968"/>
            <a:ext cx="10972800" cy="4170196"/>
          </a:xfrm>
        </p:spPr>
        <p:txBody>
          <a:bodyPr/>
          <a:lstStyle/>
          <a:p>
            <a:r>
              <a:rPr lang="ro-RO" sz="2800" u="sng" dirty="0">
                <a:hlinkClick r:id="rId2"/>
              </a:rPr>
              <a:t>http://fs.unm.edu/EnciclopediaNumerelor.pdf</a:t>
            </a:r>
            <a:endParaRPr lang="ro-RO" sz="2800" dirty="0"/>
          </a:p>
          <a:p>
            <a:r>
              <a:rPr lang="ro-RO" sz="2800" u="sng">
                <a:hlinkClick r:id="rId3"/>
              </a:rPr>
              <a:t>https://drive.google.com/file/d/1sdynPztLBAxrSM1I7--UhevQkjp7zwpO/view </a:t>
            </a:r>
            <a:r>
              <a:rPr lang="ro-RO" sz="2800" b="1"/>
              <a:t>- </a:t>
            </a:r>
            <a:r>
              <a:rPr lang="ro-RO" sz="2800" b="1" dirty="0"/>
              <a:t>ruční edupedu </a:t>
            </a:r>
            <a:endParaRPr lang="ro-RO" sz="2800" dirty="0"/>
          </a:p>
          <a:p>
            <a:r>
              <a:rPr lang="ro-RO" sz="2800" u="sng" dirty="0">
                <a:hlinkClick r:id="rId4"/>
              </a:rPr>
              <a:t>https://www.matera.ro/2019/12/numere-intregi/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9036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1. Množina zlomků odpovídajících danému zlomku se nazývá racionální číslo.</a:t>
            </a:r>
          </a:p>
          <a:p>
            <a:r>
              <a:rPr lang="en-US" sz="2000" dirty="0"/>
              <a:t>2. Každému racionálnímu číslu odpovídá jedinečný bod na číselné přímce.</a:t>
            </a:r>
          </a:p>
          <a:p>
            <a:r>
              <a:rPr lang="en-US" sz="2000" dirty="0"/>
              <a:t>3. Množina racionálních čísel se zapisuje: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Protože každé přirozené číslo je zároveň celé číslo a každé celé číslo je racionální číslo se jmenovatelem 1, vyplývají z toho inkluze: </a:t>
            </a:r>
            <a:r>
              <a:rPr lang="ro-RO" sz="2000" dirty="0"/>
              <a:t>N</a:t>
            </a:r>
            <a:r>
              <a:rPr lang="ro-RO" sz="2000" dirty="0">
                <a:sym typeface="Symbol" panose="05050102010706020507" pitchFamily="18" charset="2"/>
              </a:rPr>
              <a:t>  </a:t>
            </a:r>
            <a:r>
              <a:rPr lang="ro-RO" sz="2000" dirty="0"/>
              <a:t>Z</a:t>
            </a:r>
            <a:r>
              <a:rPr lang="ro-RO" sz="2000" dirty="0">
                <a:sym typeface="Symbol" panose="05050102010706020507" pitchFamily="18" charset="2"/>
              </a:rPr>
              <a:t>  </a:t>
            </a:r>
            <a:r>
              <a:rPr lang="ro-RO" sz="2000" dirty="0"/>
              <a:t>Q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2" b="8617"/>
          <a:stretch/>
        </p:blipFill>
        <p:spPr bwMode="auto">
          <a:xfrm>
            <a:off x="2545672" y="2790089"/>
            <a:ext cx="2296373" cy="16001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82841"/>
            <a:ext cx="41338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0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 Modul racionálního čísla x je racionální číslo větší nebo rovno 0 a představuje vzdálenost od počátku O číselné přímky k bodu M(x).</a:t>
            </a:r>
          </a:p>
          <a:p>
            <a:endParaRPr lang="en-US" dirty="0"/>
          </a:p>
          <a:p>
            <a:r>
              <a:rPr lang="en-US" dirty="0"/>
              <a:t>Píšeme totiž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502" y="3552419"/>
            <a:ext cx="2019300" cy="91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230" y="3728632"/>
            <a:ext cx="1666875" cy="56197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2604297" y="4806567"/>
            <a:ext cx="5731510" cy="59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5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5. Dvě racionální čísla, která se liší pouze znaménkem, se nazývají opačná racionální čísla.</a:t>
            </a:r>
          </a:p>
          <a:p>
            <a:r>
              <a:rPr lang="en-US" dirty="0"/>
              <a:t>Protikladná racionální čísla mají stejný modul a na ose jsou znázorněna dvěma body.</a:t>
            </a:r>
          </a:p>
          <a:p>
            <a:r>
              <a:rPr lang="en-US" dirty="0"/>
              <a:t>symetrická k počátku.</a:t>
            </a:r>
          </a:p>
          <a:p>
            <a:pPr marL="0" indent="0">
              <a:buNone/>
            </a:pPr>
            <a:r>
              <a:rPr lang="en-US" dirty="0"/>
              <a:t>6. Ze dvou různých racionálních čísel je to, které je na ose znázorněné více vpravo, větší.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Příklad:</a:t>
            </a:r>
          </a:p>
          <a:p>
            <a:pPr marL="0" indent="0">
              <a:buNone/>
            </a:pPr>
            <a:r>
              <a:rPr lang="en-US" dirty="0"/>
              <a:t>1) Pokud máme dav</a:t>
            </a:r>
          </a:p>
          <a:p>
            <a:r>
              <a:rPr lang="en-US" dirty="0"/>
              <a:t>a) Znázorněme prvky množiny A na číselné ose;</a:t>
            </a:r>
          </a:p>
          <a:p>
            <a:r>
              <a:rPr lang="en-US" dirty="0"/>
              <a:t>b) Napišme dvojice protilehlých čísel z množiny A;</a:t>
            </a:r>
          </a:p>
          <a:p>
            <a:r>
              <a:rPr lang="en-US" dirty="0"/>
              <a:t>c) Zapišme moduly čísel v množině A; d) Seřaďme prvky v množině A vzestupně.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191" y="3429000"/>
            <a:ext cx="48006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4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2) Naučte se znázornit racionální číslo 1,(3).</a:t>
            </a:r>
          </a:p>
          <a:p>
            <a:endParaRPr lang="en-US" sz="2000" dirty="0"/>
          </a:p>
          <a:p>
            <a:r>
              <a:rPr lang="en-US" sz="2000" dirty="0"/>
              <a:t>Řešení: Racionální číslo 1, (3) má zástupce:</a:t>
            </a:r>
          </a:p>
          <a:p>
            <a:r>
              <a:rPr lang="en-US" sz="2000" dirty="0"/>
              <a:t>proto je nutné, aby (a+2,b-2)=9. Takže (a+2)(b-2)ϵ{(9,1); (3,3); (1,9); (-9,-1); (-3,-3); (-1,-9)}. Proto (</a:t>
            </a:r>
            <a:r>
              <a:rPr lang="en-US" sz="2000" dirty="0" err="1"/>
              <a:t>a,b</a:t>
            </a:r>
            <a:r>
              <a:rPr lang="en-US" sz="2000" dirty="0"/>
              <a:t>)ϵ{(7,3); (1,5); (-1,11); (-11,1); (-5,-1); (-3,-7)}.</a:t>
            </a:r>
          </a:p>
          <a:p>
            <a:endParaRPr lang="en-US" sz="2000" dirty="0"/>
          </a:p>
          <a:p>
            <a:r>
              <a:rPr lang="en-US" sz="2000" dirty="0"/>
              <a:t>3) Seřaďte čísla sestupně:</a:t>
            </a:r>
          </a:p>
          <a:p>
            <a:r>
              <a:rPr lang="en-US" sz="2000" dirty="0"/>
              <a:t>Řešení: Zjednodušíme zlomky:</a:t>
            </a:r>
          </a:p>
          <a:p>
            <a:endParaRPr lang="en-US" sz="2000" dirty="0"/>
          </a:p>
          <a:p>
            <a:r>
              <a:rPr lang="en-US" sz="2000" dirty="0"/>
              <a:t>Pak je pořadí následující: -(64-100)/(3^2∙2)&gt;(2^2∙3^2)/(4^2-5^ 2 ).</a:t>
            </a:r>
            <a:endParaRPr lang="ro-RO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602" y="1598058"/>
            <a:ext cx="4816205" cy="4667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9606" y="2247346"/>
            <a:ext cx="971550" cy="466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305" y="3693585"/>
            <a:ext cx="1562100" cy="428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515" y="4213492"/>
            <a:ext cx="478155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60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2800" b="1" dirty="0"/>
              <a:t>Sčítání a odčítání racionálních čísel; vlastnost</a:t>
            </a:r>
          </a:p>
          <a:p>
            <a:pPr marL="0" lvl="0" indent="0">
              <a:buNone/>
            </a:pPr>
            <a:endParaRPr lang="en-US" sz="2800" b="1" i="1" dirty="0"/>
          </a:p>
          <a:p>
            <a:pPr marL="0" lvl="0" indent="0">
              <a:buNone/>
            </a:pPr>
            <a:r>
              <a:rPr lang="en-US" sz="2800" dirty="0"/>
              <a:t>A1. K provedení sčítání 2/5+7/5 </a:t>
            </a:r>
            <a:r>
              <a:rPr lang="en-US" sz="2800" dirty="0" err="1"/>
              <a:t>Alexandru </a:t>
            </a:r>
            <a:r>
              <a:rPr lang="en-US" sz="2800" dirty="0"/>
              <a:t>řekne, že součet se zapisuje také jako zlomek se jmenovatelem 5, a Elena doplní: a s čitatelem, součtem čitatelů členů. Mají oba studenti pravdu? Pokud ano, vypočítejte:</a:t>
            </a:r>
          </a:p>
          <a:p>
            <a:pPr marL="0" lvl="0" indent="0">
              <a:buNone/>
            </a:pPr>
            <a:r>
              <a:rPr lang="en-US" sz="2800" dirty="0"/>
              <a:t>a) 2/5+7/5; b) -2/5+(-7/5)=(-2+(-7))/5.</a:t>
            </a:r>
            <a:endParaRPr lang="ro-RO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369" y="4038795"/>
            <a:ext cx="3582517" cy="177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942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A2. </a:t>
            </a:r>
            <a:r>
              <a:rPr lang="en-US" sz="2000" dirty="0" err="1"/>
              <a:t>Alexandru </a:t>
            </a:r>
            <a:r>
              <a:rPr lang="en-US" sz="2000" dirty="0"/>
              <a:t>řekne, že nemůže provést sčítání racionálních čísel 5/6+1/3, protože nemají stejného jmenovatele, a Elena mu odpoví: Ale když je nejprve přivedete ke stejnému jmenovateli?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Vypočítejte: Vypočítejte: 5/6+1/3, s přihlédnutím k Alinině radě a podle daného nákresu;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Vypočítejte: −5/6+(−1/3);-3.4+(-1.2)</a:t>
            </a:r>
          </a:p>
          <a:p>
            <a:r>
              <a:rPr lang="en-US" sz="2000" dirty="0"/>
              <a:t>A3. Zkopírujte a doplňte výpočty:</a:t>
            </a:r>
          </a:p>
          <a:p>
            <a:r>
              <a:rPr lang="en-US" sz="2000" dirty="0"/>
              <a:t>a)-5/6+1/6=... b)6/11-4/11=...</a:t>
            </a:r>
          </a:p>
          <a:p>
            <a:r>
              <a:rPr lang="en-US" sz="2000" dirty="0"/>
              <a:t>c)2/7-5/7=... d)3/4-1/2=...</a:t>
            </a:r>
            <a:endParaRPr lang="ro-RO" sz="20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908" y="3625608"/>
            <a:ext cx="3700212" cy="203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47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Operace s obyčejnými zlomky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Sestava. </a:t>
            </a:r>
            <a:r>
              <a:rPr lang="en-US" sz="2800" dirty="0"/>
              <a:t>Chceme-li sečíst dvě racionální čísla vyjádřená obyčejnými zlomky, uvedeme jejich členy do stejného jmenovatele (</a:t>
            </a:r>
            <a:r>
              <a:rPr lang="en-US" sz="2800" dirty="0" err="1"/>
              <a:t>c.m.m.c.c. </a:t>
            </a:r>
            <a:r>
              <a:rPr lang="en-US" sz="2800" dirty="0"/>
              <a:t>jmenovatelů), opíšeme společný jmenovatel a sečteme čitatele, přičemž použijeme pravidlo znaménka ze sčítání celých čísel.</a:t>
            </a:r>
          </a:p>
          <a:p>
            <a:endParaRPr lang="en-US" sz="2800" dirty="0"/>
          </a:p>
          <a:p>
            <a:r>
              <a:rPr lang="en-US" sz="2800" b="1" dirty="0"/>
              <a:t>Snížení. </a:t>
            </a:r>
            <a:r>
              <a:rPr lang="en-US" sz="2800" dirty="0"/>
              <a:t>Rozdíl dvou racionálních čísel získáme přičtením záporného čísla k opačnému zápornému číslu.</a:t>
            </a:r>
            <a:endParaRPr lang="ro-RO" sz="2800" dirty="0"/>
          </a:p>
        </p:txBody>
      </p:sp>
    </p:spTree>
    <p:extLst>
      <p:ext uri="{BB962C8B-B14F-4D97-AF65-F5344CB8AC3E}">
        <p14:creationId xmlns:p14="http://schemas.microsoft.com/office/powerpoint/2010/main" val="4113187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277</TotalTime>
  <Words>1426</Words>
  <Application>Microsoft Office PowerPoint</Application>
  <PresentationFormat>Širokouhlá</PresentationFormat>
  <Paragraphs>152</Paragraphs>
  <Slides>20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5" baseType="lpstr">
      <vt:lpstr>Adobe Heiti Std R</vt:lpstr>
      <vt:lpstr>Arial</vt:lpstr>
      <vt:lpstr>Calibri</vt:lpstr>
      <vt:lpstr>Cambria Math</vt:lpstr>
      <vt:lpstr>Office Theme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Operace s obyčejnými zlomky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Operații cu fracții ordinare</dc:title>
  <dc:creator>Microsoft account</dc:creator>
  <cp:keywords>, docId:4883B930EB5AE2DDB0B536A794D37751</cp:keywords>
  <cp:lastModifiedBy>KEAI</cp:lastModifiedBy>
  <cp:revision>11</cp:revision>
  <dcterms:created xsi:type="dcterms:W3CDTF">2022-06-19T20:10:40Z</dcterms:created>
  <dcterms:modified xsi:type="dcterms:W3CDTF">2023-02-07T18:44:54Z</dcterms:modified>
</cp:coreProperties>
</file>