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8"/>
  </p:notesMasterIdLst>
  <p:sldIdLst>
    <p:sldId id="256" r:id="rId2"/>
    <p:sldId id="266" r:id="rId3"/>
    <p:sldId id="267" r:id="rId4"/>
    <p:sldId id="268" r:id="rId5"/>
    <p:sldId id="269" r:id="rId6"/>
    <p:sldId id="273" r:id="rId7"/>
    <p:sldId id="274" r:id="rId8"/>
    <p:sldId id="277" r:id="rId9"/>
    <p:sldId id="281" r:id="rId10"/>
    <p:sldId id="282" r:id="rId11"/>
    <p:sldId id="283" r:id="rId12"/>
    <p:sldId id="284" r:id="rId13"/>
    <p:sldId id="285" r:id="rId14"/>
    <p:sldId id="288" r:id="rId15"/>
    <p:sldId id="289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27" r:id="rId28"/>
    <p:sldId id="304" r:id="rId29"/>
    <p:sldId id="265" r:id="rId30"/>
    <p:sldId id="305" r:id="rId31"/>
    <p:sldId id="306" r:id="rId32"/>
    <p:sldId id="307" r:id="rId33"/>
    <p:sldId id="270" r:id="rId34"/>
    <p:sldId id="271" r:id="rId35"/>
    <p:sldId id="272" r:id="rId36"/>
    <p:sldId id="308" r:id="rId37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4271A-D296-418E-82C3-5CE6F6F86EA5}" type="datetimeFigureOut">
              <a:rPr lang="ro-RO" smtClean="0"/>
              <a:t>07.02.2023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styly hlavního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A244-676C-4D9C-8EFA-18B47D01D03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648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00094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460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4899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33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alaintuitext.ro/blog/matematica-clasa-a-iii-a-2/" TargetMode="External"/><Relationship Id="rId2" Type="http://schemas.openxmlformats.org/officeDocument/2006/relationships/hyperlink" Target="https://mquest.ro/home/ch?c=6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b="1" dirty="0"/>
          </a:p>
        </p:txBody>
      </p:sp>
    </p:spTree>
    <p:extLst>
      <p:ext uri="{BB962C8B-B14F-4D97-AF65-F5344CB8AC3E}">
        <p14:creationId xmlns:p14="http://schemas.microsoft.com/office/powerpoint/2010/main" val="3357127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7F23D-A64D-7FB4-C603-54854B07E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D527D-DCA3-F595-0092-C1BE41C91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20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Proč se zlomky zjednodušují?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0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Operace se zlomky často zahrnují přivedení ke stejnému jmenovateli (</a:t>
            </a:r>
            <a:r>
              <a:rPr lang="en-US" sz="20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např. </a:t>
            </a:r>
            <a:r>
              <a:rPr lang="en-US" sz="20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sčítání a odčítání zlomků, porovnávání zlomků) a někdy jsou čitatelé i jmenovatelé velká čísla, což vyžaduje provedení náročných výpočtů.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0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Zjednodušením zlomku lze čitatele i jmenovatele zmenšit na menší čísla, se kterými se lépe pracuje, a snížit tak výslednou výpočetní náročnost.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endParaRPr lang="en-US" sz="2000" b="1" i="1" kern="1400" spc="-50" dirty="0">
              <a:solidFill>
                <a:srgbClr val="1F4D7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2906350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398E6-3223-9AF3-A883-6E9951644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FE314-5B51-2A07-555E-1672A3F6E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0127"/>
            <a:ext cx="10972800" cy="4806037"/>
          </a:xfrm>
        </p:spPr>
        <p:txBody>
          <a:bodyPr>
            <a:normAutofit fontScale="92500" lnSpcReduction="20000"/>
          </a:bodyPr>
          <a:lstStyle/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u="sng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Naučte se porovnávat běžné zlomky. Kroky. Vysvětlení.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800" b="1" dirty="0">
              <a:solidFill>
                <a:srgbClr val="2E74B5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2E74B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Jak se porovnávají dva zlomky?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800" b="1" dirty="0">
              <a:solidFill>
                <a:srgbClr val="2E74B5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1. Zlomky s různým znaménkem:</a:t>
            </a:r>
          </a:p>
          <a:p>
            <a:pPr marL="47625" marR="47625"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Jakýkoli kladný zlomek je větší než jakýkoli záporný zlomek:</a:t>
            </a:r>
          </a:p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např.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4/25 &gt; - 2/19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Jedna frakce je podjednotková, druhá </a:t>
            </a:r>
            <a:r>
              <a:rPr lang="en-US" sz="1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nadjednotková</a:t>
            </a: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7625" marR="47625"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Jakýkoli kladný zlomek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superjednotky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je větší než jakýkoli kladný zlomek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ekvivojednotky,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který je zase větší než jakýkoli kladný zlomek podjednotky:</a:t>
            </a:r>
          </a:p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např.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44/25 &gt; 1 &gt; 19/200</a:t>
            </a:r>
          </a:p>
          <a:p>
            <a:pPr marL="47625" marR="47625"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Jakýkoli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nadjednotkový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záporný zlomek je menší než jakýkoli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rovnostranný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záporný zlomek, který je zase menší než jakýkoli podjednotkový záporný zlomek: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např.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-44/25 &lt; -1 &lt; -19/200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Zlomky se stejnými čitateli, ale také se stejnými jmenovateli:</a:t>
            </a:r>
          </a:p>
          <a:p>
            <a:pPr marL="47625" marR="47625"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Zlomky jsou stejné:</a:t>
            </a:r>
          </a:p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např.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89/50 = 89/50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771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D3961-ECF4-EF98-60C9-DC7975DB3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7A878-387B-9984-DAE1-D9E390385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4708526"/>
          </a:xfrm>
        </p:spPr>
        <p:txBody>
          <a:bodyPr>
            <a:normAutofit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4. Zlomky s různými čitateli, ale se stejnými jmenovateli: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Kladné zlomky: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porovnávají se čitatelé, větší zlomek je ten s větším čitatelem: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např.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74/25 &gt; 49/25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Záporné zlomky: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porovnávají se čitatelé, větší zlomek je ten s menším čitatelem: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např.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- 19/25 &lt; - 17/25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5. Zlomky s různými jmenovateli, ale stejnými čitateli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Kladné zlomky: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porovnejte jmenovatele, větší zlomek je ten s menším jmenovatelem: 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např.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24/25 &gt; 24/26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Záporné zlomky: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porovnejte jmenovatele, větší zlomek je ten s větším jmenovatelem: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např.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- 17/25 &lt; - 17/29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02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810CD-4D3B-2D64-B8E3-6F218FFC9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99CBD-7FB2-1599-3BC3-0B26F0AEC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6. Zlomky s různými jmenovateli a čitateli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Abychom je mohli porovnat, musíme zlomky nejprve uvést do stejného jmenovatele (nebo, je-li to jednodušší, do stejného čitatele).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1) Případně zjednodušte zlomky na jejich nejjednodušší neredukovatelný ekvivalentní tvar.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Rozložte čitatele a jmenovatele každého zlomku na prvočinitele, konkrétně jako součin prvočinitelů v exponentu.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Vypočítá největšího společného dělitele, CMMDC, čitatele a jmenovatele každého samostatného zlomku: vynásobí jejich společné prvočinitele jednoznačně na nejnižší mocniny.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 každou jednotlivou frakci vypočítáme jeden CMMDC.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Každý vypočtený CMMDC se použije k dělení čitatele i jmenovatele každého zlomku, aby se daný zlomek zjednodušil.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Čitatele i jmenovatele každého zlomku vydělte jejich největším společným dělitelem, CMMDC.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 tomto okamžiku se zlomky zjednoduší na nejjednodušší, neredukovatelný ekvivalentní tvar.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Zjednodušením se hodnota zlomku nezmění, pouze se získá ekvivalentní zlomek.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565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1CB7F-7964-EBED-3250-034D97141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D323D-8AE2-1356-A920-1B5F4594D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4) Porovnejte čitatele nových ekvivalentních zlomků.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 tuto chvíli mají zlomky stejného jmenovatele, takže zbývá porovnat čitatele nových zlomků.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Větší zlomek je ten s větším čitatelem, pokud jsou zlomky kladné.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Pokud jsou záporné, je větší zlomek ten s menším čitatelem.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Příklad: Porovnejte dva dílčí zlomky stejného znaménka s různými jmenovateli a čitateli s vysvětlením: 16/24 vs. 45/75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94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B81BD-51FF-6D2A-5508-E129AFB69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A70DC-DC9A-E634-256B-713235154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1) Zjednodušíme zlomky na jejich nejjednodušší, neredukovatelný ekvivalentní tvar: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Frakce 16/24: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Rozložte čitatele a jmenovatele na součin prvočinitelů v exponenciálním zápisu: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16 = 24;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24 = 23 × 3;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2) Vypočítejte největšího společného dělitele, CMMDC, čitatele a jmenovatele zlomku, vynásobte všechny jejich společné prvočinitele na nejnižší mocniny: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CMMDC (16; 24) = CMMDC (24; 23 × 3) = 23;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3) Vydělte čitatele i jmenovatele největším společným dělitelem, CMMDC: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16/24 = 24 / (23 × 3) = (24 : 23) / ((23 × 3) : 23) = 2/3.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839929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36086-7588-3A2B-5F84-CB4699EE6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78ECE-D125-8FFC-D2F0-7204A5B7A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4) Porovnejte čitatele ekvivalentních zlomků.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Protože zlomky mají nyní stejného jmenovatele, zbývá porovnat jejich čitatele.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10 &gt; 9 =&gt; 10/15 &gt; 9/15 =&gt; 16/24 &gt; 45/75.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046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B9AD6-2323-E8D0-0ED4-F2BF794D3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E66FC-CCAC-9F52-2C55-1965E5EEF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0127"/>
            <a:ext cx="10972800" cy="480603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sz="2000" u="sng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Naučte se řadit zlomky s různými čitateli a jmenovateli vzestupně.</a:t>
            </a:r>
          </a:p>
          <a:p>
            <a:pPr marL="0" indent="0">
              <a:buNone/>
            </a:pPr>
            <a:endParaRPr lang="en-US" sz="2000" b="1" kern="1400" spc="-50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Teorie: Třídění násobných obyčejných zlomků</a:t>
            </a:r>
          </a:p>
          <a:p>
            <a:pPr marL="0" indent="0">
              <a:buNone/>
            </a:pPr>
            <a:r>
              <a:rPr lang="en-US" sz="2000" b="1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Jak seřadit více zlomků?</a:t>
            </a:r>
          </a:p>
          <a:p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Třídění zlomků může být mnohem snazší, pokud nejprve roztřídíte zlomky, které chcete třídit, do kategorií: kladné a záporné zlomky, </a:t>
            </a:r>
            <a:r>
              <a:rPr lang="en-US" sz="2000" kern="1400" spc="-5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nadjednotkové </a:t>
            </a: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 podjednotkové zlomky.</a:t>
            </a:r>
          </a:p>
          <a:p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Obecně platí, že:</a:t>
            </a:r>
          </a:p>
          <a:p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jakýkoli kladný </a:t>
            </a:r>
            <a:r>
              <a:rPr lang="en-US" sz="2000" kern="1400" spc="-5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nadjednotkový </a:t>
            </a: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zlomek je větší než...</a:t>
            </a:r>
          </a:p>
          <a:p>
            <a:pPr marL="0" indent="0"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než jakýkoli kladný ekvivalentní zlomek, který je větší...</a:t>
            </a:r>
          </a:p>
          <a:p>
            <a:pPr marL="0" indent="0"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než jakákoli kladná frakce podjednotky, která je větší...</a:t>
            </a:r>
          </a:p>
          <a:p>
            <a:pPr marL="0" indent="0"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než nula, což je větší...</a:t>
            </a:r>
          </a:p>
          <a:p>
            <a:pPr marL="0" indent="0"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než jakákoli záporná frakce podjednotky, která je větší...</a:t>
            </a:r>
          </a:p>
          <a:p>
            <a:pPr marL="0" indent="0"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než jakýkoli záporný ekvivalentní zlomek, který je větší...</a:t>
            </a:r>
          </a:p>
          <a:p>
            <a:pPr marL="0" indent="0"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než jakýkoli záporný </a:t>
            </a:r>
            <a:r>
              <a:rPr lang="en-US" sz="2000" kern="1400" spc="-5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nadjednotkový </a:t>
            </a: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zlomek.</a:t>
            </a:r>
          </a:p>
          <a:p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Pokud jsou všechny zlomky z různých kategorií, pak je velmi snadné je seřadit podle výše uvedeného pravidla.</a:t>
            </a:r>
          </a:p>
          <a:p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Pokud máme v každé kategorii více než jeden zlomek, musíme nejprve porovnat zlomky v každé kategorii zvlášť a poté je seřadit podle výše uvedeného pravidla.</a:t>
            </a:r>
            <a:endParaRPr lang="ro-RO" sz="12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584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130CD-7638-B7BA-6B0C-BAB3DC867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BEE28-F9AE-F76A-BA4C-47EA4C55F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70852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Níže seřadíme tři kladné podjednotkové frakce vzestupně.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Příklad třídění tří kladných dílčích zlomků s různými jmenovateli a čitateli s vysvětlením: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1/2 vs. 16/24 vs. 45/75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Každý zlomek zjednodušíme zvlášť: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Rozložte čitatele a jmenovatele každého zlomku na prvočinitele;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Vydělte čitatele a jmenovatele číslem, které získáte vynásobením společných prvočinitelů čitatele a jmenovatele na nejnižší mocniny - to je největší společný dělitel, CMMDC;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Zjednodušujeme zlomek 1/2 - čitatel a jmenovatel jsou koprimární čísla, nemají společné prvočinitele, zlomek nelze zjednodušit, je neredukovatelný.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Zjednodušíme zlomek 16/24 = 24 / (23 × 3) = (24 : 23) / (((23 × 3) : 23) = 2/3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Zjednodušíme zlomek 45/75 = (32 × 5) / (3 × 52) = ((32 × 5) : (3 × 5)) / ((3 × 52) : (3 × 5)) = 3/5.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tomto okamžiku jsou zlomky zjednodušeny: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1/2, 16/24 = 2/3 a 45/75 = 3/5.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37265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E5BF3-2007-2DF2-21A2-4E531F62B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1D961-E743-1DE3-52E1-EAAE3A90E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Vypočítáme nejmenší společný násobek, CMMMC, jmenovatelů nových zlomků získaných zjednodušením: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CMMMC bude společným jmenovatelem seřazených zlomků, můžeme jej také nazvat nejmenším společným jmenovatelem.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Rozložíme jmenovatele zlomků a jednoznačně vybereme všechny prvočinitele na nejvyšší mocniny jejich vynásobením.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 je prvočíslo, nelze je již rozložit na prvočinitele.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 je prvočíslo, které již nelze rozložit na prvočinitele.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 je prvočíslo, které již nelze rozložit na prvočinitele.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CMMMC (2; 3; 5) = 2 × 3 × 5 = 30.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54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7312F-0751-B908-1DBB-06C35DD05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7862"/>
            <a:ext cx="10972800" cy="1143000"/>
          </a:xfrm>
        </p:spPr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7AD4A-29E2-890A-C0B1-F3049F4CE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22580"/>
            <a:ext cx="10972800" cy="4254974"/>
          </a:xfrm>
        </p:spPr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Jak se porovnávají kladné zlomky: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Mají-li dva kladné zlomky stejného jmenovatele, je zlomek s větším čitatelem větší než druhý: 2/7 &lt; 6/7. Proč? 7 dílů většího čísla, 6, je vždy větší než 7 dílů menšího čísla, 2;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endParaRPr lang="en-US" sz="18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Pokud mají dva kladné zlomky stejného čitatele, je zlomek s větším jmenovatelem menší než druhý: 5/9 &lt; 5/7. Proč? Když stejné množství, 5, rozdělíme na méně částí, 7, výsledek je větší, než když ho rozdělíme na více částí, 9;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15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6AE7B-AE97-BE54-249E-263A9CCDE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A61F9-E8F3-9B4F-E515-8DC912CE0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Zlomky přivedeme ke stejnému jmenovateli, čímž je zesílíme: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Faktor zesílení každé frakce se vypočítá vydělením CMMMC jmenovatelem: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 první zlomek: 30 : 2 = 15;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 2. zlomek: 30 : 3 = 10;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 třetí zlomek: 30 : 5 = 6.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Zlomky se přivedou ke stejnému jmenovateli, přičemž se každý zvlášť zesílí svým vlastním "zesilovacím faktorem":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první zlomek: 1/2 = (15 × 1) / (15 × 2) = 15/30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Druhý zlomek: 2/3 = (10 × 2) / (10 × 3) = 20/30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frakce: 3/5 = (6 × 3) / (6 × 5) = 18/30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Seřazené zlomky jsou: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15/30 &lt; 18/30 &lt; 20/30 =&gt;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1/2 &lt; 3/5 &lt; 2/3 =&gt;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1/2 &lt; 45/75 &lt; 16/24</a:t>
            </a:r>
            <a:endParaRPr lang="ro-RO" sz="16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2850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7A622-3B0B-5F4F-7E94-CBB57DEB2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6EF17-9577-C869-8F79-3EB061734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b="1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Sčítání zlomků: Teorie, kroky a praktický příklad, vysvětlení. Jak se sčítají běžné zlomky?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000" kern="1400" spc="-5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Při sčítání obyčejných zlomků existují dva případy týkající se jmenovatelů: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A. zlomky mají stejné jmenovatele;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B. zlomky mají různé jmenovatele.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000" kern="1400" spc="-5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b="1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A. Jak se sčítají obyčejné zlomky, které mají stejného jmenovatele?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Jednoduše sečtěte čitatele zlomků.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Jmenovatel výsledného zlomku bude dokonce společným jmenovatelem zlomků.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Výsledný zlomek zjednodušte.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272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D2EEB-7613-066F-E7A0-2234C062C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C7A64-B509-B9AD-701B-1D1F7F3A7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Příklad sčítání zlomků se stejnými jmenovateli s vysvětlením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3/18 + 4/18 + 5/18 = (3 + 4 + 5)/18 = 12/18;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Jednoduše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jsme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sečetli čitatele zlomků: 3 + 4 + 5 = 12;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Jmenovatel výsledného zlomku je: 18;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Výsledný zlomek zjednodušte: 12/18 = (12 : 6)/(18 : 6) = 2/3.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17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51100-E178-6FF9-8985-F920A413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90BEB-62BA-2B71-C78E-2687C04FF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B. Chcete-li sčítat zlomky s různými jmenovateli, je třeba zlomky přivést ke stejnému jmenovateli. Jak to?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1. Zjednodušte zlomky na jejich nejjednodušší ekvivalentní tvar: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Vynásobte čitatele i jmenovatele každého zlomku na prvočinitele.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Vypočítejte CMMDC, největší společný dělitel čitatele a jmenovatele každého zlomku.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CMMDC se získá jako součin všech společných prvočinitelů čitatele a jmenovatele na nejnižší mocniny.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Poté vydělí čitatele i jmenovatele největším společným dělitelem,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cmmdc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 po této operaci se zlomek zjednoduší na nejjednodušší ekvivalentní tvar.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76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5195B-FAEC-B459-8F4A-A5C54AA82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98113-136B-DAC7-C5DD-1DE3E6319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rgbClr val="2E74B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Vypočítejte nejmenší společný násobek, CMMMC, nových jmenovatelů zjednodušených zlomků: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CMMMC bude společným jmenovatelem přidaných frakcí.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Vypočítejte všechny nové jmenovatele zjednodušených zlomků.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Nejmenší společný násobek CMMMC získáme vynásobením všech jedinečných prvočinitelů, které se vyskytují v rozkladu jmenovatele, na nejvyšší mocniny.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090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CF3E8-9FBF-6F32-CFEE-202A26E77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9D008-0865-B001-0529-0CBC930B5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Vypočítejte amplifikační faktor každé frakce: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Násobitel je nenulové přirozené číslo, kterým se vynásobí čitatel i jmenovatel každého jednotlivého zlomku, aby všechny zlomky měly stejného společného jmenovatele.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Nejméně společný násobek CMMMC vypočtený v předchozím bodě vydělte jmenovatelem každé jednotlivé frakce, čímž získáte číslo pro každou jednotlivou frakci, "zesilovací faktor".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7570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91E26-3F32-0D6F-D634-A324E27BC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4253D-A18E-D8C3-7BD3-FF3667B06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4. Zesilte každou frakci: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Vynásobte čitatele i jmenovatele každého zlomku "zesilovacím faktorem".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 zesílení se frakce přivedou ke stejnému jmenovateli.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5. Sečtěte zlomky: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 sčítání zlomků sečtěte čitatele všech zlomků.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Jmenovatel výsledného zlomku se bude rovnat společnému jmenovateli sečtených zlomků, tj. nejmenšímu společnému násobku jmenovatelů vypočtených výše.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6. Výsledný zlomek v případě potřeby zjednodušte.</a:t>
            </a:r>
            <a:endParaRPr lang="ro-RO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786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0D4472-6A20-D55F-2D52-1F5D3D0C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777255"/>
            <a:ext cx="8229600" cy="1143000"/>
          </a:xfrm>
        </p:spPr>
        <p:txBody>
          <a:bodyPr/>
          <a:lstStyle/>
          <a:p>
            <a:r>
              <a:rPr lang="en-US" dirty="0"/>
              <a:t>Zdroje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o-RO" dirty="0"/>
          </a:p>
          <a:p>
            <a:r>
              <a:rPr lang="en-US" u="sng" dirty="0">
                <a:hlinkClick r:id="rId2"/>
              </a:rPr>
              <a:t>https://mquest.ro/home/learnunitnew?id=32 https://mquest.ro/home/ch?c=6 </a:t>
            </a:r>
            <a:r>
              <a:rPr lang="en-US" u="sng" dirty="0">
                <a:hlinkClick r:id="rId3"/>
              </a:rPr>
              <a:t>https://www.scoalaintuitext.ro/blog/matematica-clasa-a-iii-a-2/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035246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12604"/>
            <a:ext cx="10972800" cy="1143000"/>
          </a:xfrm>
        </p:spPr>
        <p:txBody>
          <a:bodyPr/>
          <a:lstStyle/>
          <a:p>
            <a:pPr algn="ctr"/>
            <a:r>
              <a:rPr lang="en-US" dirty="0"/>
              <a:t>Příklady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0054488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38788"/>
            <a:ext cx="10972800" cy="504826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Dále budu porovnávat stejné části, které nepatří do stejného celku. Dva bratři, Vlad a Radu, připravili dvě stejné pizzy a pak se posadili ke stolu. Každou pizzu nakrájeli na 8 stejně velkých plátků. Zde je uvedeno, kolik toho každý z chlapců snědl po čtvrt hodině: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  Podívejte se na obrázek a řekněte, kdo snědl méně. Tři kousky, které snědl Vlad, tj. 3/8 pizzy, je méně než 5 kousků, tj. 5/8, které snědl Radu.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image9.jpg" descr="https://www.scoalaintuitext.ro/blog/wp-content/uploads/sites/7/2019/03/Snip-3.jpg"/>
          <p:cNvPicPr/>
          <p:nvPr/>
        </p:nvPicPr>
        <p:blipFill>
          <a:blip r:embed="rId2"/>
          <a:srcRect l="16028" t="20004" r="34922" b="16473"/>
          <a:stretch>
            <a:fillRect/>
          </a:stretch>
        </p:blipFill>
        <p:spPr>
          <a:xfrm>
            <a:off x="3231192" y="2692295"/>
            <a:ext cx="4913180" cy="214283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6276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1A2F6-CF72-5780-7713-1207DA60A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101" y="457201"/>
            <a:ext cx="10972800" cy="1143000"/>
          </a:xfrm>
        </p:spPr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BB589-2628-31CC-3E1E-B4D702480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 případě dvou kladných zlomků s různými čitateli a jmenovateli: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jakýkoli kladný dílčí zlomek (který je menší než 1) je menší než jakýkoli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rovnostní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zlomek (který je roven 1), který je zase menší než jakýkoli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nadjednotkový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zlomek (který je větší než 1):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	3/7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&lt; 1 &lt; 5/2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pokud jsou oba zlomky podjednotkové nebo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nadjednotkové,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uvedou se nejprve do stejného jmenovatele, přičemž zlomek s větším čitatelem je větší než druhý: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8/9? 5/7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(8 × 7) / (9 × 7)? (5 × 9) / (7 × 9)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56/63 &gt; 45/63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8/9 &gt; 5/7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867354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3009"/>
            <a:ext cx="10972800" cy="5363155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Dva zlomky můžeme porovnávat pouze tehdy, jsou-li stejnými částmi téhož celku nebo stejnými částmi stejných celků. Rodica pomáhala dědečkovi sázet zeleninu na zahradě. Zelenina byla rozdělena podle následujícího schématu:</a:t>
            </a:r>
            <a:endParaRPr lang="ro-RO" sz="2800" dirty="0">
              <a:solidFill>
                <a:schemeClr val="tx1"/>
              </a:solidFill>
            </a:endParaRPr>
          </a:p>
        </p:txBody>
      </p:sp>
      <p:pic>
        <p:nvPicPr>
          <p:cNvPr id="4" name="image1.jpg" descr="https://www.scoalaintuitext.ro/blog/wp-content/uploads/sites/7/2019/03/Snip-5.jpg"/>
          <p:cNvPicPr/>
          <p:nvPr/>
        </p:nvPicPr>
        <p:blipFill>
          <a:blip r:embed="rId2"/>
          <a:srcRect l="19712" t="24975" r="23394" b="25670"/>
          <a:stretch>
            <a:fillRect/>
          </a:stretch>
        </p:blipFill>
        <p:spPr>
          <a:xfrm>
            <a:off x="2442081" y="3041240"/>
            <a:ext cx="6290250" cy="243784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8414961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20621"/>
            <a:ext cx="10972800" cy="397249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Podotýkáme, že: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na 2/10 plochy zahrady vysadili fazole,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rajčat, na 4/10 celé zahrady,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1/10 plochy zabírají papriky,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na 3/10 plochy zahrady vysadili zelí.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Na největší ploše se pěstují rajčata (4/10) a na nejmenší ploše papriky (1/10).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247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50899"/>
            <a:ext cx="10972800" cy="5375266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Cvičení a problémy:</a:t>
            </a:r>
          </a:p>
          <a:p>
            <a:r>
              <a:rPr lang="en-US" dirty="0"/>
              <a:t>1) Zapište a následně porovnejte znázorněné zlomky pomocí vztahových znamének (&lt;, &gt;, = );</a:t>
            </a:r>
            <a:endParaRPr lang="ro-RO" dirty="0"/>
          </a:p>
        </p:txBody>
      </p:sp>
      <p:pic>
        <p:nvPicPr>
          <p:cNvPr id="4" name="image6.jpg" descr="https://www.scoalaintuitext.ro/blog/wp-content/uploads/sites/7/2019/03/Snip-6.jpg"/>
          <p:cNvPicPr/>
          <p:nvPr/>
        </p:nvPicPr>
        <p:blipFill>
          <a:blip r:embed="rId2"/>
          <a:srcRect l="7852" t="10449" r="8483" b="16118"/>
          <a:stretch>
            <a:fillRect/>
          </a:stretch>
        </p:blipFill>
        <p:spPr>
          <a:xfrm>
            <a:off x="1391898" y="2874647"/>
            <a:ext cx="8397656" cy="234315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314310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17511"/>
            <a:ext cx="10972800" cy="5308654"/>
          </a:xfrm>
        </p:spPr>
        <p:txBody>
          <a:bodyPr/>
          <a:lstStyle/>
          <a:p>
            <a:r>
              <a:rPr lang="en-US" dirty="0"/>
              <a:t>2) Doplňte zlomky tak, aby platily následující rovnosti: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3. Napište menší a větší zlomek, než jsou dané zlomky:</a:t>
            </a:r>
            <a:endParaRPr lang="ro-RO" dirty="0"/>
          </a:p>
        </p:txBody>
      </p:sp>
      <p:pic>
        <p:nvPicPr>
          <p:cNvPr id="4" name="image4.jpg" descr="https://www.scoalaintuitext.ro/blog/wp-content/uploads/sites/7/2019/03/Snip-intercalat-2.jpg"/>
          <p:cNvPicPr/>
          <p:nvPr/>
        </p:nvPicPr>
        <p:blipFill>
          <a:blip r:embed="rId2"/>
          <a:srcRect l="8815" t="24590" r="11996" b="27022"/>
          <a:stretch>
            <a:fillRect/>
          </a:stretch>
        </p:blipFill>
        <p:spPr>
          <a:xfrm>
            <a:off x="1473288" y="2097033"/>
            <a:ext cx="8679031" cy="1002192"/>
          </a:xfrm>
          <a:prstGeom prst="rect">
            <a:avLst/>
          </a:prstGeom>
          <a:ln/>
        </p:spPr>
      </p:pic>
      <p:pic>
        <p:nvPicPr>
          <p:cNvPr id="5" name="image15.jpg" descr="https://www.scoalaintuitext.ro/blog/wp-content/uploads/sites/7/2019/03/Snip-intercalat-3.jpg"/>
          <p:cNvPicPr/>
          <p:nvPr/>
        </p:nvPicPr>
        <p:blipFill>
          <a:blip r:embed="rId3"/>
          <a:srcRect l="10168" t="39310" r="30508" b="19999"/>
          <a:stretch>
            <a:fillRect/>
          </a:stretch>
        </p:blipFill>
        <p:spPr>
          <a:xfrm>
            <a:off x="1070395" y="4658654"/>
            <a:ext cx="3605122" cy="87950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6407062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53845"/>
            <a:ext cx="10972800" cy="5272320"/>
          </a:xfrm>
        </p:spPr>
        <p:txBody>
          <a:bodyPr/>
          <a:lstStyle/>
          <a:p>
            <a:r>
              <a:rPr lang="en-US" dirty="0"/>
              <a:t>4. Zapište všechny zlomky menší nebo rovné 5/8.</a:t>
            </a:r>
          </a:p>
          <a:p>
            <a:r>
              <a:rPr lang="en-US" dirty="0"/>
              <a:t>5. Zapište zlomky znázorněné vybarvením ve vzestupném pořadí:</a:t>
            </a:r>
            <a:endParaRPr lang="ro-RO" dirty="0"/>
          </a:p>
        </p:txBody>
      </p:sp>
      <p:pic>
        <p:nvPicPr>
          <p:cNvPr id="4" name="image11.jpg" descr="https://www.scoalaintuitext.ro/blog/wp-content/uploads/sites/7/2019/03/Snip-7.jpg"/>
          <p:cNvPicPr/>
          <p:nvPr/>
        </p:nvPicPr>
        <p:blipFill>
          <a:blip r:embed="rId2"/>
          <a:srcRect l="19555" t="30109" r="31237" b="19105"/>
          <a:stretch>
            <a:fillRect/>
          </a:stretch>
        </p:blipFill>
        <p:spPr>
          <a:xfrm>
            <a:off x="2057186" y="2663874"/>
            <a:ext cx="6614933" cy="293118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264539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90343"/>
            <a:ext cx="10972800" cy="5435822"/>
          </a:xfrm>
        </p:spPr>
        <p:txBody>
          <a:bodyPr/>
          <a:lstStyle/>
          <a:p>
            <a:r>
              <a:rPr lang="en-US" dirty="0"/>
              <a:t>6. Seřaďte zlomky mezi 2/7 a 6/7 sestupně.</a:t>
            </a:r>
          </a:p>
          <a:p>
            <a:r>
              <a:rPr lang="en-US" dirty="0"/>
              <a:t>7. Seřaďte zlomky se jmenovatelem 8 a čitatelem o liché číslo menším než 6 vzestupně.</a:t>
            </a:r>
            <a:endParaRPr lang="ro-RO" dirty="0"/>
          </a:p>
        </p:txBody>
      </p:sp>
      <p:pic>
        <p:nvPicPr>
          <p:cNvPr id="6" name="image16.png" descr="Înțelegi matematica - mquest.ro"/>
          <p:cNvPicPr/>
          <p:nvPr/>
        </p:nvPicPr>
        <p:blipFill>
          <a:blip r:embed="rId2"/>
          <a:srcRect l="2070" t="4804" r="7077" b="6174"/>
          <a:stretch>
            <a:fillRect/>
          </a:stretch>
        </p:blipFill>
        <p:spPr>
          <a:xfrm>
            <a:off x="2112518" y="2656743"/>
            <a:ext cx="7742047" cy="32686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016959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2.png" descr="Înțelegi matematica - mquest.ro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731013" y="1052644"/>
            <a:ext cx="7933266" cy="423152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97702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D74CC-07C9-D045-EAA0-D146D30BF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+mn-lt"/>
              </a:rPr>
              <a:t>Porovnávání </a:t>
            </a:r>
            <a:r>
              <a:rPr lang="en-US" b="1" dirty="0">
                <a:latin typeface="+mn-lt"/>
              </a:rPr>
              <a:t>zlomků</a:t>
            </a:r>
            <a:endParaRPr lang="ro-RO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557FD-B32F-2C92-E4A3-EA3E22D64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11254"/>
            <a:ext cx="10972800" cy="4525963"/>
          </a:xfrm>
        </p:spPr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Jak se porovnávají záporné zlomky: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Mají-li dva záporné zlomky stejného jmenovatele, je zlomek s větším čitatelem menší než druhý: -2/7 &gt; -6/7.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endParaRPr lang="en-US" sz="18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Pokud mají dva záporné zlomky stejného čitatele, je zlomek s větším jmenovatelem větší než druhý: -5/9 &gt; -5/7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4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E7FB8-D511-608D-3106-CABD92634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36D7F-3C76-FBD9-6C27-62BC74CEAF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b="1" dirty="0">
                <a:solidFill>
                  <a:schemeClr val="tx1"/>
                </a:solidFill>
                <a:cs typeface="Times New Roman" panose="02020603050405020304" pitchFamily="18" charset="0"/>
              </a:rPr>
              <a:t>V případě dvou záporných zlomků s různými čitateli a jmenovateli: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endParaRPr lang="en-US" sz="33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jakýkoli záporný dílčí zlomek (který je větší než -1) je větší než jakýkoli záporný </a:t>
            </a:r>
            <a:r>
              <a:rPr lang="en-US" sz="3300" dirty="0" err="1">
                <a:solidFill>
                  <a:schemeClr val="tx1"/>
                </a:solidFill>
                <a:cs typeface="Times New Roman" panose="02020603050405020304" pitchFamily="18" charset="0"/>
              </a:rPr>
              <a:t>rovnostní </a:t>
            </a: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zlomek (který je roven -1), který je zase větší než jakýkoli záporný </a:t>
            </a:r>
            <a:r>
              <a:rPr lang="en-US" sz="3300" dirty="0" err="1">
                <a:solidFill>
                  <a:schemeClr val="tx1"/>
                </a:solidFill>
                <a:cs typeface="Times New Roman" panose="02020603050405020304" pitchFamily="18" charset="0"/>
              </a:rPr>
              <a:t>nadjednotkový </a:t>
            </a: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zlomek (který je menší než - 1):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-3/7 &gt; -1 &gt; -5/2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pokud jsou oba zlomky podjednotkové nebo </a:t>
            </a:r>
            <a:r>
              <a:rPr lang="en-US" sz="3300" dirty="0" err="1">
                <a:solidFill>
                  <a:schemeClr val="tx1"/>
                </a:solidFill>
                <a:cs typeface="Times New Roman" panose="02020603050405020304" pitchFamily="18" charset="0"/>
              </a:rPr>
              <a:t>nadjednotkové, </a:t>
            </a: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nejprve se uvedou do stejného jmenovatele, zlomek s větším čitatelem je menší než druhý: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- 8/9? - 5/7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 (8 × 7) / (9 × 7)? - (5 × 9) / (7 × 9)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- 56/63 &lt; - 45/63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- 8/9 &lt; - 5/7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29800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C4EF5-652D-1D87-4CA8-310B1BC56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C230D-01D6-F219-D02E-5E519AF46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Jaké zlomky lze zjednodušit? Neredukovatelné zlomky.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Obyčejný zlomek, jehož čitatel a jmenovatel jsou koprimární čísla (jejich jediným společným činitelem je 1), se nazývá neredukovatelný zlomek a nelze jej zjednodušit.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Zlomek 4/16 není neredukovatelný a lze jej zjednodušit, protože 4 i 16 jsou dělitelné 4.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Naproti tomu zlomek 4/5 je neredukovatelný a nelze jej zjednodušit, protože jediným společným činitelem 4 a 5 je 1.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Závěrem lze říci, že každý zlomek, v jehož jmenovateli a čitateli se vyskytují jiní společní činitelé než 1, lze zjednodušit, to znamená, že čísla nejsou soudělná.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65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131C9-3CF5-FABB-0DD0-A40985AE1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68254"/>
            <a:ext cx="10972800" cy="1143000"/>
          </a:xfrm>
        </p:spPr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8DBB8-D0EA-FD12-6C17-162809600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36207"/>
            <a:ext cx="10972800" cy="3631863"/>
          </a:xfrm>
        </p:spPr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4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Proč zjednodušujeme zlomek?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4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Zjednodušování zlomků je indikováno proto, že tato operace snižuje hodnotu jmenovatele i čitatele, což usnadňuje výpočty, při nichž budou příslušné zlomky použity.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500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CF001-9D08-5559-3525-04E8ED9A6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9645"/>
            <a:ext cx="10972800" cy="1143000"/>
          </a:xfrm>
        </p:spPr>
        <p:txBody>
          <a:bodyPr/>
          <a:lstStyle/>
          <a:p>
            <a:r>
              <a:rPr lang="en-US" b="1" dirty="0" err="1"/>
              <a:t>Porovnávání </a:t>
            </a:r>
            <a:r>
              <a:rPr lang="en-US" b="1" dirty="0"/>
              <a:t>zlomků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D3237-FBC7-76A8-87EB-B78D81485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08875"/>
            <a:ext cx="10972800" cy="2360180"/>
          </a:xfrm>
        </p:spPr>
        <p:txBody>
          <a:bodyPr/>
          <a:lstStyle/>
          <a:p>
            <a:pPr algn="just"/>
            <a:r>
              <a:rPr lang="en-US" sz="2400" b="1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Zjednodušený zlomek. Ekvivalentní zlomek. </a:t>
            </a:r>
          </a:p>
          <a:p>
            <a:pPr algn="just"/>
            <a:r>
              <a:rPr lang="en-US" sz="24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Výsledný zlomek 6/8 se nazývá zlomek ekvivalentní původnímu zlomku 12/16, to znamená, že představuje stejnou hodnotu, stejný podíl celku, a byl získán z původního zlomku zjednodušením: čitatel i jmenovatel byly vyděleny číslem 2.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524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1B7C4-FBBA-3DCC-ED10-A75FA21E4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+mn-lt"/>
              </a:rPr>
              <a:t>Porovnávání </a:t>
            </a:r>
            <a:r>
              <a:rPr lang="en-US" b="1" dirty="0">
                <a:latin typeface="+mn-lt"/>
              </a:rPr>
              <a:t>zlomků</a:t>
            </a:r>
            <a:endParaRPr lang="ro-RO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03B3B-7591-8A1F-38CC-2E4811EA9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Chcete-li zlomek zjednodušit na nejjednodušší neredukovatelný tvar, vydělte čitatele i jmenovatele zlomku číslem CMMDC: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12/16 = (12 : 4) / (16 : 4) = ¾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Neredukovatelný zlomek. Takto získaný zlomek 3/4 se nazývá neredukovatelný zjednodušený zlomek (to znamená, že jej nelze dále zjednodušovat, je v nejjednodušším tvaru, čitatel a jmenovatel jsou navzájem prvočísla, nemají jiné společné dělitele než 1).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Zlomek 3/4 je ekvivalentní zlomek k původnímu zlomku 12/16, to znamená, že představuje stejnou hodnotu (nebo stejný podíl). Jak jsme viděli výše: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		3/4 = 6/8 = 12/18 - všechny tyto hodnoty jsou ekvivalentní zlomky získané zjednodušením.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Ekvivalentní zlomky lze získat nejen zjednodušením, ale také vynásobením zlomku, tedy vynásobením čitatele a jmenovatele stejným nenulovým číslem, tedy opačným postupem zjednodušení, ale to je již jiná diskuse.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98824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195</TotalTime>
  <Words>2723</Words>
  <Application>Microsoft Office PowerPoint</Application>
  <PresentationFormat>Širokouhlá</PresentationFormat>
  <Paragraphs>240</Paragraphs>
  <Slides>36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36</vt:i4>
      </vt:variant>
    </vt:vector>
  </HeadingPairs>
  <TitlesOfParts>
    <vt:vector size="40" baseType="lpstr">
      <vt:lpstr>Adobe Heiti Std R</vt:lpstr>
      <vt:lpstr>Arial</vt:lpstr>
      <vt:lpstr>Calibri</vt:lpstr>
      <vt:lpstr>Office Theme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Zdroje</vt:lpstr>
      <vt:lpstr>Příklady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Microsoft account</dc:creator>
  <cp:keywords>, docId:B319D2F69F18C640B8CE828A4E80EDAB</cp:keywords>
  <cp:lastModifiedBy>KEAI</cp:lastModifiedBy>
  <cp:revision>19</cp:revision>
  <dcterms:created xsi:type="dcterms:W3CDTF">2022-06-19T18:34:58Z</dcterms:created>
  <dcterms:modified xsi:type="dcterms:W3CDTF">2023-02-07T18:45:00Z</dcterms:modified>
</cp:coreProperties>
</file>