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notesMasterIdLst>
    <p:notesMasterId r:id="rId27"/>
  </p:notesMasterIdLst>
  <p:sldIdLst>
    <p:sldId id="256" r:id="rId2"/>
    <p:sldId id="257" r:id="rId3"/>
    <p:sldId id="261" r:id="rId4"/>
    <p:sldId id="260" r:id="rId5"/>
    <p:sldId id="259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6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45B008-AFF0-40F7-A3E8-1CCE5AD87301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Kliknutím upravíte styly hlavního textu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15856-AE8F-4E51-A3EA-8FF918D5A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387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o.wikipedia.org/wiki/Rafael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1" name="Google Shape;8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Un matematician grec, secolul 3 î.Hr., cum e imaginat de către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Rafael</a:t>
            </a:r>
            <a:r>
              <a:rPr lang="en-US"/>
              <a:t>, într-un detaliu al lucrării "Şcoala ateniană"!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374563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9" name="Google Shape;29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316158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5" name="Google Shape;3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32566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59520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4" name="Google Shape;10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36523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4" name="Google Shape;11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01818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3" name="Google Shape;15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633596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0" name="Google Shape;18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08970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7" name="Google Shape;22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904051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7" name="Google Shape;23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163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9" name="Google Shape;27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26978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7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247083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4245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5846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1" y="0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517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366808"/>
            <a:ext cx="10363200" cy="1470025"/>
          </a:xfrm>
        </p:spPr>
        <p:txBody>
          <a:bodyPr/>
          <a:lstStyle/>
          <a:p>
            <a:pPr algn="ctr"/>
            <a:r>
              <a:rPr lang="ro-RO" b="1" dirty="0"/>
              <a:t>Funkce prvního stupně</a:t>
            </a:r>
          </a:p>
        </p:txBody>
      </p:sp>
    </p:spTree>
    <p:extLst>
      <p:ext uri="{BB962C8B-B14F-4D97-AF65-F5344CB8AC3E}">
        <p14:creationId xmlns:p14="http://schemas.microsoft.com/office/powerpoint/2010/main" val="3790029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Příklady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ro-RO" sz="2000" dirty="0">
                <a:solidFill>
                  <a:schemeClr val="tx1"/>
                </a:solidFill>
              </a:rPr>
              <a:t>1) f(x)=3x+2 </a:t>
            </a:r>
          </a:p>
          <a:p>
            <a:r>
              <a:rPr lang="en-US" sz="2000" dirty="0">
                <a:solidFill>
                  <a:schemeClr val="tx1"/>
                </a:solidFill>
              </a:rPr>
              <a:t>Odpověď: Nejprve musíme vypočítat bod, ve kterém se změní znaménko funkce, tj. když f(x)=0 =&gt; x=-3/2.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ro-RO" sz="2000" dirty="0">
              <a:solidFill>
                <a:schemeClr val="tx1"/>
              </a:solidFill>
            </a:endParaRPr>
          </a:p>
          <a:p>
            <a:endParaRPr lang="ro-RO" sz="20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5960" y="3358253"/>
            <a:ext cx="3181350" cy="8191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5318" y="3732873"/>
            <a:ext cx="8195062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2) </a:t>
            </a:r>
            <a:r>
              <a:rPr lang="ro-RO" dirty="0">
                <a:solidFill>
                  <a:prstClr val="black">
                    <a:lumMod val="75000"/>
                    <a:lumOff val="25000"/>
                  </a:prstClr>
                </a:solidFill>
              </a:rPr>
              <a:t>f(x)=4-5⋅x</a:t>
            </a:r>
          </a:p>
          <a:p>
            <a:pPr marL="34290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Odpověď: vypočítáme bod, kde se mění znaménko </a:t>
            </a:r>
            <a:r>
              <a:rPr lang="ro-RO" dirty="0">
                <a:solidFill>
                  <a:prstClr val="black">
                    <a:lumMod val="75000"/>
                    <a:lumOff val="25000"/>
                  </a:prstClr>
                </a:solidFill>
              </a:rPr>
              <a:t>: 4-5⋅x=0 ⇒ -5⋅x=-4 ⇒ x=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4/5</a:t>
            </a:r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1634" y="4965401"/>
            <a:ext cx="28194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245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601" y="737844"/>
            <a:ext cx="10363200" cy="1470025"/>
          </a:xfrm>
        </p:spPr>
        <p:txBody>
          <a:bodyPr/>
          <a:lstStyle/>
          <a:p>
            <a:r>
              <a:rPr lang="en-US" b="1" dirty="0"/>
              <a:t>Nerovnosti prvního stupně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97819" y="1946570"/>
            <a:ext cx="10650430" cy="1752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Pro funkci prvního stupně, jako je f(x)=7⋅x+8, můžeme vytvořit nerovnost ve tvaru 7⋅x+8≥0 (nebo ≤0).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Tato nerovnost není nic jiného než vyjádření funkce, pro kterou chceme vypočítat hodnoty x, které nám říkají, v kterých místech je funkce menší nebo větší než 0. A když říkáme, že funkce je větší než 0, znamená to, že vrací </a:t>
            </a:r>
            <a:r>
              <a:rPr lang="en-US" sz="1800" b="1" dirty="0">
                <a:solidFill>
                  <a:schemeClr val="tx1"/>
                </a:solidFill>
              </a:rPr>
              <a:t>kladná čísla</a:t>
            </a:r>
            <a:r>
              <a:rPr lang="en-US" sz="1800" dirty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Proč?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Hlavním důvodem pro vytvoření nerovnosti z funkčního výrazu je snaha dozvědět se více o funkci. Konkrétně můžeme zjistit, pro které hodnoty x bude funkce větší nebo menší než 0.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Nemusíme to nutně dělat, ale pouze v případě, že jsme o to požádáni nebo pokud nás obzvláště zajímá, na kterém intervalu funkce vrací kladné nebo záporné hodnoty.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Můžeme si vlastně představit, že každá nerovnost (tvaru a⋅x+b≥0) má připojenou funkci, a když ji vyřešíme, dozvíme se něco o funkci, která má stejný výraz.</a:t>
            </a:r>
            <a:endParaRPr lang="ro-RO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628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371" y="706706"/>
            <a:ext cx="10363200" cy="1470025"/>
          </a:xfrm>
        </p:spPr>
        <p:txBody>
          <a:bodyPr/>
          <a:lstStyle/>
          <a:p>
            <a:r>
              <a:rPr lang="en-US" b="1" dirty="0"/>
              <a:t>Nerovnosti prvního stupně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431371" y="1744021"/>
            <a:ext cx="8534400" cy="26454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Jak to počítáme?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Řešení se provádí běžným způsobem výpočtu nerovnosti. Interpretace je pak zajímavější.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Řekněme, že máme například funkci: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a pro tuto funkci vypočítáme, kdy je její rovnice větší než 0, a to:</a:t>
            </a: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A ukazuje se, že funkce f(x) je vždy větší než 0, když x patří do intervalu [8/15;+∞)</a:t>
            </a:r>
            <a:endParaRPr lang="ro-RO" sz="18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01062" y="2581418"/>
            <a:ext cx="1790700" cy="51435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026463" y="2209800"/>
            <a:ext cx="1952625" cy="243840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417458" y="5355374"/>
            <a:ext cx="439102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22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371" y="628843"/>
            <a:ext cx="10363200" cy="1470025"/>
          </a:xfrm>
        </p:spPr>
        <p:txBody>
          <a:bodyPr/>
          <a:lstStyle/>
          <a:p>
            <a:r>
              <a:rPr lang="en-US" dirty="0"/>
              <a:t>Nerovnosti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431371" y="1980191"/>
            <a:ext cx="8534400" cy="2409321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Řešením nerovnice tvaru a⋅x+b≥0a⋅x+b≥0 (nebo ≤0≤0) je interval, který začíná (nebo končí) -b/a, ale závisí na a, a to následujícím způsobem:</a:t>
            </a:r>
            <a:endParaRPr lang="ro-RO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07971" y="3901883"/>
            <a:ext cx="381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759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9990" y="653066"/>
            <a:ext cx="10363200" cy="1470025"/>
          </a:xfrm>
        </p:spPr>
        <p:txBody>
          <a:bodyPr/>
          <a:lstStyle/>
          <a:p>
            <a:pPr algn="ctr"/>
            <a:r>
              <a:rPr lang="en-US" dirty="0"/>
              <a:t>Zdroje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509990" y="1946570"/>
            <a:ext cx="8534400" cy="1752600"/>
          </a:xfrm>
        </p:spPr>
        <p:txBody>
          <a:bodyPr/>
          <a:lstStyle/>
          <a:p>
            <a:pPr marL="0" indent="0">
              <a:buNone/>
            </a:pPr>
            <a:endParaRPr lang="ro-RO" sz="1800" dirty="0">
              <a:solidFill>
                <a:schemeClr val="tx1"/>
              </a:solidFill>
            </a:endParaRPr>
          </a:p>
          <a:p>
            <a:r>
              <a:rPr lang="ro-RO" sz="1800" dirty="0">
                <a:solidFill>
                  <a:schemeClr val="tx1"/>
                </a:solidFill>
              </a:rPr>
              <a:t>https://matematic.eu/LectiaDeMatematica/FunctiaDeGradul1.html</a:t>
            </a:r>
          </a:p>
          <a:p>
            <a:r>
              <a:rPr lang="ro-RO" sz="1800" dirty="0">
                <a:solidFill>
                  <a:schemeClr val="tx1"/>
                </a:solidFill>
              </a:rPr>
              <a:t>https://www.edumo.org/lectie/6401139935281152 - fctie de gr I</a:t>
            </a:r>
          </a:p>
          <a:p>
            <a:r>
              <a:rPr lang="ro-RO" sz="1800" dirty="0">
                <a:solidFill>
                  <a:schemeClr val="tx1"/>
                </a:solidFill>
              </a:rPr>
              <a:t>https://www.edumo.org/lectie/6086439091568640 - propr fct gr I</a:t>
            </a:r>
          </a:p>
          <a:p>
            <a:r>
              <a:rPr lang="ro-RO" sz="1800" dirty="0">
                <a:solidFill>
                  <a:schemeClr val="tx1"/>
                </a:solidFill>
              </a:rPr>
              <a:t>https://www.edumo.org/lectie/5551744788463616 - monotonie</a:t>
            </a:r>
          </a:p>
          <a:p>
            <a:r>
              <a:rPr lang="ro-RO" sz="1800" dirty="0">
                <a:solidFill>
                  <a:schemeClr val="tx1"/>
                </a:solidFill>
              </a:rPr>
              <a:t>https://www.edumo.org/lectie/5345009758896128 - semnul fctiei de gr I</a:t>
            </a:r>
          </a:p>
          <a:p>
            <a:r>
              <a:rPr lang="ro-RO" sz="1800" dirty="0">
                <a:solidFill>
                  <a:schemeClr val="tx1"/>
                </a:solidFill>
              </a:rPr>
              <a:t>https://www.edumo.org/lectie/5037387289722880 - inecuatii</a:t>
            </a:r>
          </a:p>
          <a:p>
            <a:r>
              <a:rPr lang="ro-RO" sz="1800" dirty="0">
                <a:solidFill>
                  <a:schemeClr val="tx1"/>
                </a:solidFill>
              </a:rPr>
              <a:t>https://ro.wikipedia.org/wiki/Func%C8%9Bie_algebric%C4%83_de_gradul_%C3%AEnt%C3%A2i</a:t>
            </a:r>
          </a:p>
          <a:p>
            <a:endParaRPr lang="ro-RO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793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 descr="Marmură albă"/>
          <p:cNvSpPr/>
          <p:nvPr/>
        </p:nvSpPr>
        <p:spPr>
          <a:xfrm>
            <a:off x="3810000" y="5486400"/>
            <a:ext cx="6515100" cy="609600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algn="ctr">
              <a:buClr>
                <a:srgbClr val="000000"/>
              </a:buClr>
            </a:pPr>
            <a:r>
              <a:rPr sz="1400" b="1" kern="0">
                <a:noFill/>
                <a:latin typeface="Arial"/>
                <a:cs typeface="Arial"/>
                <a:sym typeface="Arial"/>
              </a:rPr>
              <a:t>FUNCTIA DE GRADUL 2</a:t>
            </a:r>
          </a:p>
        </p:txBody>
      </p:sp>
      <p:sp>
        <p:nvSpPr>
          <p:cNvPr id="85" name="Google Shape;85;p1"/>
          <p:cNvSpPr txBox="1"/>
          <p:nvPr/>
        </p:nvSpPr>
        <p:spPr>
          <a:xfrm>
            <a:off x="2678219" y="2395000"/>
            <a:ext cx="7900963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just">
              <a:buClr>
                <a:srgbClr val="000000"/>
              </a:buClr>
              <a:buSzPts val="1800"/>
            </a:pPr>
            <a:r>
              <a:rPr lang="en-US" sz="4400" b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Funkce druhého stupně</a:t>
            </a:r>
            <a:endParaRPr sz="4400" b="1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/>
          <p:nvPr/>
        </p:nvSpPr>
        <p:spPr>
          <a:xfrm>
            <a:off x="1153092" y="435502"/>
            <a:ext cx="3249349" cy="70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4000"/>
            </a:pPr>
            <a:r>
              <a:rPr lang="en-US" sz="4000" kern="0" dirty="0">
                <a:solidFill>
                  <a:srgbClr val="FF0000"/>
                </a:solidFill>
                <a:ea typeface="Times New Roman"/>
                <a:cs typeface="Times New Roman"/>
                <a:sym typeface="Times New Roman"/>
              </a:rPr>
              <a:t>Definice: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2"/>
          <p:cNvSpPr/>
          <p:nvPr/>
        </p:nvSpPr>
        <p:spPr>
          <a:xfrm>
            <a:off x="1153093" y="1370013"/>
            <a:ext cx="7092950" cy="915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Funkce ƒ: R→R, ƒ(x)= ax</a:t>
            </a:r>
            <a:r>
              <a:rPr lang="en-US" kern="0" baseline="3000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2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 + bx + c, a</a:t>
            </a:r>
            <a:r>
              <a:rPr lang="en-US" kern="0" dirty="0" err="1">
                <a:solidFill>
                  <a:srgbClr val="000000"/>
                </a:solidFill>
                <a:ea typeface="Arial"/>
                <a:cs typeface="Arial"/>
                <a:sym typeface="Arial"/>
              </a:rPr>
              <a:t>,b,c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 є R a≠0, se nazývá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800"/>
            </a:pPr>
            <a:r>
              <a:rPr lang="en-US" i="1" kern="0" dirty="0">
                <a:solidFill>
                  <a:srgbClr val="CC3300"/>
                </a:solidFill>
                <a:ea typeface="Arial"/>
                <a:cs typeface="Arial"/>
                <a:sym typeface="Arial"/>
              </a:rPr>
              <a:t>Funkce druhého stupně 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(</a:t>
            </a:r>
            <a:r>
              <a:rPr lang="en-US" kern="0" dirty="0" err="1">
                <a:solidFill>
                  <a:srgbClr val="000000"/>
                </a:solidFill>
                <a:ea typeface="Arial"/>
                <a:cs typeface="Arial"/>
                <a:sym typeface="Arial"/>
              </a:rPr>
              <a:t>sau </a:t>
            </a:r>
            <a:r>
              <a:rPr lang="en-US" i="1" kern="0" dirty="0">
                <a:solidFill>
                  <a:srgbClr val="CC3300"/>
                </a:solidFill>
                <a:ea typeface="Arial"/>
                <a:cs typeface="Arial"/>
                <a:sym typeface="Arial"/>
              </a:rPr>
              <a:t>kvadratická funkce) s 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koeficienty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800"/>
            </a:pPr>
            <a:r>
              <a:rPr lang="en-US" kern="0" dirty="0" err="1">
                <a:solidFill>
                  <a:srgbClr val="000000"/>
                </a:solidFill>
                <a:ea typeface="Arial"/>
                <a:cs typeface="Arial"/>
                <a:sym typeface="Arial"/>
              </a:rPr>
              <a:t>a,b,c</a:t>
            </a:r>
            <a:endParaRPr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2"/>
          <p:cNvSpPr/>
          <p:nvPr/>
        </p:nvSpPr>
        <p:spPr>
          <a:xfrm>
            <a:off x="1153093" y="2514599"/>
            <a:ext cx="43275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 dirty="0">
                <a:solidFill>
                  <a:srgbClr val="0000FF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Pro funkci druhého stupně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96" name="Google Shape;96;p2"/>
          <p:cNvSpPr/>
          <p:nvPr/>
        </p:nvSpPr>
        <p:spPr>
          <a:xfrm>
            <a:off x="3733800" y="3159500"/>
            <a:ext cx="69342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ax</a:t>
            </a:r>
            <a:r>
              <a:rPr lang="en-US" sz="2400" kern="0" baseline="3000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2 </a:t>
            </a:r>
            <a:r>
              <a:rPr lang="en-US" i="1" kern="0" dirty="0">
                <a:solidFill>
                  <a:srgbClr val="000000"/>
                </a:solidFill>
                <a:latin typeface="Bodoni"/>
                <a:ea typeface="Bodoni"/>
                <a:cs typeface="Bodoni"/>
                <a:sym typeface="Bodoni"/>
              </a:rPr>
              <a:t> - nazývá se termín druhého stupně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2"/>
          <p:cNvSpPr/>
          <p:nvPr/>
        </p:nvSpPr>
        <p:spPr>
          <a:xfrm>
            <a:off x="3733800" y="3505200"/>
            <a:ext cx="6629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bx - </a:t>
            </a:r>
            <a:r>
              <a:rPr lang="en-US" i="1" kern="0" dirty="0">
                <a:solidFill>
                  <a:srgbClr val="000000"/>
                </a:solidFill>
                <a:latin typeface="Bodoni"/>
                <a:ea typeface="Bodoni"/>
                <a:cs typeface="Bodoni"/>
                <a:sym typeface="Bodoni"/>
              </a:rPr>
              <a:t>nazývá se člen prvního stupně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"/>
          <p:cNvSpPr/>
          <p:nvPr/>
        </p:nvSpPr>
        <p:spPr>
          <a:xfrm>
            <a:off x="3657600" y="3886200"/>
            <a:ext cx="66294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 c - </a:t>
            </a:r>
            <a:r>
              <a:rPr lang="en-US" i="1" kern="0" dirty="0">
                <a:solidFill>
                  <a:srgbClr val="000000"/>
                </a:solidFill>
                <a:latin typeface="Bodoni"/>
                <a:ea typeface="Bodoni"/>
                <a:cs typeface="Bodoni"/>
                <a:sym typeface="Bodoni"/>
              </a:rPr>
              <a:t>nazývá se volný člen</a:t>
            </a:r>
            <a:endParaRPr kern="0" dirty="0">
              <a:solidFill>
                <a:srgbClr val="000000"/>
              </a:solidFill>
              <a:latin typeface="Bodoni"/>
              <a:ea typeface="Bodoni"/>
              <a:cs typeface="Bodoni"/>
              <a:sym typeface="Bodoni"/>
            </a:endParaRPr>
          </a:p>
        </p:txBody>
      </p:sp>
      <p:sp>
        <p:nvSpPr>
          <p:cNvPr id="99" name="Google Shape;99;p2"/>
          <p:cNvSpPr/>
          <p:nvPr/>
        </p:nvSpPr>
        <p:spPr>
          <a:xfrm>
            <a:off x="3179205" y="4490199"/>
            <a:ext cx="6781800" cy="2016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800"/>
            </a:pPr>
            <a:r>
              <a:rPr lang="en-US" sz="1600" i="1" kern="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Funkce druhého stupně f : R-&gt;R, f(x) = ax²+bx +c</a:t>
            </a:r>
          </a:p>
          <a:p>
            <a:pPr>
              <a:buClr>
                <a:srgbClr val="000000"/>
              </a:buClr>
              <a:buSzPts val="800"/>
            </a:pPr>
            <a:r>
              <a:rPr lang="en-US" sz="1600" i="1" kern="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     je dokonale určen, pokud jsou známy </a:t>
            </a:r>
            <a:r>
              <a:rPr lang="en-US" sz="1600" i="1" kern="0" dirty="0" err="1">
                <a:solidFill>
                  <a:srgbClr val="FF0000"/>
                </a:solidFill>
                <a:ea typeface="Arial"/>
                <a:cs typeface="Arial"/>
                <a:sym typeface="Arial"/>
              </a:rPr>
              <a:t>a,b,c </a:t>
            </a:r>
            <a:r>
              <a:rPr lang="en-US" sz="1600" i="1" kern="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(a‡0).</a:t>
            </a:r>
          </a:p>
          <a:p>
            <a:pPr>
              <a:buClr>
                <a:srgbClr val="000000"/>
              </a:buClr>
              <a:buSzPts val="800"/>
            </a:pPr>
            <a:endParaRPr lang="en-US" sz="1600" i="1" kern="0" dirty="0">
              <a:solidFill>
                <a:srgbClr val="FF0000"/>
              </a:solidFill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800"/>
            </a:pPr>
            <a:r>
              <a:rPr lang="en-US" sz="1600" i="1" kern="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  V definici funkce druhého stupně platí podmínka a‡0.</a:t>
            </a:r>
          </a:p>
          <a:p>
            <a:pPr>
              <a:buClr>
                <a:srgbClr val="000000"/>
              </a:buClr>
              <a:buSzPts val="800"/>
            </a:pPr>
            <a:r>
              <a:rPr lang="en-US" sz="1600" i="1" kern="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     podstatné v tom smyslu, že hypotéza a=0 vede k funkci</a:t>
            </a:r>
          </a:p>
          <a:p>
            <a:pPr>
              <a:buClr>
                <a:srgbClr val="000000"/>
              </a:buClr>
              <a:buSzPts val="800"/>
            </a:pPr>
            <a:r>
              <a:rPr lang="en-US" sz="1600" i="1" kern="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     první stupeň.</a:t>
            </a:r>
            <a:endParaRPr sz="1600" i="1" kern="0" dirty="0">
              <a:solidFill>
                <a:srgbClr val="FF0000"/>
              </a:solidFill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8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8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8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8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8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"/>
          <p:cNvSpPr/>
          <p:nvPr/>
        </p:nvSpPr>
        <p:spPr>
          <a:xfrm>
            <a:off x="1524000" y="3684588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3"/>
          <p:cNvSpPr/>
          <p:nvPr/>
        </p:nvSpPr>
        <p:spPr>
          <a:xfrm>
            <a:off x="1716832" y="1150496"/>
            <a:ext cx="8178066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algn="ctr">
              <a:lnSpc>
                <a:spcPct val="85000"/>
              </a:lnSpc>
              <a:buClr>
                <a:srgbClr val="000000"/>
              </a:buClr>
              <a:buSzPts val="3600"/>
            </a:pPr>
            <a:r>
              <a:rPr lang="en-US" sz="3600" b="1" kern="0" dirty="0">
                <a:solidFill>
                  <a:srgbClr val="000000"/>
                </a:solidFill>
                <a:ea typeface="Palatino Linotype"/>
                <a:cs typeface="Palatino Linotype"/>
                <a:sym typeface="Palatino Linotype"/>
              </a:rPr>
              <a:t>Příklady funkcí druhého stupně..</a:t>
            </a:r>
            <a:r>
              <a:rPr lang="en-US" sz="4400" b="1" kern="0" dirty="0">
                <a:solidFill>
                  <a:srgbClr val="000000"/>
                </a:solidFill>
                <a:ea typeface="Palatino Linotype"/>
                <a:cs typeface="Palatino Linotype"/>
                <a:sym typeface="Palatino Linotype"/>
              </a:rPr>
              <a:t>.</a:t>
            </a:r>
            <a:endParaRPr sz="4400" b="1" kern="0" dirty="0">
              <a:solidFill>
                <a:srgbClr val="000000"/>
              </a:solidFill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109" name="Google Shape;109;p3"/>
          <p:cNvSpPr/>
          <p:nvPr/>
        </p:nvSpPr>
        <p:spPr>
          <a:xfrm>
            <a:off x="968901" y="2364723"/>
            <a:ext cx="6705600" cy="2408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800"/>
            </a:pPr>
            <a:endParaRPr sz="8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lnSpc>
                <a:spcPct val="125000"/>
              </a:lnSpc>
              <a:buClr>
                <a:srgbClr val="000000"/>
              </a:buClr>
              <a:buSzPts val="2000"/>
              <a:buFont typeface="Times New Roman"/>
              <a:buChar char="•"/>
            </a:pP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   f</a:t>
            </a:r>
            <a:r>
              <a:rPr lang="en-US" sz="2400" kern="0" baseline="-2500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1</a:t>
            </a: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(x) = 7x²-9x +10, (a=7, b=-9, c= 10); 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lnSpc>
                <a:spcPct val="125000"/>
              </a:lnSpc>
              <a:buClr>
                <a:srgbClr val="000000"/>
              </a:buClr>
              <a:buSzPts val="2400"/>
              <a:buFont typeface="Times New Roman"/>
              <a:buChar char="•"/>
            </a:pP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  f</a:t>
            </a:r>
            <a:r>
              <a:rPr lang="en-US" sz="2400" kern="0" baseline="-2500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2</a:t>
            </a: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(x) = 0,51x²-2x , (a=0,51; b=-2, c= 0); 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lnSpc>
                <a:spcPct val="125000"/>
              </a:lnSpc>
              <a:buClr>
                <a:srgbClr val="000000"/>
              </a:buClr>
              <a:buSzPts val="2400"/>
              <a:buFont typeface="Times New Roman"/>
              <a:buChar char="•"/>
            </a:pP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  f</a:t>
            </a:r>
            <a:r>
              <a:rPr lang="en-US" sz="2400" kern="0" baseline="-2500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3</a:t>
            </a: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(x) = x²+0,31, (a=1, b=0, c= 0,31); 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lnSpc>
                <a:spcPct val="125000"/>
              </a:lnSpc>
              <a:buClr>
                <a:srgbClr val="000000"/>
              </a:buClr>
              <a:buSzPts val="2400"/>
              <a:buFont typeface="Times New Roman"/>
              <a:buChar char="•"/>
            </a:pP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  f</a:t>
            </a:r>
            <a:r>
              <a:rPr lang="en-US" sz="2400" kern="0" baseline="-2500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4</a:t>
            </a:r>
            <a:r>
              <a:rPr lang="en-US" sz="2400" kern="0" dirty="0">
                <a:solidFill>
                  <a:srgbClr val="000000"/>
                </a:solidFill>
                <a:ea typeface="Times New Roman"/>
                <a:cs typeface="Times New Roman"/>
                <a:sym typeface="Times New Roman"/>
              </a:rPr>
              <a:t> (x) = -x²-5x -0,3, (a=-1, b=-5, c=-0,3); 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2400"/>
            </a:pPr>
            <a:endParaRPr sz="2400" kern="0" dirty="0">
              <a:solidFill>
                <a:srgbClr val="000000"/>
              </a:solidFill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6" name="Google Shape;116;p5"/>
          <p:cNvCxnSpPr/>
          <p:nvPr/>
        </p:nvCxnSpPr>
        <p:spPr>
          <a:xfrm>
            <a:off x="9296400" y="0"/>
            <a:ext cx="1588" cy="1588"/>
          </a:xfrm>
          <a:prstGeom prst="straightConnector1">
            <a:avLst/>
          </a:prstGeom>
          <a:noFill/>
          <a:ln w="9525" cap="flat" cmpd="sng">
            <a:solidFill>
              <a:srgbClr val="C0C0C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7" name="Google Shape;117;p5"/>
          <p:cNvSpPr/>
          <p:nvPr/>
        </p:nvSpPr>
        <p:spPr>
          <a:xfrm>
            <a:off x="9296401" y="1"/>
            <a:ext cx="15875" cy="15875"/>
          </a:xfrm>
          <a:prstGeom prst="rect">
            <a:avLst/>
          </a:prstGeom>
          <a:solidFill>
            <a:srgbClr val="C0C0C0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19" name="Google Shape;119;p5"/>
          <p:cNvSpPr/>
          <p:nvPr/>
        </p:nvSpPr>
        <p:spPr>
          <a:xfrm>
            <a:off x="569912" y="266700"/>
            <a:ext cx="7318375" cy="6715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dk1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800"/>
            </a:pP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Monotonie funkce druhého stupně</a:t>
            </a:r>
            <a:endParaRPr sz="10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0" name="Google Shape;120;p5"/>
          <p:cNvSpPr/>
          <p:nvPr/>
        </p:nvSpPr>
        <p:spPr>
          <a:xfrm>
            <a:off x="569912" y="869157"/>
            <a:ext cx="10233329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700"/>
            </a:pPr>
            <a:r>
              <a:rPr lang="en-US" sz="1700" i="1" kern="0" dirty="0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Studium monotónnosti funkce se omezuje na určení intervalů, na kterých je funkce striktně rostoucí (rostoucí) nebo striktně klesající (klesající).e </a:t>
            </a:r>
            <a:r>
              <a:rPr lang="en-US" sz="1700" i="1" kern="0" dirty="0" err="1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functia este </a:t>
            </a:r>
            <a:r>
              <a:rPr lang="en-US" sz="1700" i="1" kern="0" dirty="0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strict </a:t>
            </a:r>
            <a:r>
              <a:rPr lang="en-US" sz="1700" i="1" kern="0" dirty="0" err="1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crescatoare</a:t>
            </a:r>
            <a:r>
              <a:rPr lang="en-US" sz="1700" i="1" kern="0" dirty="0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(</a:t>
            </a:r>
            <a:r>
              <a:rPr lang="en-US" sz="1700" i="1" kern="0" dirty="0" err="1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crescatoare</a:t>
            </a:r>
            <a:r>
              <a:rPr lang="en-US" sz="1700" i="1" kern="0" dirty="0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) </a:t>
            </a:r>
            <a:r>
              <a:rPr lang="en-US" sz="1700" i="1" kern="0" dirty="0" err="1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sau </a:t>
            </a:r>
            <a:r>
              <a:rPr lang="en-US" sz="1700" i="1" kern="0" dirty="0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strict </a:t>
            </a:r>
            <a:r>
              <a:rPr lang="en-US" sz="1700" i="1" kern="0" dirty="0" err="1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descrescatoare </a:t>
            </a:r>
            <a:r>
              <a:rPr lang="en-US" sz="1700" i="1" kern="0" dirty="0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(</a:t>
            </a:r>
            <a:r>
              <a:rPr lang="en-US" sz="1700" i="1" kern="0" dirty="0" err="1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descrescatoare)</a:t>
            </a:r>
            <a:r>
              <a:rPr lang="en-US" sz="1700" i="1" kern="0" dirty="0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.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1" name="Google Shape;121;p5"/>
          <p:cNvSpPr/>
          <p:nvPr/>
        </p:nvSpPr>
        <p:spPr>
          <a:xfrm>
            <a:off x="562127" y="1514000"/>
            <a:ext cx="9658045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 dirty="0">
                <a:solidFill>
                  <a:srgbClr val="0000FF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Z monotónnosti funkce odvodíme extrémní hodnotu funkce.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2" name="Google Shape;122;p5"/>
          <p:cNvSpPr/>
          <p:nvPr/>
        </p:nvSpPr>
        <p:spPr>
          <a:xfrm>
            <a:off x="585914" y="1852614"/>
            <a:ext cx="16414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Věta: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3" name="Google Shape;123;p5"/>
          <p:cNvSpPr/>
          <p:nvPr/>
        </p:nvSpPr>
        <p:spPr>
          <a:xfrm>
            <a:off x="592932" y="2290001"/>
            <a:ext cx="6221412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Buď funkce druhého stupně </a:t>
            </a:r>
            <a:r>
              <a:rPr lang="en-US" i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f:R →R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, </a:t>
            </a:r>
            <a:r>
              <a:rPr lang="en-US" i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(x) = ax²+bx +c , a≠ 0.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4" name="Google Shape;124;p5"/>
          <p:cNvSpPr/>
          <p:nvPr/>
        </p:nvSpPr>
        <p:spPr>
          <a:xfrm>
            <a:off x="3505201" y="2774950"/>
            <a:ext cx="27844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1.  </a:t>
            </a:r>
            <a:r>
              <a:rPr lang="en-US" sz="2000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Je-li a &gt;0, pak: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5" name="Google Shape;125;p5"/>
          <p:cNvSpPr/>
          <p:nvPr/>
        </p:nvSpPr>
        <p:spPr>
          <a:xfrm>
            <a:off x="6142038" y="2819400"/>
            <a:ext cx="4525962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 je striktně klesající na (-∞, </a:t>
            </a:r>
            <a:r>
              <a:rPr lang="en-US" u="sng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]</a:t>
            </a:r>
            <a:b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                                                    2a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6" name="Google Shape;126;p5"/>
          <p:cNvSpPr/>
          <p:nvPr/>
        </p:nvSpPr>
        <p:spPr>
          <a:xfrm>
            <a:off x="5913438" y="3352800"/>
            <a:ext cx="424815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a </a:t>
            </a:r>
            <a:r>
              <a:rPr lang="en-US" i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je striktně rostoucí na [</a:t>
            </a:r>
            <a:r>
              <a:rPr lang="en-US" u="sng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, ∞).</a:t>
            </a:r>
            <a:b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                                                   2a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27" name="Google Shape;127;p5"/>
          <p:cNvSpPr/>
          <p:nvPr/>
        </p:nvSpPr>
        <p:spPr>
          <a:xfrm>
            <a:off x="611188" y="3787775"/>
            <a:ext cx="3852862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 dirty="0">
                <a:solidFill>
                  <a:srgbClr val="CC33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Tabulka variací funkcí je následující: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cxnSp>
        <p:nvCxnSpPr>
          <p:cNvPr id="128" name="Google Shape;128;p5"/>
          <p:cNvCxnSpPr/>
          <p:nvPr/>
        </p:nvCxnSpPr>
        <p:spPr>
          <a:xfrm>
            <a:off x="3703638" y="4876800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9" name="Google Shape;129;p5"/>
          <p:cNvCxnSpPr/>
          <p:nvPr/>
        </p:nvCxnSpPr>
        <p:spPr>
          <a:xfrm>
            <a:off x="4770438" y="4343400"/>
            <a:ext cx="0" cy="12192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0" name="Google Shape;130;p5"/>
          <p:cNvSpPr/>
          <p:nvPr/>
        </p:nvSpPr>
        <p:spPr>
          <a:xfrm>
            <a:off x="4084638" y="4343400"/>
            <a:ext cx="3794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1" name="Google Shape;131;p5"/>
          <p:cNvSpPr/>
          <p:nvPr/>
        </p:nvSpPr>
        <p:spPr>
          <a:xfrm>
            <a:off x="3856039" y="5029200"/>
            <a:ext cx="81438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2" name="Google Shape;132;p5"/>
          <p:cNvSpPr/>
          <p:nvPr/>
        </p:nvSpPr>
        <p:spPr>
          <a:xfrm>
            <a:off x="4770438" y="4343400"/>
            <a:ext cx="6207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3" name="Google Shape;133;p5"/>
          <p:cNvSpPr/>
          <p:nvPr/>
        </p:nvSpPr>
        <p:spPr>
          <a:xfrm>
            <a:off x="9799638" y="4343400"/>
            <a:ext cx="6207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4" name="Google Shape;134;p5"/>
          <p:cNvSpPr/>
          <p:nvPr/>
        </p:nvSpPr>
        <p:spPr>
          <a:xfrm>
            <a:off x="4735514" y="4840822"/>
            <a:ext cx="6207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5" name="Google Shape;135;p5"/>
          <p:cNvSpPr/>
          <p:nvPr/>
        </p:nvSpPr>
        <p:spPr>
          <a:xfrm>
            <a:off x="9799638" y="4876800"/>
            <a:ext cx="6207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6" name="Google Shape;136;p5"/>
          <p:cNvSpPr/>
          <p:nvPr/>
        </p:nvSpPr>
        <p:spPr>
          <a:xfrm>
            <a:off x="7132639" y="4267201"/>
            <a:ext cx="59503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u="sng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b  </a:t>
            </a:r>
            <a:b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2a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137" name="Google Shape;137;p5"/>
          <p:cNvGrpSpPr/>
          <p:nvPr/>
        </p:nvGrpSpPr>
        <p:grpSpPr>
          <a:xfrm>
            <a:off x="7132638" y="5105400"/>
            <a:ext cx="755650" cy="641350"/>
            <a:chOff x="3312" y="3504"/>
            <a:chExt cx="476" cy="404"/>
          </a:xfrm>
        </p:grpSpPr>
        <p:sp>
          <p:nvSpPr>
            <p:cNvPr id="138" name="Google Shape;138;p5"/>
            <p:cNvSpPr/>
            <p:nvPr/>
          </p:nvSpPr>
          <p:spPr>
            <a:xfrm>
              <a:off x="3312" y="3504"/>
              <a:ext cx="476" cy="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-Δ </a:t>
              </a:r>
              <a:b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</a:br>
              <a: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 4a</a:t>
              </a:r>
              <a:endParaRPr sz="14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139" name="Google Shape;139;p5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140" name="Google Shape;140;p5"/>
          <p:cNvCxnSpPr/>
          <p:nvPr/>
        </p:nvCxnSpPr>
        <p:spPr>
          <a:xfrm>
            <a:off x="5684838" y="5181600"/>
            <a:ext cx="1219200" cy="38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141" name="Google Shape;141;p5"/>
          <p:cNvCxnSpPr/>
          <p:nvPr/>
        </p:nvCxnSpPr>
        <p:spPr>
          <a:xfrm rot="10800000" flipH="1">
            <a:off x="7818438" y="5181600"/>
            <a:ext cx="1295400" cy="4572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sp>
        <p:nvSpPr>
          <p:cNvPr id="142" name="Google Shape;142;p5"/>
          <p:cNvSpPr/>
          <p:nvPr/>
        </p:nvSpPr>
        <p:spPr>
          <a:xfrm>
            <a:off x="3429000" y="5791201"/>
            <a:ext cx="9398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Xmin =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43" name="Google Shape;143;p5"/>
          <p:cNvSpPr/>
          <p:nvPr/>
        </p:nvSpPr>
        <p:spPr>
          <a:xfrm>
            <a:off x="4343400" y="5683250"/>
            <a:ext cx="59055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u="sng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</a:t>
            </a:r>
            <a: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b  </a:t>
            </a:r>
            <a:b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2a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44" name="Google Shape;144;p5"/>
          <p:cNvSpPr/>
          <p:nvPr/>
        </p:nvSpPr>
        <p:spPr>
          <a:xfrm>
            <a:off x="5029200" y="5715001"/>
            <a:ext cx="2533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 Je minimální bod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45" name="Google Shape;145;p5"/>
          <p:cNvSpPr/>
          <p:nvPr/>
        </p:nvSpPr>
        <p:spPr>
          <a:xfrm>
            <a:off x="3429000" y="6324601"/>
            <a:ext cx="9779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ƒ min =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146" name="Google Shape;146;p5"/>
          <p:cNvGrpSpPr/>
          <p:nvPr/>
        </p:nvGrpSpPr>
        <p:grpSpPr>
          <a:xfrm>
            <a:off x="4343400" y="6216650"/>
            <a:ext cx="755650" cy="641350"/>
            <a:chOff x="3312" y="3504"/>
            <a:chExt cx="476" cy="404"/>
          </a:xfrm>
        </p:grpSpPr>
        <p:sp>
          <p:nvSpPr>
            <p:cNvPr id="147" name="Google Shape;147;p5"/>
            <p:cNvSpPr/>
            <p:nvPr/>
          </p:nvSpPr>
          <p:spPr>
            <a:xfrm>
              <a:off x="3312" y="3504"/>
              <a:ext cx="476" cy="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kern="0">
                  <a:solidFill>
                    <a:srgbClr val="0000FF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-Δ</a:t>
              </a:r>
              <a:br>
                <a:rPr lang="en-US" kern="0">
                  <a:solidFill>
                    <a:srgbClr val="0000FF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</a:br>
              <a:r>
                <a:rPr lang="en-US" kern="0">
                  <a:solidFill>
                    <a:srgbClr val="0000FF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 4a</a:t>
              </a:r>
              <a:endParaRPr sz="14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148" name="Google Shape;148;p5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49" name="Google Shape;149;p5"/>
          <p:cNvSpPr/>
          <p:nvPr/>
        </p:nvSpPr>
        <p:spPr>
          <a:xfrm>
            <a:off x="5029200" y="6248400"/>
            <a:ext cx="4144200" cy="36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 Je minimální hodnota </a:t>
            </a:r>
            <a:r>
              <a:rPr lang="en-US" i="1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8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6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6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4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4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4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4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4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4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4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74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74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74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24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74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000"/>
                            </p:stCondLst>
                            <p:childTnLst>
                              <p:par>
                                <p:cTn id="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8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80"/>
                            </p:stCondLst>
                            <p:childTnLst>
                              <p:par>
                                <p:cTn id="9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080"/>
                            </p:stCondLst>
                            <p:childTnLst>
                              <p:par>
                                <p:cTn id="10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580"/>
                            </p:stCondLst>
                            <p:childTnLst>
                              <p:par>
                                <p:cTn id="1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8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6"/>
          <p:cNvSpPr/>
          <p:nvPr/>
        </p:nvSpPr>
        <p:spPr>
          <a:xfrm>
            <a:off x="881858" y="333376"/>
            <a:ext cx="6767512" cy="1343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800"/>
            </a:pP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2. </a:t>
            </a: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Jestliže a&lt;0, pak: </a:t>
            </a:r>
            <a:r>
              <a:rPr lang="en-US" i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je striktně klesající na (-∞, </a:t>
            </a:r>
            <a:r>
              <a:rPr lang="en-US" u="sng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] </a:t>
            </a:r>
            <a:b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                                                                                           2a  </a:t>
            </a:r>
            <a:b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sz="1600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                                a </a:t>
            </a:r>
            <a:r>
              <a:rPr lang="en-US" i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je striktně rostoucí na [</a:t>
            </a:r>
            <a:r>
              <a:rPr lang="en-US" u="sng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, ∞].</a:t>
            </a:r>
            <a:b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                                                                                        2a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57" name="Google Shape;157;p6"/>
          <p:cNvSpPr/>
          <p:nvPr/>
        </p:nvSpPr>
        <p:spPr>
          <a:xfrm>
            <a:off x="3352801" y="1524001"/>
            <a:ext cx="3852863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 dirty="0">
                <a:solidFill>
                  <a:srgbClr val="CC3300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Tabulka variací funkcí je následující: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cxnSp>
        <p:nvCxnSpPr>
          <p:cNvPr id="158" name="Google Shape;158;p6"/>
          <p:cNvCxnSpPr/>
          <p:nvPr/>
        </p:nvCxnSpPr>
        <p:spPr>
          <a:xfrm>
            <a:off x="3505200" y="2590800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9" name="Google Shape;159;p6"/>
          <p:cNvCxnSpPr/>
          <p:nvPr/>
        </p:nvCxnSpPr>
        <p:spPr>
          <a:xfrm>
            <a:off x="4572000" y="2057400"/>
            <a:ext cx="0" cy="12192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0" name="Google Shape;160;p6"/>
          <p:cNvSpPr/>
          <p:nvPr/>
        </p:nvSpPr>
        <p:spPr>
          <a:xfrm>
            <a:off x="3886201" y="2057400"/>
            <a:ext cx="3794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1" name="Google Shape;161;p6"/>
          <p:cNvSpPr/>
          <p:nvPr/>
        </p:nvSpPr>
        <p:spPr>
          <a:xfrm>
            <a:off x="3657600" y="2743200"/>
            <a:ext cx="8143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2" name="Google Shape;162;p6"/>
          <p:cNvSpPr/>
          <p:nvPr/>
        </p:nvSpPr>
        <p:spPr>
          <a:xfrm>
            <a:off x="4572001" y="2057400"/>
            <a:ext cx="6207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3" name="Google Shape;163;p6"/>
          <p:cNvSpPr/>
          <p:nvPr/>
        </p:nvSpPr>
        <p:spPr>
          <a:xfrm>
            <a:off x="9601201" y="2057400"/>
            <a:ext cx="6207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4" name="Google Shape;164;p6"/>
          <p:cNvSpPr/>
          <p:nvPr/>
        </p:nvSpPr>
        <p:spPr>
          <a:xfrm>
            <a:off x="4572001" y="2819400"/>
            <a:ext cx="6207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5" name="Google Shape;165;p6"/>
          <p:cNvSpPr/>
          <p:nvPr/>
        </p:nvSpPr>
        <p:spPr>
          <a:xfrm>
            <a:off x="9601201" y="2819400"/>
            <a:ext cx="62071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6" name="Google Shape;166;p6"/>
          <p:cNvSpPr/>
          <p:nvPr/>
        </p:nvSpPr>
        <p:spPr>
          <a:xfrm>
            <a:off x="6934201" y="1981201"/>
            <a:ext cx="59503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u="sng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</a:t>
            </a: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b  </a:t>
            </a:r>
            <a:b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2a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167" name="Google Shape;167;p6"/>
          <p:cNvGrpSpPr/>
          <p:nvPr/>
        </p:nvGrpSpPr>
        <p:grpSpPr>
          <a:xfrm>
            <a:off x="6934200" y="2819400"/>
            <a:ext cx="755650" cy="641350"/>
            <a:chOff x="3312" y="3504"/>
            <a:chExt cx="476" cy="404"/>
          </a:xfrm>
        </p:grpSpPr>
        <p:sp>
          <p:nvSpPr>
            <p:cNvPr id="168" name="Google Shape;168;p6"/>
            <p:cNvSpPr/>
            <p:nvPr/>
          </p:nvSpPr>
          <p:spPr>
            <a:xfrm>
              <a:off x="3312" y="3504"/>
              <a:ext cx="476" cy="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-Δ</a:t>
              </a:r>
              <a:b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</a:br>
              <a: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"/>
                  <a:cs typeface="Calibri" panose="020F0502020204030204" pitchFamily="34" charset="0"/>
                  <a:sym typeface="Arial"/>
                </a:rPr>
                <a:t> 4a</a:t>
              </a:r>
              <a:endParaRPr sz="14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169" name="Google Shape;169;p6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170" name="Google Shape;170;p6"/>
          <p:cNvCxnSpPr/>
          <p:nvPr/>
        </p:nvCxnSpPr>
        <p:spPr>
          <a:xfrm rot="10800000" flipH="1">
            <a:off x="5334000" y="2895600"/>
            <a:ext cx="1371600" cy="38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171" name="Google Shape;171;p6"/>
          <p:cNvCxnSpPr/>
          <p:nvPr/>
        </p:nvCxnSpPr>
        <p:spPr>
          <a:xfrm>
            <a:off x="7696200" y="2895600"/>
            <a:ext cx="1524000" cy="3810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sp>
        <p:nvSpPr>
          <p:cNvPr id="172" name="Google Shape;172;p6"/>
          <p:cNvSpPr/>
          <p:nvPr/>
        </p:nvSpPr>
        <p:spPr>
          <a:xfrm>
            <a:off x="3352800" y="3276601"/>
            <a:ext cx="7086600" cy="1190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br>
              <a:rPr lang="en-US" u="sng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xmax= </a:t>
            </a:r>
            <a:r>
              <a:rPr lang="en-US" u="sng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-b 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je maximální bod; </a:t>
            </a:r>
            <a:r>
              <a:rPr lang="en-US" i="1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fmax 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= </a:t>
            </a:r>
            <a:r>
              <a:rPr lang="en-US" i="1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f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(</a:t>
            </a:r>
            <a:r>
              <a:rPr lang="en-US" kern="0" dirty="0" err="1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xmax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)= </a:t>
            </a:r>
            <a:r>
              <a:rPr lang="en-US" u="sng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-Δ </a:t>
            </a:r>
            <a:b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             2a 4a</a:t>
            </a:r>
            <a:b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                          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3" name="Google Shape;173;p6"/>
          <p:cNvSpPr/>
          <p:nvPr/>
        </p:nvSpPr>
        <p:spPr>
          <a:xfrm>
            <a:off x="3352801" y="4191001"/>
            <a:ext cx="1884363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i="1" kern="0" dirty="0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Pozorování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: 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4" name="Google Shape;174;p6"/>
          <p:cNvSpPr/>
          <p:nvPr/>
        </p:nvSpPr>
        <p:spPr>
          <a:xfrm>
            <a:off x="3276599" y="4572000"/>
            <a:ext cx="6945315" cy="915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Intervaly (-∞, </a:t>
            </a:r>
            <a:r>
              <a:rPr lang="en-US" u="sng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-b </a:t>
            </a: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] , [</a:t>
            </a:r>
            <a:r>
              <a:rPr lang="en-US" u="sng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-b </a:t>
            </a: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, ∞)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se nazývají intervaly monotónnosti </a:t>
            </a: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2a 2a  </a:t>
            </a:r>
            <a:b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</a:b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funkce druhého stupně. 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5" name="Google Shape;175;p6"/>
          <p:cNvSpPr/>
          <p:nvPr/>
        </p:nvSpPr>
        <p:spPr>
          <a:xfrm>
            <a:off x="3128964" y="5486401"/>
            <a:ext cx="7539037" cy="1006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u="sng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x=-b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se nazývá </a:t>
            </a:r>
            <a:r>
              <a:rPr lang="en-US" i="1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Book Antiqua"/>
              </a:rPr>
              <a:t>extrémní bod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funkce a </a:t>
            </a:r>
            <a:r>
              <a:rPr lang="en-US" i="1" kern="0" dirty="0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f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(</a:t>
            </a:r>
            <a:r>
              <a:rPr lang="en-US" u="sng" kern="0" dirty="0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-b 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)= </a:t>
            </a:r>
            <a:r>
              <a:rPr lang="en-US" u="sng" kern="0" dirty="0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-Δ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je f(-b )</a:t>
            </a: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= -Δ. </a:t>
            </a:r>
            <a:b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0000FF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       2a </a:t>
            </a:r>
            <a:r>
              <a:rPr lang="en-US" kern="0" dirty="0" err="1">
                <a:solidFill>
                  <a:srgbClr val="CC3300"/>
                </a:solidFill>
                <a:latin typeface="Calibri" panose="020F0502020204030204" pitchFamily="34" charset="0"/>
                <a:ea typeface="Book Antiqua"/>
                <a:cs typeface="Calibri" panose="020F0502020204030204" pitchFamily="34" charset="0"/>
                <a:sym typeface="Book Antiqua"/>
              </a:rPr>
              <a:t>2a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4a </a:t>
            </a:r>
            <a:b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</a:b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nazýváme </a:t>
            </a:r>
            <a:r>
              <a:rPr lang="en-US" kern="0" dirty="0">
                <a:solidFill>
                  <a:srgbClr val="FF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extrémní hodnotou funkce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.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76" name="Google Shape;176;p6"/>
          <p:cNvSpPr/>
          <p:nvPr/>
        </p:nvSpPr>
        <p:spPr>
          <a:xfrm>
            <a:off x="3128963" y="6491288"/>
            <a:ext cx="6767511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r>
              <a:rPr lang="en-US" i="1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Povaha extrému dává znamení.</a:t>
            </a:r>
            <a:endParaRPr i="1" kern="0" dirty="0">
              <a:solidFill>
                <a:srgbClr val="FFFF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7048" y="525487"/>
            <a:ext cx="10363200" cy="1470025"/>
          </a:xfrm>
        </p:spPr>
        <p:txBody>
          <a:bodyPr/>
          <a:lstStyle/>
          <a:p>
            <a:r>
              <a:rPr lang="ro-RO" dirty="0"/>
              <a:t>Geometrické znázornění</a:t>
            </a:r>
          </a:p>
        </p:txBody>
      </p:sp>
      <p:sp>
        <p:nvSpPr>
          <p:cNvPr id="7" name="Rectangle 6"/>
          <p:cNvSpPr/>
          <p:nvPr/>
        </p:nvSpPr>
        <p:spPr>
          <a:xfrm>
            <a:off x="534317" y="1417886"/>
            <a:ext cx="9789814" cy="1084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Definice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Funkce f:R→R,f(x)=ax+b,a,b∈R,a≠0 se nazývá funkce stupně I. Geometrickým zobrazením grafu funkce stupně I je přímka.</a:t>
            </a:r>
            <a:endParaRPr lang="ro-RO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786" y="2330082"/>
            <a:ext cx="1905000" cy="190500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9304" y="2330082"/>
            <a:ext cx="1905000" cy="1905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7048" y="3665853"/>
            <a:ext cx="88008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Pokud a&gt;0, je funkce striktně rostoucí, a pokud a&lt;0, je funkce striktně rostoucí.</a:t>
            </a:r>
          </a:p>
          <a:p>
            <a:r>
              <a:rPr lang="en-US" sz="1600" dirty="0"/>
              <a:t>striktně klesá.</a:t>
            </a:r>
          </a:p>
          <a:p>
            <a:endParaRPr lang="en-US" sz="1600" dirty="0"/>
          </a:p>
          <a:p>
            <a:r>
              <a:rPr lang="en-US" sz="1600" dirty="0"/>
              <a:t>Funkce prvního stupně je obyčejná funkce, která má tvar:</a:t>
            </a:r>
          </a:p>
          <a:p>
            <a:r>
              <a:rPr lang="en-US" sz="1600" dirty="0"/>
              <a:t>f(x)</a:t>
            </a:r>
            <a:r>
              <a:rPr lang="en-US" sz="1600" dirty="0" err="1"/>
              <a:t>=a⋅x+bf</a:t>
            </a:r>
            <a:r>
              <a:rPr lang="en-US" sz="1600" dirty="0"/>
              <a:t>(x)</a:t>
            </a:r>
            <a:r>
              <a:rPr lang="en-US" sz="1600" dirty="0" err="1"/>
              <a:t>=a⋅x+b, </a:t>
            </a:r>
            <a:r>
              <a:rPr lang="en-US" sz="1600" dirty="0"/>
              <a:t>kde a a b jsou dvě reálná čísla.</a:t>
            </a:r>
          </a:p>
          <a:p>
            <a:endParaRPr lang="en-US" sz="1600" dirty="0"/>
          </a:p>
          <a:p>
            <a:r>
              <a:rPr lang="en-US" sz="1600" dirty="0"/>
              <a:t>Bylo by dobré, kdybychom měli a≠0a≠0, protože kdyby to bylo 00,</a:t>
            </a:r>
          </a:p>
          <a:p>
            <a:r>
              <a:rPr lang="en-US" sz="1600" dirty="0"/>
              <a:t>pak bychom měli pouze konstantní funkci ve tvaru f(x)=bf(x)=b,</a:t>
            </a:r>
          </a:p>
          <a:p>
            <a:r>
              <a:rPr lang="en-US" sz="1600" dirty="0"/>
              <a:t>který vždy vrací stejnou hodnotu.</a:t>
            </a:r>
            <a:endParaRPr lang="ro-RO" sz="1600" dirty="0"/>
          </a:p>
        </p:txBody>
      </p:sp>
    </p:spTree>
    <p:extLst>
      <p:ext uri="{BB962C8B-B14F-4D97-AF65-F5344CB8AC3E}">
        <p14:creationId xmlns:p14="http://schemas.microsoft.com/office/powerpoint/2010/main" val="12696873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7"/>
          <p:cNvSpPr/>
          <p:nvPr/>
        </p:nvSpPr>
        <p:spPr>
          <a:xfrm>
            <a:off x="620713" y="611190"/>
            <a:ext cx="7086600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>
              <a:buClr>
                <a:srgbClr val="000000"/>
              </a:buClr>
              <a:buSzPts val="3600"/>
            </a:pPr>
            <a:r>
              <a:rPr lang="en-US" sz="3600" b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Kroky k nalezení monotónnosti funkce z</a:t>
            </a:r>
          </a:p>
          <a:p>
            <a:pPr>
              <a:buClr>
                <a:srgbClr val="000000"/>
              </a:buClr>
              <a:buSzPts val="3600"/>
            </a:pPr>
            <a:r>
              <a:rPr lang="en-US" sz="3600" b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stupeň II</a:t>
            </a:r>
            <a:endParaRPr sz="3600" b="1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84" name="Google Shape;184;p7"/>
          <p:cNvSpPr/>
          <p:nvPr/>
        </p:nvSpPr>
        <p:spPr>
          <a:xfrm>
            <a:off x="3505199" y="1143001"/>
            <a:ext cx="7328321" cy="241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indent="-342900">
              <a:buClr>
                <a:srgbClr val="000000"/>
              </a:buClr>
              <a:buSzPts val="1800"/>
              <a:buFont typeface="Century"/>
              <a:buChar char="•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KROK 1: výpočet souřadnic vrcholu V(</a:t>
            </a:r>
            <a:r>
              <a:rPr lang="en-US" kern="0" dirty="0" err="1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Xv,Yv)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:</a:t>
            </a:r>
          </a:p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                </a:t>
            </a:r>
          </a:p>
          <a:p>
            <a:pPr marL="342900" indent="-342900">
              <a:buClr>
                <a:srgbClr val="000000"/>
              </a:buClr>
              <a:buSzPts val="1800"/>
              <a:buFont typeface="Century"/>
              <a:buChar char="•"/>
            </a:pPr>
            <a:endParaRPr lang="en-US" kern="0" dirty="0">
              <a:solidFill>
                <a:srgbClr val="000000"/>
              </a:solidFill>
              <a:latin typeface="Calibri" panose="020F0502020204030204" pitchFamily="34" charset="0"/>
              <a:ea typeface="Century"/>
              <a:cs typeface="Calibri" panose="020F0502020204030204" pitchFamily="34" charset="0"/>
              <a:sym typeface="Century"/>
            </a:endParaRPr>
          </a:p>
          <a:p>
            <a:pPr>
              <a:buClr>
                <a:srgbClr val="000000"/>
              </a:buClr>
              <a:buSzPts val="1800"/>
            </a:pPr>
            <a:endParaRPr lang="en-US" kern="0" dirty="0">
              <a:solidFill>
                <a:srgbClr val="000000"/>
              </a:solidFill>
              <a:latin typeface="Calibri" panose="020F0502020204030204" pitchFamily="34" charset="0"/>
              <a:ea typeface="Century"/>
              <a:cs typeface="Calibri" panose="020F0502020204030204" pitchFamily="34" charset="0"/>
              <a:sym typeface="Century"/>
            </a:endParaRPr>
          </a:p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                                                                         </a:t>
            </a:r>
          </a:p>
          <a:p>
            <a:pPr marL="342900" indent="-342900">
              <a:buClr>
                <a:srgbClr val="000000"/>
              </a:buClr>
              <a:buSzPts val="1800"/>
              <a:buFont typeface="Century"/>
              <a:buChar char="•"/>
            </a:pPr>
            <a:endParaRPr lang="en-US" kern="0" dirty="0">
              <a:solidFill>
                <a:srgbClr val="000000"/>
              </a:solidFill>
              <a:latin typeface="Calibri" panose="020F0502020204030204" pitchFamily="34" charset="0"/>
              <a:ea typeface="Century"/>
              <a:cs typeface="Calibri" panose="020F0502020204030204" pitchFamily="34" charset="0"/>
              <a:sym typeface="Century"/>
            </a:endParaRPr>
          </a:p>
          <a:p>
            <a:pPr marL="342900" indent="-342900">
              <a:buClr>
                <a:srgbClr val="000000"/>
              </a:buClr>
              <a:buSzPts val="1800"/>
              <a:buFont typeface="Century"/>
              <a:buChar char="•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Century"/>
                <a:cs typeface="Calibri" panose="020F0502020204030204" pitchFamily="34" charset="0"/>
                <a:sym typeface="Century"/>
              </a:rPr>
              <a:t>KROK 2: vyplňte jednu z následujících tabulek:</a:t>
            </a:r>
            <a:endParaRPr kern="0" dirty="0">
              <a:solidFill>
                <a:srgbClr val="000000"/>
              </a:solidFill>
              <a:latin typeface="Calibri" panose="020F0502020204030204" pitchFamily="34" charset="0"/>
              <a:ea typeface="Comic Sans MS"/>
              <a:cs typeface="Calibri" panose="020F0502020204030204" pitchFamily="34" charset="0"/>
              <a:sym typeface="Comic Sans MS"/>
            </a:endParaRPr>
          </a:p>
        </p:txBody>
      </p:sp>
      <p:grpSp>
        <p:nvGrpSpPr>
          <p:cNvPr id="185" name="Google Shape;185;p7"/>
          <p:cNvGrpSpPr/>
          <p:nvPr/>
        </p:nvGrpSpPr>
        <p:grpSpPr>
          <a:xfrm>
            <a:off x="4343400" y="1676400"/>
            <a:ext cx="4953000" cy="990600"/>
            <a:chOff x="1776" y="1872"/>
            <a:chExt cx="3120" cy="624"/>
          </a:xfrm>
        </p:grpSpPr>
        <p:cxnSp>
          <p:nvCxnSpPr>
            <p:cNvPr id="186" name="Google Shape;186;p7"/>
            <p:cNvCxnSpPr/>
            <p:nvPr/>
          </p:nvCxnSpPr>
          <p:spPr>
            <a:xfrm>
              <a:off x="2412" y="2208"/>
              <a:ext cx="577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87" name="Google Shape;187;p7"/>
            <p:cNvCxnSpPr/>
            <p:nvPr/>
          </p:nvCxnSpPr>
          <p:spPr>
            <a:xfrm>
              <a:off x="4260" y="2208"/>
              <a:ext cx="636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88" name="Google Shape;188;p7"/>
            <p:cNvSpPr/>
            <p:nvPr/>
          </p:nvSpPr>
          <p:spPr>
            <a:xfrm>
              <a:off x="1776" y="2016"/>
              <a:ext cx="542" cy="312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algn="ctr">
                <a:buClr>
                  <a:srgbClr val="000000"/>
                </a:buClr>
              </a:pPr>
              <a:r>
                <a:rPr sz="1400" b="1" kern="0">
                  <a:ln w="9525" cap="flat" cmpd="sng">
                    <a:solidFill>
                      <a:srgbClr val="CC33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solidFill>
                    <a:srgbClr val="CC33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Xv =</a:t>
              </a:r>
            </a:p>
          </p:txBody>
        </p:sp>
        <p:sp>
          <p:nvSpPr>
            <p:cNvPr id="189" name="Google Shape;189;p7"/>
            <p:cNvSpPr/>
            <p:nvPr/>
          </p:nvSpPr>
          <p:spPr>
            <a:xfrm>
              <a:off x="3567" y="2016"/>
              <a:ext cx="578" cy="336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algn="ctr">
                <a:buClr>
                  <a:srgbClr val="000000"/>
                </a:buClr>
              </a:pPr>
              <a:r>
                <a:rPr sz="1400" b="1" kern="0" dirty="0" err="1">
                  <a:ln w="9525" cap="flat" cmpd="sng">
                    <a:solidFill>
                      <a:srgbClr val="CC33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solidFill>
                    <a:srgbClr val="CC33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Yv </a:t>
              </a:r>
              <a:r>
                <a:rPr sz="1400" b="1" kern="0" dirty="0">
                  <a:ln w="9525" cap="flat" cmpd="sng">
                    <a:solidFill>
                      <a:srgbClr val="CC33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solidFill>
                    <a:srgbClr val="CC33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=</a:t>
              </a:r>
            </a:p>
          </p:txBody>
        </p:sp>
        <p:sp>
          <p:nvSpPr>
            <p:cNvPr id="190" name="Google Shape;190;p7"/>
            <p:cNvSpPr/>
            <p:nvPr/>
          </p:nvSpPr>
          <p:spPr>
            <a:xfrm>
              <a:off x="4376" y="1968"/>
              <a:ext cx="404" cy="480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algn="ctr">
                <a:buClr>
                  <a:srgbClr val="000000"/>
                </a:buClr>
              </a:pPr>
              <a:r>
                <a:rPr sz="1400" kern="0" dirty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- Δ</a:t>
              </a:r>
              <a:br>
                <a:rPr sz="1400" kern="0" dirty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</a:br>
              <a:r>
                <a:rPr sz="1400" kern="0" dirty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4a</a:t>
              </a:r>
            </a:p>
          </p:txBody>
        </p:sp>
        <p:sp>
          <p:nvSpPr>
            <p:cNvPr id="191" name="Google Shape;191;p7"/>
            <p:cNvSpPr/>
            <p:nvPr/>
          </p:nvSpPr>
          <p:spPr>
            <a:xfrm>
              <a:off x="2527" y="1872"/>
              <a:ext cx="289" cy="624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algn="ctr">
                <a:buClr>
                  <a:srgbClr val="000000"/>
                </a:buClr>
              </a:pPr>
              <a:r>
                <a:rPr sz="1400" kern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 -b</a:t>
              </a:r>
              <a:br>
                <a:rPr sz="1400" kern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</a:br>
              <a:r>
                <a:rPr sz="1400" kern="0">
                  <a:solidFill>
                    <a:srgbClr val="336699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Arial"/>
                </a:rPr>
                <a:t> 2a</a:t>
              </a:r>
            </a:p>
          </p:txBody>
        </p:sp>
      </p:grpSp>
      <p:pic>
        <p:nvPicPr>
          <p:cNvPr id="192" name="Google Shape;192;p7" descr="TitleSlideBord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57600" y="3962400"/>
            <a:ext cx="6781800" cy="1066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193" name="Google Shape;193;p7"/>
          <p:cNvSpPr/>
          <p:nvPr/>
        </p:nvSpPr>
        <p:spPr>
          <a:xfrm>
            <a:off x="3657600" y="3505201"/>
            <a:ext cx="21209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Je-li a &gt;0, pak: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cxnSp>
        <p:nvCxnSpPr>
          <p:cNvPr id="194" name="Google Shape;194;p7"/>
          <p:cNvCxnSpPr/>
          <p:nvPr/>
        </p:nvCxnSpPr>
        <p:spPr>
          <a:xfrm>
            <a:off x="3733800" y="4497388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5" name="Google Shape;195;p7"/>
          <p:cNvCxnSpPr/>
          <p:nvPr/>
        </p:nvCxnSpPr>
        <p:spPr>
          <a:xfrm>
            <a:off x="4800600" y="3963988"/>
            <a:ext cx="0" cy="1065212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6" name="Google Shape;196;p7"/>
          <p:cNvSpPr/>
          <p:nvPr/>
        </p:nvSpPr>
        <p:spPr>
          <a:xfrm>
            <a:off x="4114801" y="3952875"/>
            <a:ext cx="33496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97" name="Google Shape;197;p7"/>
          <p:cNvSpPr/>
          <p:nvPr/>
        </p:nvSpPr>
        <p:spPr>
          <a:xfrm>
            <a:off x="3886201" y="4495801"/>
            <a:ext cx="5556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98" name="Google Shape;198;p7"/>
          <p:cNvSpPr/>
          <p:nvPr/>
        </p:nvSpPr>
        <p:spPr>
          <a:xfrm>
            <a:off x="4800600" y="3954463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199" name="Google Shape;199;p7"/>
          <p:cNvSpPr/>
          <p:nvPr/>
        </p:nvSpPr>
        <p:spPr>
          <a:xfrm>
            <a:off x="9829800" y="3954463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00" name="Google Shape;200;p7"/>
          <p:cNvSpPr/>
          <p:nvPr/>
        </p:nvSpPr>
        <p:spPr>
          <a:xfrm>
            <a:off x="4832350" y="4553744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 dirty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01" name="Google Shape;201;p7"/>
          <p:cNvSpPr/>
          <p:nvPr/>
        </p:nvSpPr>
        <p:spPr>
          <a:xfrm>
            <a:off x="9829800" y="4487863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02" name="Google Shape;202;p7"/>
          <p:cNvSpPr/>
          <p:nvPr/>
        </p:nvSpPr>
        <p:spPr>
          <a:xfrm>
            <a:off x="7162801" y="3886201"/>
            <a:ext cx="52129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u="sng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</a:t>
            </a:r>
            <a: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b  </a:t>
            </a:r>
            <a:b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</a:br>
            <a: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2a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203" name="Google Shape;203;p7"/>
          <p:cNvGrpSpPr/>
          <p:nvPr/>
        </p:nvGrpSpPr>
        <p:grpSpPr>
          <a:xfrm>
            <a:off x="7086600" y="4419600"/>
            <a:ext cx="755650" cy="641350"/>
            <a:chOff x="3312" y="3504"/>
            <a:chExt cx="476" cy="404"/>
          </a:xfrm>
        </p:grpSpPr>
        <p:sp>
          <p:nvSpPr>
            <p:cNvPr id="204" name="Google Shape;204;p7"/>
            <p:cNvSpPr/>
            <p:nvPr/>
          </p:nvSpPr>
          <p:spPr>
            <a:xfrm>
              <a:off x="3312" y="3504"/>
              <a:ext cx="476" cy="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  <a:t>-Δ</a:t>
              </a:r>
              <a:b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</a:br>
              <a: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  <a:t> 4a</a:t>
              </a:r>
              <a:endParaRPr sz="14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205" name="Google Shape;205;p7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206" name="Google Shape;206;p7"/>
          <p:cNvCxnSpPr/>
          <p:nvPr/>
        </p:nvCxnSpPr>
        <p:spPr>
          <a:xfrm>
            <a:off x="5562600" y="4648200"/>
            <a:ext cx="1371600" cy="2286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207" name="Google Shape;207;p7"/>
          <p:cNvCxnSpPr/>
          <p:nvPr/>
        </p:nvCxnSpPr>
        <p:spPr>
          <a:xfrm rot="10800000" flipH="1">
            <a:off x="7848600" y="4648200"/>
            <a:ext cx="1371600" cy="2286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sp>
        <p:nvSpPr>
          <p:cNvPr id="208" name="Google Shape;208;p7"/>
          <p:cNvSpPr/>
          <p:nvPr/>
        </p:nvSpPr>
        <p:spPr>
          <a:xfrm>
            <a:off x="3657600" y="5181601"/>
            <a:ext cx="20574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Pokud a&lt;0, pak: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209" name="Google Shape;209;p7" descr="TitleSlideBord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49650" y="5584827"/>
            <a:ext cx="6781800" cy="1066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210" name="Google Shape;210;p7"/>
          <p:cNvCxnSpPr/>
          <p:nvPr/>
        </p:nvCxnSpPr>
        <p:spPr>
          <a:xfrm>
            <a:off x="3657600" y="6142038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1" name="Google Shape;211;p7"/>
          <p:cNvCxnSpPr/>
          <p:nvPr/>
        </p:nvCxnSpPr>
        <p:spPr>
          <a:xfrm>
            <a:off x="4724400" y="5608638"/>
            <a:ext cx="0" cy="1020762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2" name="Google Shape;212;p7"/>
          <p:cNvSpPr/>
          <p:nvPr/>
        </p:nvSpPr>
        <p:spPr>
          <a:xfrm>
            <a:off x="4038601" y="5562600"/>
            <a:ext cx="334963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3" name="Google Shape;213;p7"/>
          <p:cNvSpPr/>
          <p:nvPr/>
        </p:nvSpPr>
        <p:spPr>
          <a:xfrm>
            <a:off x="3810001" y="6140451"/>
            <a:ext cx="5556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4" name="Google Shape;214;p7"/>
          <p:cNvSpPr/>
          <p:nvPr/>
        </p:nvSpPr>
        <p:spPr>
          <a:xfrm>
            <a:off x="4724400" y="5599113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5" name="Google Shape;215;p7"/>
          <p:cNvSpPr/>
          <p:nvPr/>
        </p:nvSpPr>
        <p:spPr>
          <a:xfrm>
            <a:off x="9753600" y="5599113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6" name="Google Shape;216;p7"/>
          <p:cNvSpPr/>
          <p:nvPr/>
        </p:nvSpPr>
        <p:spPr>
          <a:xfrm>
            <a:off x="4724400" y="6154129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 dirty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7" name="Google Shape;217;p7"/>
          <p:cNvSpPr/>
          <p:nvPr/>
        </p:nvSpPr>
        <p:spPr>
          <a:xfrm>
            <a:off x="9753600" y="6132513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18" name="Google Shape;218;p7"/>
          <p:cNvSpPr/>
          <p:nvPr/>
        </p:nvSpPr>
        <p:spPr>
          <a:xfrm>
            <a:off x="7086601" y="5530851"/>
            <a:ext cx="52129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u="sng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</a:t>
            </a:r>
            <a: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b  </a:t>
            </a:r>
            <a:b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</a:br>
            <a:r>
              <a:rPr lang="en-US" b="1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2a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219" name="Google Shape;219;p7"/>
          <p:cNvGrpSpPr/>
          <p:nvPr/>
        </p:nvGrpSpPr>
        <p:grpSpPr>
          <a:xfrm>
            <a:off x="7010400" y="6064250"/>
            <a:ext cx="755650" cy="641350"/>
            <a:chOff x="3312" y="3504"/>
            <a:chExt cx="476" cy="404"/>
          </a:xfrm>
        </p:grpSpPr>
        <p:sp>
          <p:nvSpPr>
            <p:cNvPr id="220" name="Google Shape;220;p7"/>
            <p:cNvSpPr/>
            <p:nvPr/>
          </p:nvSpPr>
          <p:spPr>
            <a:xfrm>
              <a:off x="3312" y="3504"/>
              <a:ext cx="476" cy="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  <a:t>-</a:t>
              </a:r>
              <a:r>
                <a:rPr lang="en-US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  <a:t>Δ </a:t>
              </a:r>
              <a:b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</a:br>
              <a:r>
                <a:rPr lang="en-US" b="1" kern="0">
                  <a:solidFill>
                    <a:srgbClr val="000000"/>
                  </a:solidFill>
                  <a:latin typeface="Calibri" panose="020F0502020204030204" pitchFamily="34" charset="0"/>
                  <a:ea typeface="Arial Narrow"/>
                  <a:cs typeface="Calibri" panose="020F0502020204030204" pitchFamily="34" charset="0"/>
                  <a:sym typeface="Arial Narrow"/>
                </a:rPr>
                <a:t> 4a</a:t>
              </a:r>
              <a:endParaRPr sz="1400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221" name="Google Shape;221;p7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222" name="Google Shape;222;p7"/>
          <p:cNvCxnSpPr/>
          <p:nvPr/>
        </p:nvCxnSpPr>
        <p:spPr>
          <a:xfrm rot="10800000" flipH="1">
            <a:off x="5334000" y="6248400"/>
            <a:ext cx="1524000" cy="3048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223" name="Google Shape;223;p7"/>
          <p:cNvCxnSpPr/>
          <p:nvPr/>
        </p:nvCxnSpPr>
        <p:spPr>
          <a:xfrm>
            <a:off x="7772400" y="6248400"/>
            <a:ext cx="1447800" cy="2286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triangle" w="lg" len="lg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1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2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2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2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2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2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2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1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2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2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2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2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502"/>
                            </p:stCondLst>
                            <p:childTnLst>
                              <p:par>
                                <p:cTn id="10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02"/>
                            </p:stCondLst>
                            <p:childTnLst>
                              <p:par>
                                <p:cTn id="1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8"/>
          <p:cNvSpPr/>
          <p:nvPr/>
        </p:nvSpPr>
        <p:spPr>
          <a:xfrm>
            <a:off x="2390998" y="903502"/>
            <a:ext cx="7086600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ctr" anchorCtr="0">
            <a:noAutofit/>
          </a:bodyPr>
          <a:lstStyle/>
          <a:p>
            <a:pPr algn="ctr">
              <a:buClr>
                <a:srgbClr val="000000"/>
              </a:buClr>
              <a:buSzPts val="3600"/>
            </a:pPr>
            <a:r>
              <a:rPr lang="en-US" sz="3600" b="1" kern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Kroky k nalezení znaménka funkce druhého stupně</a:t>
            </a:r>
            <a:endParaRPr sz="3600" b="1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8"/>
          <p:cNvSpPr/>
          <p:nvPr/>
        </p:nvSpPr>
        <p:spPr>
          <a:xfrm>
            <a:off x="3610198" y="3277047"/>
            <a:ext cx="5867400" cy="82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>
                <a:solidFill>
                  <a:srgbClr val="CC3300"/>
                </a:solidFill>
                <a:ea typeface="Arial"/>
                <a:cs typeface="Arial"/>
                <a:sym typeface="Arial"/>
              </a:rPr>
              <a:t>KROK 1 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: </a:t>
            </a:r>
            <a:r>
              <a:rPr lang="en-US" kern="0" dirty="0">
                <a:solidFill>
                  <a:srgbClr val="0000FF"/>
                </a:solidFill>
                <a:ea typeface="Arial"/>
                <a:cs typeface="Arial"/>
                <a:sym typeface="Arial"/>
              </a:rPr>
              <a:t>vypočtěte</a:t>
            </a:r>
            <a:r>
              <a:rPr lang="en-US" kern="0" dirty="0">
                <a:solidFill>
                  <a:srgbClr val="000000"/>
                </a:solidFill>
                <a:ea typeface="Arial"/>
                <a:cs typeface="Arial"/>
                <a:sym typeface="Arial"/>
              </a:rPr>
              <a:t>: </a:t>
            </a:r>
            <a:r>
              <a:rPr lang="en-US" sz="2400" kern="0" dirty="0">
                <a:solidFill>
                  <a:srgbClr val="000000"/>
                </a:solidFill>
                <a:ea typeface="Bodoni"/>
                <a:cs typeface="Bodoni"/>
                <a:sym typeface="Bodoni"/>
              </a:rPr>
              <a:t>Δ = b2-4ac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FF"/>
                </a:solidFill>
                <a:cs typeface="Arial"/>
                <a:sym typeface="Arial"/>
              </a:rPr>
              <a:t>A vyřešte následující: </a:t>
            </a:r>
            <a:r>
              <a:rPr lang="en-US" sz="2400" kern="0" dirty="0">
                <a:solidFill>
                  <a:srgbClr val="000000"/>
                </a:solidFill>
                <a:ea typeface="Bodoni"/>
                <a:cs typeface="Bodoni"/>
                <a:sym typeface="Bodoni"/>
              </a:rPr>
              <a:t>ax2+bx+c=0</a:t>
            </a:r>
            <a:endParaRPr sz="1400" kern="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8"/>
          <p:cNvSpPr/>
          <p:nvPr/>
        </p:nvSpPr>
        <p:spPr>
          <a:xfrm>
            <a:off x="3751968" y="4278099"/>
            <a:ext cx="6532563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>
                <a:solidFill>
                  <a:srgbClr val="CC3300"/>
                </a:solidFill>
                <a:ea typeface="Arial"/>
                <a:cs typeface="Arial"/>
                <a:sym typeface="Arial"/>
              </a:rPr>
              <a:t>KROK 2: </a:t>
            </a:r>
            <a:r>
              <a:rPr lang="en-US" kern="0" dirty="0">
                <a:solidFill>
                  <a:srgbClr val="0000FF"/>
                </a:solidFill>
                <a:cs typeface="Arial"/>
                <a:sym typeface="Arial"/>
              </a:rPr>
              <a:t>vyplňte jednu z následujících tabulek:</a:t>
            </a:r>
            <a:endParaRPr kern="0" dirty="0">
              <a:solidFill>
                <a:srgbClr val="0000FF"/>
              </a:solidFill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9"/>
          <p:cNvSpPr/>
          <p:nvPr/>
        </p:nvSpPr>
        <p:spPr>
          <a:xfrm>
            <a:off x="697650" y="426299"/>
            <a:ext cx="6529500" cy="6714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dk1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800"/>
            </a:pPr>
            <a:r>
              <a:rPr lang="en-US" sz="2800" b="1" kern="0" dirty="0">
                <a:solidFill>
                  <a:srgbClr val="000000"/>
                </a:solidFill>
                <a:latin typeface="Calibri" panose="020F0502020204030204" pitchFamily="34" charset="0"/>
                <a:ea typeface="Bodoni"/>
                <a:cs typeface="Calibri" panose="020F0502020204030204" pitchFamily="34" charset="0"/>
                <a:sym typeface="Bodoni"/>
              </a:rPr>
              <a:t>Znaménko funkce 2. stupně</a:t>
            </a:r>
            <a:endParaRPr sz="1000" b="1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1" name="Google Shape;241;p9"/>
          <p:cNvSpPr/>
          <p:nvPr/>
        </p:nvSpPr>
        <p:spPr>
          <a:xfrm>
            <a:off x="3429001" y="2209800"/>
            <a:ext cx="1641475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400"/>
            </a:pPr>
            <a:r>
              <a:rPr lang="en-US" sz="2400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Věta: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2" name="Google Shape;242;p9"/>
          <p:cNvSpPr/>
          <p:nvPr/>
        </p:nvSpPr>
        <p:spPr>
          <a:xfrm>
            <a:off x="3657601" y="2667000"/>
            <a:ext cx="6792913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Nechť funkce druhého stupně, </a:t>
            </a:r>
            <a:r>
              <a:rPr lang="en-US" sz="2000" i="1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f:R →R, f(x) = ax²+bx +c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, a≠ 0.</a:t>
            </a:r>
          </a:p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a připojené rovnice </a:t>
            </a:r>
            <a:r>
              <a:rPr lang="en-US" sz="2000" i="1" kern="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ax²+bx +c=0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.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3" name="Google Shape;243;p9"/>
          <p:cNvSpPr/>
          <p:nvPr/>
        </p:nvSpPr>
        <p:spPr>
          <a:xfrm>
            <a:off x="2997535" y="838200"/>
            <a:ext cx="8350713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Znaménko </a:t>
            </a:r>
            <a:r>
              <a:rPr lang="en-US" kern="0" dirty="0">
                <a:solidFill>
                  <a:srgbClr val="FF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Δ=b2-4ac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spolu se znaménkem a určuje znaménko funkce f.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4" name="Google Shape;244;p9"/>
          <p:cNvSpPr/>
          <p:nvPr/>
        </p:nvSpPr>
        <p:spPr>
          <a:xfrm>
            <a:off x="3505200" y="1524000"/>
            <a:ext cx="716280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Určit znaménko f znamená najít hodnoty x pro</a:t>
            </a:r>
          </a:p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které f(x)&gt;0 nebo f(x)&lt;0.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5" name="Google Shape;245;p9"/>
          <p:cNvSpPr/>
          <p:nvPr/>
        </p:nvSpPr>
        <p:spPr>
          <a:xfrm>
            <a:off x="3276601" y="3276600"/>
            <a:ext cx="7140575" cy="915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indent="-342900">
              <a:buClr>
                <a:srgbClr val="CC3300"/>
              </a:buClr>
              <a:buSzPts val="1800"/>
              <a:buFont typeface="Arial"/>
              <a:buAutoNum type="arabicPeriod"/>
            </a:pPr>
            <a:r>
              <a:rPr lang="en-US" kern="0" dirty="0">
                <a:solidFill>
                  <a:srgbClr val="CC33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Je-li Δ&gt;0, </a:t>
            </a:r>
            <a:r>
              <a:rPr lang="en-US" kern="0" dirty="0"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pak rovnice připojená k f má dva reálné kořeny různé x1&lt;x2 a znaménko f je znaménko a mimo kořeny a jeho znaménko mezi kořeny:</a:t>
            </a:r>
            <a:endParaRPr sz="1400" kern="0" dirty="0"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246" name="Google Shape;246;p9" descr="TitleSlideBord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81400" y="4648200"/>
            <a:ext cx="6781800" cy="68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247" name="Google Shape;247;p9"/>
          <p:cNvCxnSpPr/>
          <p:nvPr/>
        </p:nvCxnSpPr>
        <p:spPr>
          <a:xfrm>
            <a:off x="3581400" y="4953000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8" name="Google Shape;248;p9"/>
          <p:cNvCxnSpPr/>
          <p:nvPr/>
        </p:nvCxnSpPr>
        <p:spPr>
          <a:xfrm>
            <a:off x="4572000" y="4648200"/>
            <a:ext cx="0" cy="6858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9" name="Google Shape;249;p9"/>
          <p:cNvSpPr/>
          <p:nvPr/>
        </p:nvSpPr>
        <p:spPr>
          <a:xfrm>
            <a:off x="3962400" y="4572001"/>
            <a:ext cx="300038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0" name="Google Shape;250;p9"/>
          <p:cNvSpPr/>
          <p:nvPr/>
        </p:nvSpPr>
        <p:spPr>
          <a:xfrm>
            <a:off x="3810001" y="4953001"/>
            <a:ext cx="5556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1" name="Google Shape;251;p9"/>
          <p:cNvSpPr/>
          <p:nvPr/>
        </p:nvSpPr>
        <p:spPr>
          <a:xfrm>
            <a:off x="4572000" y="4572000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2" name="Google Shape;252;p9"/>
          <p:cNvSpPr/>
          <p:nvPr/>
        </p:nvSpPr>
        <p:spPr>
          <a:xfrm>
            <a:off x="9677400" y="4572000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3" name="Google Shape;253;p9"/>
          <p:cNvSpPr/>
          <p:nvPr/>
        </p:nvSpPr>
        <p:spPr>
          <a:xfrm>
            <a:off x="6400800" y="45720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 </a:t>
            </a:r>
            <a:r>
              <a:rPr lang="en-US" i="1" kern="0" baseline="-2500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1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4" name="Google Shape;254;p9"/>
          <p:cNvSpPr/>
          <p:nvPr/>
        </p:nvSpPr>
        <p:spPr>
          <a:xfrm>
            <a:off x="8229600" y="45720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 </a:t>
            </a:r>
            <a:r>
              <a:rPr lang="en-US" i="1" kern="0" baseline="-2500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5" name="Google Shape;255;p9"/>
          <p:cNvSpPr/>
          <p:nvPr/>
        </p:nvSpPr>
        <p:spPr>
          <a:xfrm>
            <a:off x="6400800" y="49530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0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6" name="Google Shape;256;p9"/>
          <p:cNvSpPr/>
          <p:nvPr/>
        </p:nvSpPr>
        <p:spPr>
          <a:xfrm>
            <a:off x="8229600" y="49530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0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7" name="Google Shape;257;p9"/>
          <p:cNvSpPr/>
          <p:nvPr/>
        </p:nvSpPr>
        <p:spPr>
          <a:xfrm>
            <a:off x="4648200" y="4953001"/>
            <a:ext cx="17843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++++++++++++</a:t>
            </a:r>
            <a:endParaRPr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8" name="Google Shape;258;p9"/>
          <p:cNvSpPr/>
          <p:nvPr/>
        </p:nvSpPr>
        <p:spPr>
          <a:xfrm>
            <a:off x="8458200" y="4953001"/>
            <a:ext cx="17843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++++++++++++</a:t>
            </a: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59" name="Google Shape;259;p9"/>
          <p:cNvSpPr/>
          <p:nvPr/>
        </p:nvSpPr>
        <p:spPr>
          <a:xfrm>
            <a:off x="6629400" y="4953001"/>
            <a:ext cx="17208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 - - - - - - - - - - </a:t>
            </a: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0" name="Google Shape;260;p9"/>
          <p:cNvSpPr/>
          <p:nvPr/>
        </p:nvSpPr>
        <p:spPr>
          <a:xfrm>
            <a:off x="3657601" y="4252914"/>
            <a:ext cx="15335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i="1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Pokud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aumans"/>
                <a:cs typeface="Calibri" panose="020F0502020204030204" pitchFamily="34" charset="0"/>
                <a:sym typeface="Baumans"/>
              </a:rPr>
              <a:t>a&gt;0  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1" name="Google Shape;261;p9"/>
          <p:cNvSpPr/>
          <p:nvPr/>
        </p:nvSpPr>
        <p:spPr>
          <a:xfrm>
            <a:off x="3657601" y="5410201"/>
            <a:ext cx="160337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i="1" kern="0" dirty="0">
                <a:solidFill>
                  <a:srgbClr val="0000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Pokud a&lt; </a:t>
            </a:r>
            <a:r>
              <a:rPr lang="en-US" kern="0" dirty="0">
                <a:solidFill>
                  <a:srgbClr val="000000"/>
                </a:solidFill>
                <a:latin typeface="Calibri" panose="020F0502020204030204" pitchFamily="34" charset="0"/>
                <a:ea typeface="Baumans"/>
                <a:cs typeface="Calibri" panose="020F0502020204030204" pitchFamily="34" charset="0"/>
                <a:sym typeface="Baumans"/>
              </a:rPr>
              <a:t>0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262" name="Google Shape;262;p9" descr="TitleSlideBord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19500" y="5921376"/>
            <a:ext cx="6781800" cy="68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263" name="Google Shape;263;p9"/>
          <p:cNvCxnSpPr/>
          <p:nvPr/>
        </p:nvCxnSpPr>
        <p:spPr>
          <a:xfrm>
            <a:off x="3581400" y="6248400"/>
            <a:ext cx="68580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64" name="Google Shape;264;p9"/>
          <p:cNvCxnSpPr/>
          <p:nvPr/>
        </p:nvCxnSpPr>
        <p:spPr>
          <a:xfrm>
            <a:off x="4572000" y="5943600"/>
            <a:ext cx="0" cy="6858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5" name="Google Shape;265;p9"/>
          <p:cNvSpPr/>
          <p:nvPr/>
        </p:nvSpPr>
        <p:spPr>
          <a:xfrm>
            <a:off x="3962400" y="5867401"/>
            <a:ext cx="300038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x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6" name="Google Shape;266;p9"/>
          <p:cNvSpPr/>
          <p:nvPr/>
        </p:nvSpPr>
        <p:spPr>
          <a:xfrm>
            <a:off x="3810001" y="6248401"/>
            <a:ext cx="555625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000"/>
            </a:pPr>
            <a:r>
              <a:rPr lang="en-US" sz="20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ƒ(x)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7" name="Google Shape;267;p9"/>
          <p:cNvSpPr/>
          <p:nvPr/>
        </p:nvSpPr>
        <p:spPr>
          <a:xfrm>
            <a:off x="4572000" y="5867400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8" name="Google Shape;268;p9"/>
          <p:cNvSpPr/>
          <p:nvPr/>
        </p:nvSpPr>
        <p:spPr>
          <a:xfrm>
            <a:off x="9677400" y="5867400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kern="0">
                <a:solidFill>
                  <a:srgbClr val="000000"/>
                </a:solidFill>
                <a:latin typeface="Calibri" panose="020F0502020204030204" pitchFamily="34" charset="0"/>
                <a:ea typeface="Arial Narrow"/>
                <a:cs typeface="Calibri" panose="020F0502020204030204" pitchFamily="34" charset="0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69" name="Google Shape;269;p9"/>
          <p:cNvSpPr/>
          <p:nvPr/>
        </p:nvSpPr>
        <p:spPr>
          <a:xfrm>
            <a:off x="6400800" y="58674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 </a:t>
            </a:r>
            <a:r>
              <a:rPr lang="en-US" i="1" kern="0" baseline="-2500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1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0" name="Google Shape;270;p9"/>
          <p:cNvSpPr/>
          <p:nvPr/>
        </p:nvSpPr>
        <p:spPr>
          <a:xfrm>
            <a:off x="8229600" y="58674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x </a:t>
            </a:r>
            <a:r>
              <a:rPr lang="en-US" i="1" kern="0" baseline="-2500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2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1" name="Google Shape;271;p9"/>
          <p:cNvSpPr/>
          <p:nvPr/>
        </p:nvSpPr>
        <p:spPr>
          <a:xfrm>
            <a:off x="6400800" y="62484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0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2" name="Google Shape;272;p9"/>
          <p:cNvSpPr/>
          <p:nvPr/>
        </p:nvSpPr>
        <p:spPr>
          <a:xfrm>
            <a:off x="8229600" y="62484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0 </a:t>
            </a:r>
            <a:endParaRPr sz="1400"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3" name="Google Shape;273;p9"/>
          <p:cNvSpPr/>
          <p:nvPr/>
        </p:nvSpPr>
        <p:spPr>
          <a:xfrm>
            <a:off x="6629400" y="6248401"/>
            <a:ext cx="16510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+++++++++++</a:t>
            </a: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4" name="Google Shape;274;p9"/>
          <p:cNvSpPr/>
          <p:nvPr/>
        </p:nvSpPr>
        <p:spPr>
          <a:xfrm>
            <a:off x="4648200" y="6248401"/>
            <a:ext cx="17208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 - - - - - - - - - - </a:t>
            </a: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275" name="Google Shape;275;p9"/>
          <p:cNvSpPr/>
          <p:nvPr/>
        </p:nvSpPr>
        <p:spPr>
          <a:xfrm>
            <a:off x="8534400" y="6248401"/>
            <a:ext cx="17208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- - - - - - - - - - - </a:t>
            </a:r>
            <a:endParaRPr kern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0"/>
          <p:cNvSpPr/>
          <p:nvPr/>
        </p:nvSpPr>
        <p:spPr>
          <a:xfrm>
            <a:off x="3508376" y="533400"/>
            <a:ext cx="7159625" cy="946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2. </a:t>
            </a:r>
            <a:r>
              <a:rPr lang="en-US" sz="2000" kern="0" dirty="0">
                <a:solidFill>
                  <a:srgbClr val="CC3300"/>
                </a:solidFill>
                <a:latin typeface="+mj-lt"/>
                <a:ea typeface="Arial"/>
                <a:cs typeface="Arial"/>
                <a:sym typeface="Arial"/>
              </a:rPr>
              <a:t>Je-li Δ=0</a:t>
            </a:r>
            <a:r>
              <a:rPr lang="en-US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, </a:t>
            </a:r>
            <a:r>
              <a:rPr lang="en-US" sz="1600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pak rovnice přiřazená funkci f má dva stejné reálné kořeny x1=x2 = -b/2a a znaménko funkce f je a</a:t>
            </a:r>
            <a:endParaRPr sz="1400" kern="0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pic>
        <p:nvPicPr>
          <p:cNvPr id="283" name="Google Shape;283;p10" descr="TitleSlideBord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05200" y="1981200"/>
            <a:ext cx="6781800" cy="68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284" name="Google Shape;284;p10"/>
          <p:cNvCxnSpPr/>
          <p:nvPr/>
        </p:nvCxnSpPr>
        <p:spPr>
          <a:xfrm>
            <a:off x="3505200" y="2286000"/>
            <a:ext cx="67818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85" name="Google Shape;285;p10"/>
          <p:cNvCxnSpPr/>
          <p:nvPr/>
        </p:nvCxnSpPr>
        <p:spPr>
          <a:xfrm>
            <a:off x="4648200" y="1981200"/>
            <a:ext cx="0" cy="6858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6" name="Google Shape;286;p10"/>
          <p:cNvSpPr/>
          <p:nvPr/>
        </p:nvSpPr>
        <p:spPr>
          <a:xfrm>
            <a:off x="3505200" y="1981200"/>
            <a:ext cx="678180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x -∞ +∞</a:t>
            </a:r>
            <a:endParaRPr sz="1400" kern="0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f(x) značka a 0 značka a</a:t>
            </a:r>
            <a:endParaRPr sz="1400" kern="0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10"/>
          <p:cNvSpPr/>
          <p:nvPr/>
        </p:nvSpPr>
        <p:spPr>
          <a:xfrm>
            <a:off x="7467600" y="19050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x </a:t>
            </a:r>
            <a:r>
              <a:rPr lang="en-US" i="1" kern="0" baseline="-2500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2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10"/>
          <p:cNvSpPr/>
          <p:nvPr/>
        </p:nvSpPr>
        <p:spPr>
          <a:xfrm>
            <a:off x="6781800" y="19050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i="1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x </a:t>
            </a:r>
            <a:r>
              <a:rPr lang="en-US" i="1" kern="0" baseline="-2500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2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10"/>
          <p:cNvSpPr/>
          <p:nvPr/>
        </p:nvSpPr>
        <p:spPr>
          <a:xfrm>
            <a:off x="7086600" y="1905001"/>
            <a:ext cx="4445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= 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10"/>
          <p:cNvSpPr/>
          <p:nvPr/>
        </p:nvSpPr>
        <p:spPr>
          <a:xfrm>
            <a:off x="3505201" y="3276600"/>
            <a:ext cx="6346825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3. </a:t>
            </a:r>
            <a:r>
              <a:rPr lang="en-US" sz="2000" kern="0" dirty="0">
                <a:solidFill>
                  <a:srgbClr val="CC3300"/>
                </a:solidFill>
                <a:latin typeface="+mj-lt"/>
                <a:ea typeface="Arial"/>
                <a:cs typeface="Arial"/>
                <a:sym typeface="Arial"/>
              </a:rPr>
              <a:t>Pokud Δ&lt;0, </a:t>
            </a:r>
            <a:r>
              <a:rPr lang="en-US" sz="1600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pak rovnice přiřazená k f nemá reálné kořeny,</a:t>
            </a:r>
          </a:p>
          <a:p>
            <a:pPr>
              <a:buClr>
                <a:srgbClr val="000000"/>
              </a:buClr>
              <a:buSzPts val="1800"/>
            </a:pPr>
            <a:r>
              <a:rPr lang="en-US" sz="1600" kern="0" dirty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  a znaménko funkce f je znaménkem a na R.</a:t>
            </a:r>
            <a:endParaRPr sz="1400" kern="0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291" name="Google Shape;291;p10"/>
          <p:cNvCxnSpPr/>
          <p:nvPr/>
        </p:nvCxnSpPr>
        <p:spPr>
          <a:xfrm>
            <a:off x="3581400" y="4953000"/>
            <a:ext cx="67818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2" name="Google Shape;292;p10"/>
          <p:cNvSpPr/>
          <p:nvPr/>
        </p:nvSpPr>
        <p:spPr>
          <a:xfrm>
            <a:off x="3581400" y="4648200"/>
            <a:ext cx="678180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x -∞ +∞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+mj-lt"/>
                <a:ea typeface="Arial"/>
                <a:cs typeface="Arial"/>
                <a:sym typeface="Arial"/>
              </a:rPr>
              <a:t>f(x) semn a</a:t>
            </a:r>
            <a:endParaRPr sz="1400" kern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pic>
        <p:nvPicPr>
          <p:cNvPr id="293" name="Google Shape;293;p10" descr="TitleSlideBorder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05200" y="4648200"/>
            <a:ext cx="6858000" cy="68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294" name="Google Shape;294;p10"/>
          <p:cNvCxnSpPr/>
          <p:nvPr/>
        </p:nvCxnSpPr>
        <p:spPr>
          <a:xfrm>
            <a:off x="4724400" y="4648200"/>
            <a:ext cx="0" cy="6858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5" name="Google Shape;295;p10"/>
          <p:cNvSpPr/>
          <p:nvPr/>
        </p:nvSpPr>
        <p:spPr>
          <a:xfrm>
            <a:off x="3505200" y="5791201"/>
            <a:ext cx="7162800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  <a:buSzPts val="2000"/>
            </a:pPr>
            <a:r>
              <a:rPr lang="en-US" sz="2000" u="sng" kern="0" dirty="0">
                <a:solidFill>
                  <a:srgbClr val="CC3300"/>
                </a:solidFill>
                <a:latin typeface="+mj-lt"/>
                <a:ea typeface="Arial"/>
                <a:cs typeface="Arial"/>
                <a:sym typeface="Arial"/>
              </a:rPr>
              <a:t>Poznámka: Důkaz se provádí pomocí kanonického tvaru</a:t>
            </a:r>
            <a:endParaRPr sz="1400" kern="0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1"/>
          <p:cNvSpPr/>
          <p:nvPr/>
        </p:nvSpPr>
        <p:spPr>
          <a:xfrm>
            <a:off x="858838" y="334962"/>
            <a:ext cx="4070350" cy="70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4000"/>
            </a:pPr>
            <a:r>
              <a:rPr lang="en-US" sz="4000" b="1" kern="0" dirty="0">
                <a:solidFill>
                  <a:srgbClr val="000000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Graf funkce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11"/>
          <p:cNvSpPr/>
          <p:nvPr/>
        </p:nvSpPr>
        <p:spPr>
          <a:xfrm>
            <a:off x="6572378" y="929538"/>
            <a:ext cx="4146600" cy="5190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dk1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800"/>
            </a:pPr>
            <a:r>
              <a:rPr lang="en-US" sz="2800" b="1" i="1" kern="0" dirty="0">
                <a:solidFill>
                  <a:srgbClr val="0000F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Tabulka odchylek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11"/>
          <p:cNvSpPr/>
          <p:nvPr/>
        </p:nvSpPr>
        <p:spPr>
          <a:xfrm>
            <a:off x="3505201" y="1295401"/>
            <a:ext cx="893763" cy="396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sz="2000" b="1" kern="0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a &gt; 0 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5" name="Google Shape;305;p11" descr="TitleSlideBord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05200" y="1752600"/>
            <a:ext cx="7010400" cy="8382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pic>
      <p:cxnSp>
        <p:nvCxnSpPr>
          <p:cNvPr id="306" name="Google Shape;306;p11"/>
          <p:cNvCxnSpPr/>
          <p:nvPr/>
        </p:nvCxnSpPr>
        <p:spPr>
          <a:xfrm>
            <a:off x="3505200" y="2133600"/>
            <a:ext cx="6934200" cy="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7" name="Google Shape;307;p11"/>
          <p:cNvCxnSpPr/>
          <p:nvPr/>
        </p:nvCxnSpPr>
        <p:spPr>
          <a:xfrm>
            <a:off x="44196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8" name="Google Shape;308;p11"/>
          <p:cNvSpPr/>
          <p:nvPr/>
        </p:nvSpPr>
        <p:spPr>
          <a:xfrm>
            <a:off x="7924800" y="17526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 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11"/>
          <p:cNvSpPr/>
          <p:nvPr/>
        </p:nvSpPr>
        <p:spPr>
          <a:xfrm>
            <a:off x="5638800" y="17526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i="1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 </a:t>
            </a:r>
            <a:r>
              <a:rPr lang="en-US" b="1" i="1" kern="0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0" name="Google Shape;310;p11"/>
          <p:cNvCxnSpPr/>
          <p:nvPr/>
        </p:nvCxnSpPr>
        <p:spPr>
          <a:xfrm>
            <a:off x="50292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1" name="Google Shape;311;p11"/>
          <p:cNvCxnSpPr/>
          <p:nvPr/>
        </p:nvCxnSpPr>
        <p:spPr>
          <a:xfrm>
            <a:off x="56388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2" name="Google Shape;312;p11"/>
          <p:cNvCxnSpPr/>
          <p:nvPr/>
        </p:nvCxnSpPr>
        <p:spPr>
          <a:xfrm>
            <a:off x="62484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3" name="Google Shape;313;p11"/>
          <p:cNvCxnSpPr/>
          <p:nvPr/>
        </p:nvCxnSpPr>
        <p:spPr>
          <a:xfrm>
            <a:off x="67818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4" name="Google Shape;314;p11"/>
          <p:cNvCxnSpPr/>
          <p:nvPr/>
        </p:nvCxnSpPr>
        <p:spPr>
          <a:xfrm>
            <a:off x="83820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5" name="Google Shape;315;p11"/>
          <p:cNvCxnSpPr/>
          <p:nvPr/>
        </p:nvCxnSpPr>
        <p:spPr>
          <a:xfrm>
            <a:off x="89154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6" name="Google Shape;316;p11"/>
          <p:cNvCxnSpPr/>
          <p:nvPr/>
        </p:nvCxnSpPr>
        <p:spPr>
          <a:xfrm>
            <a:off x="73152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7" name="Google Shape;317;p11"/>
          <p:cNvCxnSpPr/>
          <p:nvPr/>
        </p:nvCxnSpPr>
        <p:spPr>
          <a:xfrm>
            <a:off x="78486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8" name="Google Shape;318;p11"/>
          <p:cNvCxnSpPr/>
          <p:nvPr/>
        </p:nvCxnSpPr>
        <p:spPr>
          <a:xfrm>
            <a:off x="94488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19" name="Google Shape;319;p11"/>
          <p:cNvSpPr/>
          <p:nvPr/>
        </p:nvSpPr>
        <p:spPr>
          <a:xfrm>
            <a:off x="8915400" y="1752601"/>
            <a:ext cx="522288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i="1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 </a:t>
            </a:r>
            <a:r>
              <a:rPr lang="en-US" b="1" i="1" kern="0" baseline="-25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11"/>
          <p:cNvSpPr/>
          <p:nvPr/>
        </p:nvSpPr>
        <p:spPr>
          <a:xfrm>
            <a:off x="6858000" y="1676401"/>
            <a:ext cx="41433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u="sng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-</a:t>
            </a:r>
            <a:r>
              <a:rPr lang="en-US" sz="12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b  </a:t>
            </a:r>
            <a:br>
              <a:rPr lang="en-US" sz="12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</a:br>
            <a:r>
              <a:rPr lang="en-US" sz="12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2a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11"/>
          <p:cNvSpPr/>
          <p:nvPr/>
        </p:nvSpPr>
        <p:spPr>
          <a:xfrm>
            <a:off x="4419600" y="1676400"/>
            <a:ext cx="509588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-∞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2" name="Google Shape;322;p11"/>
          <p:cNvCxnSpPr/>
          <p:nvPr/>
        </p:nvCxnSpPr>
        <p:spPr>
          <a:xfrm>
            <a:off x="9906000" y="1752600"/>
            <a:ext cx="0" cy="762000"/>
          </a:xfrm>
          <a:prstGeom prst="straightConnector1">
            <a:avLst/>
          </a:prstGeom>
          <a:noFill/>
          <a:ln w="28575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3" name="Google Shape;323;p11"/>
          <p:cNvSpPr/>
          <p:nvPr/>
        </p:nvSpPr>
        <p:spPr>
          <a:xfrm>
            <a:off x="9906000" y="1676400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11"/>
          <p:cNvSpPr/>
          <p:nvPr/>
        </p:nvSpPr>
        <p:spPr>
          <a:xfrm>
            <a:off x="4419601" y="2057400"/>
            <a:ext cx="474663" cy="579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3200"/>
            </a:pPr>
            <a:r>
              <a:rPr lang="en-US" sz="3200" b="1" kern="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∞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5" name="Google Shape;325;p11"/>
          <p:cNvCxnSpPr/>
          <p:nvPr/>
        </p:nvCxnSpPr>
        <p:spPr>
          <a:xfrm>
            <a:off x="5105400" y="2209800"/>
            <a:ext cx="381000" cy="228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26" name="Google Shape;326;p11"/>
          <p:cNvSpPr/>
          <p:nvPr/>
        </p:nvSpPr>
        <p:spPr>
          <a:xfrm>
            <a:off x="5715000" y="21336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 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7" name="Google Shape;327;p11"/>
          <p:cNvCxnSpPr/>
          <p:nvPr/>
        </p:nvCxnSpPr>
        <p:spPr>
          <a:xfrm>
            <a:off x="6324600" y="2209800"/>
            <a:ext cx="304800" cy="228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grpSp>
        <p:nvGrpSpPr>
          <p:cNvPr id="328" name="Google Shape;328;p11"/>
          <p:cNvGrpSpPr/>
          <p:nvPr/>
        </p:nvGrpSpPr>
        <p:grpSpPr>
          <a:xfrm>
            <a:off x="6781800" y="2057400"/>
            <a:ext cx="609600" cy="579438"/>
            <a:chOff x="3312" y="3504"/>
            <a:chExt cx="476" cy="365"/>
          </a:xfrm>
        </p:grpSpPr>
        <p:sp>
          <p:nvSpPr>
            <p:cNvPr id="329" name="Google Shape;329;p11"/>
            <p:cNvSpPr/>
            <p:nvPr/>
          </p:nvSpPr>
          <p:spPr>
            <a:xfrm>
              <a:off x="3312" y="3504"/>
              <a:ext cx="476" cy="3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>
                <a:buClr>
                  <a:srgbClr val="000000"/>
                </a:buClr>
                <a:buSzPts val="1800"/>
              </a:pPr>
              <a:r>
                <a:rPr lang="en-US" sz="1400" b="1" kern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-Δ ]</a:t>
              </a:r>
              <a:br>
                <a:rPr lang="en-US" sz="1400" b="1" kern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</a:br>
              <a:r>
                <a:rPr lang="en-US" sz="1400" b="1" kern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rPr>
                <a:t> 4a</a:t>
              </a:r>
              <a:endParaRPr sz="14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30" name="Google Shape;330;p11"/>
            <p:cNvCxnSpPr/>
            <p:nvPr/>
          </p:nvCxnSpPr>
          <p:spPr>
            <a:xfrm>
              <a:off x="3360" y="3696"/>
              <a:ext cx="288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cxnSp>
        <p:nvCxnSpPr>
          <p:cNvPr id="331" name="Google Shape;331;p11"/>
          <p:cNvCxnSpPr/>
          <p:nvPr/>
        </p:nvCxnSpPr>
        <p:spPr>
          <a:xfrm rot="10800000" flipH="1">
            <a:off x="7467600" y="2209800"/>
            <a:ext cx="304800" cy="228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32" name="Google Shape;332;p11"/>
          <p:cNvCxnSpPr/>
          <p:nvPr/>
        </p:nvCxnSpPr>
        <p:spPr>
          <a:xfrm rot="10800000" flipH="1">
            <a:off x="8534400" y="2286000"/>
            <a:ext cx="304800" cy="228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33" name="Google Shape;333;p11"/>
          <p:cNvSpPr/>
          <p:nvPr/>
        </p:nvSpPr>
        <p:spPr>
          <a:xfrm>
            <a:off x="7924800" y="2209801"/>
            <a:ext cx="3111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i="1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11"/>
          <p:cNvSpPr/>
          <p:nvPr/>
        </p:nvSpPr>
        <p:spPr>
          <a:xfrm>
            <a:off x="8991600" y="2209801"/>
            <a:ext cx="3746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 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5" name="Google Shape;335;p11"/>
          <p:cNvCxnSpPr/>
          <p:nvPr/>
        </p:nvCxnSpPr>
        <p:spPr>
          <a:xfrm rot="10800000" flipH="1">
            <a:off x="9525000" y="2209800"/>
            <a:ext cx="304800" cy="228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36" name="Google Shape;336;p11"/>
          <p:cNvSpPr/>
          <p:nvPr/>
        </p:nvSpPr>
        <p:spPr>
          <a:xfrm>
            <a:off x="9906000" y="2133600"/>
            <a:ext cx="577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2600"/>
            </a:pPr>
            <a:r>
              <a:rPr lang="en-US" sz="2600" b="1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rPr>
              <a:t>+∞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11"/>
          <p:cNvSpPr/>
          <p:nvPr/>
        </p:nvSpPr>
        <p:spPr>
          <a:xfrm>
            <a:off x="3429000" y="2819401"/>
            <a:ext cx="38735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a)</a:t>
            </a:r>
            <a:endParaRPr b="1" kern="0">
              <a:solidFill>
                <a:srgbClr val="CC33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11"/>
          <p:cNvSpPr/>
          <p:nvPr/>
        </p:nvSpPr>
        <p:spPr>
          <a:xfrm>
            <a:off x="3810000" y="2819401"/>
            <a:ext cx="6096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Δ&gt;0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9" name="Google Shape;339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29000" y="3200400"/>
            <a:ext cx="2438400" cy="25908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cxnSp>
        <p:nvCxnSpPr>
          <p:cNvPr id="340" name="Google Shape;340;p11"/>
          <p:cNvCxnSpPr/>
          <p:nvPr/>
        </p:nvCxnSpPr>
        <p:spPr>
          <a:xfrm>
            <a:off x="4267200" y="3124200"/>
            <a:ext cx="0" cy="259080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triangle" w="med" len="med"/>
            <a:tailEnd type="none" w="sm" len="sm"/>
          </a:ln>
        </p:spPr>
      </p:cxnSp>
      <p:cxnSp>
        <p:nvCxnSpPr>
          <p:cNvPr id="341" name="Google Shape;341;p11"/>
          <p:cNvCxnSpPr/>
          <p:nvPr/>
        </p:nvCxnSpPr>
        <p:spPr>
          <a:xfrm>
            <a:off x="3505200" y="4495800"/>
            <a:ext cx="2438400" cy="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342" name="Google Shape;342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43600" y="3200400"/>
            <a:ext cx="2286000" cy="25908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pic>
        <p:nvPicPr>
          <p:cNvPr id="343" name="Google Shape;343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305800" y="3200400"/>
            <a:ext cx="2209800" cy="25908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sp>
        <p:nvSpPr>
          <p:cNvPr id="344" name="Google Shape;344;p11"/>
          <p:cNvSpPr/>
          <p:nvPr/>
        </p:nvSpPr>
        <p:spPr>
          <a:xfrm>
            <a:off x="6705600" y="2819401"/>
            <a:ext cx="6096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Δ=0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11"/>
          <p:cNvSpPr/>
          <p:nvPr/>
        </p:nvSpPr>
        <p:spPr>
          <a:xfrm>
            <a:off x="9067800" y="2819401"/>
            <a:ext cx="609600" cy="36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Δ&lt;0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6" name="Google Shape;346;p11"/>
          <p:cNvCxnSpPr/>
          <p:nvPr/>
        </p:nvCxnSpPr>
        <p:spPr>
          <a:xfrm>
            <a:off x="7315200" y="3200400"/>
            <a:ext cx="0" cy="259080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triangle" w="med" len="med"/>
            <a:tailEnd type="none" w="sm" len="sm"/>
          </a:ln>
        </p:spPr>
      </p:cxnSp>
      <p:cxnSp>
        <p:nvCxnSpPr>
          <p:cNvPr id="347" name="Google Shape;347;p11"/>
          <p:cNvCxnSpPr/>
          <p:nvPr/>
        </p:nvCxnSpPr>
        <p:spPr>
          <a:xfrm>
            <a:off x="5943600" y="4495800"/>
            <a:ext cx="2286000" cy="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48" name="Google Shape;348;p11"/>
          <p:cNvCxnSpPr/>
          <p:nvPr/>
        </p:nvCxnSpPr>
        <p:spPr>
          <a:xfrm>
            <a:off x="8382000" y="4495800"/>
            <a:ext cx="2057400" cy="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349" name="Google Shape;349;p11"/>
          <p:cNvCxnSpPr/>
          <p:nvPr/>
        </p:nvCxnSpPr>
        <p:spPr>
          <a:xfrm flipH="1">
            <a:off x="9144000" y="3124200"/>
            <a:ext cx="33338" cy="266700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triangle" w="med" len="med"/>
            <a:tailEnd type="none" w="sm" len="sm"/>
          </a:ln>
        </p:spPr>
      </p:cxnSp>
      <p:sp>
        <p:nvSpPr>
          <p:cNvPr id="350" name="Google Shape;350;p11"/>
          <p:cNvSpPr/>
          <p:nvPr/>
        </p:nvSpPr>
        <p:spPr>
          <a:xfrm>
            <a:off x="4191000" y="36576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11"/>
          <p:cNvSpPr/>
          <p:nvPr/>
        </p:nvSpPr>
        <p:spPr>
          <a:xfrm>
            <a:off x="4648200" y="44958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11"/>
          <p:cNvSpPr/>
          <p:nvPr/>
        </p:nvSpPr>
        <p:spPr>
          <a:xfrm>
            <a:off x="5257800" y="44196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11"/>
          <p:cNvSpPr/>
          <p:nvPr/>
        </p:nvSpPr>
        <p:spPr>
          <a:xfrm>
            <a:off x="3810000" y="3581400"/>
            <a:ext cx="312738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11"/>
          <p:cNvSpPr/>
          <p:nvPr/>
        </p:nvSpPr>
        <p:spPr>
          <a:xfrm>
            <a:off x="4419600" y="4495800"/>
            <a:ext cx="312738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11"/>
          <p:cNvSpPr/>
          <p:nvPr/>
        </p:nvSpPr>
        <p:spPr>
          <a:xfrm>
            <a:off x="5257800" y="4495800"/>
            <a:ext cx="312738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11"/>
          <p:cNvSpPr/>
          <p:nvPr/>
        </p:nvSpPr>
        <p:spPr>
          <a:xfrm>
            <a:off x="4876801" y="4953000"/>
            <a:ext cx="303213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11"/>
          <p:cNvSpPr/>
          <p:nvPr/>
        </p:nvSpPr>
        <p:spPr>
          <a:xfrm>
            <a:off x="3733801" y="4495800"/>
            <a:ext cx="28257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11"/>
          <p:cNvSpPr/>
          <p:nvPr/>
        </p:nvSpPr>
        <p:spPr>
          <a:xfrm>
            <a:off x="6553201" y="4648200"/>
            <a:ext cx="303213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11"/>
          <p:cNvSpPr/>
          <p:nvPr/>
        </p:nvSpPr>
        <p:spPr>
          <a:xfrm>
            <a:off x="6934200" y="44958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11"/>
          <p:cNvSpPr/>
          <p:nvPr/>
        </p:nvSpPr>
        <p:spPr>
          <a:xfrm flipH="1">
            <a:off x="7239000" y="38100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11"/>
          <p:cNvSpPr/>
          <p:nvPr/>
        </p:nvSpPr>
        <p:spPr>
          <a:xfrm>
            <a:off x="7315201" y="4495800"/>
            <a:ext cx="28257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11"/>
          <p:cNvSpPr/>
          <p:nvPr/>
        </p:nvSpPr>
        <p:spPr>
          <a:xfrm>
            <a:off x="9296401" y="4495800"/>
            <a:ext cx="282575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-US" sz="14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11"/>
          <p:cNvSpPr/>
          <p:nvPr/>
        </p:nvSpPr>
        <p:spPr>
          <a:xfrm>
            <a:off x="7391400" y="3810000"/>
            <a:ext cx="293688" cy="274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en-US" sz="12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11"/>
          <p:cNvSpPr/>
          <p:nvPr/>
        </p:nvSpPr>
        <p:spPr>
          <a:xfrm>
            <a:off x="9144000" y="34290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11"/>
          <p:cNvSpPr/>
          <p:nvPr/>
        </p:nvSpPr>
        <p:spPr>
          <a:xfrm>
            <a:off x="8763000" y="3505200"/>
            <a:ext cx="293688" cy="274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200"/>
            </a:pPr>
            <a:r>
              <a:rPr lang="en-US" sz="1200" b="1" i="1" ker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11"/>
          <p:cNvSpPr/>
          <p:nvPr/>
        </p:nvSpPr>
        <p:spPr>
          <a:xfrm>
            <a:off x="9601200" y="40386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11"/>
          <p:cNvSpPr/>
          <p:nvPr/>
        </p:nvSpPr>
        <p:spPr>
          <a:xfrm>
            <a:off x="9601200" y="4419600"/>
            <a:ext cx="76200" cy="76200"/>
          </a:xfrm>
          <a:prstGeom prst="ellipse">
            <a:avLst/>
          </a:prstGeom>
          <a:solidFill>
            <a:srgbClr val="CC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8" name="Google Shape;368;p11"/>
          <p:cNvCxnSpPr/>
          <p:nvPr/>
        </p:nvCxnSpPr>
        <p:spPr>
          <a:xfrm>
            <a:off x="9677400" y="4038600"/>
            <a:ext cx="0" cy="457200"/>
          </a:xfrm>
          <a:prstGeom prst="straightConnector1">
            <a:avLst/>
          </a:prstGeom>
          <a:noFill/>
          <a:ln w="38100" cap="flat" cmpd="sng">
            <a:solidFill>
              <a:srgbClr val="CC33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9" name="Google Shape;369;p11"/>
          <p:cNvSpPr/>
          <p:nvPr/>
        </p:nvSpPr>
        <p:spPr>
          <a:xfrm>
            <a:off x="4114800" y="3429000"/>
            <a:ext cx="1371600" cy="1536700"/>
          </a:xfrm>
          <a:custGeom>
            <a:avLst/>
            <a:gdLst/>
            <a:ahLst/>
            <a:cxnLst/>
            <a:rect l="l" t="t" r="r" b="b"/>
            <a:pathLst>
              <a:path w="912" h="968" extrusionOk="0">
                <a:moveTo>
                  <a:pt x="0" y="0"/>
                </a:moveTo>
                <a:cubicBezTo>
                  <a:pt x="236" y="476"/>
                  <a:pt x="472" y="952"/>
                  <a:pt x="624" y="960"/>
                </a:cubicBezTo>
                <a:cubicBezTo>
                  <a:pt x="776" y="968"/>
                  <a:pt x="864" y="200"/>
                  <a:pt x="912" y="48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11"/>
          <p:cNvSpPr/>
          <p:nvPr/>
        </p:nvSpPr>
        <p:spPr>
          <a:xfrm rot="331658">
            <a:off x="6243638" y="3351213"/>
            <a:ext cx="1149350" cy="1092200"/>
          </a:xfrm>
          <a:custGeom>
            <a:avLst/>
            <a:gdLst/>
            <a:ahLst/>
            <a:cxnLst/>
            <a:rect l="l" t="t" r="r" b="b"/>
            <a:pathLst>
              <a:path w="912" h="968" extrusionOk="0">
                <a:moveTo>
                  <a:pt x="0" y="0"/>
                </a:moveTo>
                <a:cubicBezTo>
                  <a:pt x="236" y="476"/>
                  <a:pt x="472" y="952"/>
                  <a:pt x="624" y="960"/>
                </a:cubicBezTo>
                <a:cubicBezTo>
                  <a:pt x="776" y="968"/>
                  <a:pt x="864" y="200"/>
                  <a:pt x="912" y="48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11"/>
          <p:cNvSpPr/>
          <p:nvPr/>
        </p:nvSpPr>
        <p:spPr>
          <a:xfrm rot="331658">
            <a:off x="8990014" y="3276600"/>
            <a:ext cx="1074737" cy="793750"/>
          </a:xfrm>
          <a:custGeom>
            <a:avLst/>
            <a:gdLst/>
            <a:ahLst/>
            <a:cxnLst/>
            <a:rect l="l" t="t" r="r" b="b"/>
            <a:pathLst>
              <a:path w="912" h="968" extrusionOk="0">
                <a:moveTo>
                  <a:pt x="0" y="0"/>
                </a:moveTo>
                <a:cubicBezTo>
                  <a:pt x="236" y="476"/>
                  <a:pt x="472" y="952"/>
                  <a:pt x="624" y="960"/>
                </a:cubicBezTo>
                <a:cubicBezTo>
                  <a:pt x="776" y="968"/>
                  <a:pt x="864" y="200"/>
                  <a:pt x="912" y="48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1800"/>
            </a:pPr>
            <a:endParaRPr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12"/>
          <p:cNvSpPr/>
          <p:nvPr/>
        </p:nvSpPr>
        <p:spPr>
          <a:xfrm>
            <a:off x="3739750" y="1319850"/>
            <a:ext cx="3686100" cy="701700"/>
          </a:xfrm>
          <a:prstGeom prst="rect">
            <a:avLst/>
          </a:prstGeom>
          <a:noFill/>
          <a:ln>
            <a:noFill/>
          </a:ln>
          <a:effectLst>
            <a:outerShdw dist="25400" dir="5400000" algn="ctr" rotWithShape="0">
              <a:schemeClr val="dk1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000000"/>
              </a:buClr>
              <a:buSzPts val="4000"/>
            </a:pPr>
            <a:r>
              <a:rPr lang="en-US" sz="4000" b="1" kern="0" dirty="0">
                <a:solidFill>
                  <a:srgbClr val="000000"/>
                </a:solidFill>
                <a:latin typeface="Calibri" panose="020F0502020204030204" pitchFamily="34" charset="0"/>
                <a:ea typeface="Libre Baskerville"/>
                <a:cs typeface="Calibri" panose="020F0502020204030204" pitchFamily="34" charset="0"/>
                <a:sym typeface="Libre Baskerville"/>
              </a:rPr>
              <a:t>PARITY ....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379" name="Google Shape;379;p12"/>
          <p:cNvSpPr/>
          <p:nvPr/>
        </p:nvSpPr>
        <p:spPr>
          <a:xfrm>
            <a:off x="3581400" y="1524000"/>
            <a:ext cx="6934200" cy="35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75" tIns="46025" rIns="92075" bIns="46025" anchor="t" anchorCtr="0">
            <a:noAutofit/>
          </a:bodyPr>
          <a:lstStyle/>
          <a:p>
            <a:pPr marL="342900" indent="-342900">
              <a:lnSpc>
                <a:spcPct val="80000"/>
              </a:lnSpc>
              <a:buClr>
                <a:srgbClr val="000000"/>
              </a:buClr>
              <a:buSzPts val="2800"/>
            </a:pP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560"/>
              </a:spcBef>
              <a:buClr>
                <a:srgbClr val="CC3300"/>
              </a:buClr>
              <a:buSzPts val="3780"/>
              <a:buFont typeface="Noto Sans Symbols"/>
              <a:buChar char="🖝"/>
            </a:pP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Kaushan Script"/>
                <a:cs typeface="Calibri" panose="020F0502020204030204" pitchFamily="34" charset="0"/>
                <a:sym typeface="Kaushan Script"/>
              </a:rPr>
              <a:t>Funkce je i v případě, že...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640"/>
              </a:spcBef>
              <a:buClr>
                <a:srgbClr val="000000"/>
              </a:buClr>
              <a:buSzPts val="2800"/>
            </a:pPr>
            <a:r>
              <a:rPr lang="en-US" sz="3200" b="1" kern="0" dirty="0">
                <a:solidFill>
                  <a:srgbClr val="CC33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		f(x) = f(-x)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640"/>
              </a:spcBef>
              <a:buClr>
                <a:srgbClr val="000000"/>
              </a:buClr>
              <a:buSzPts val="3200"/>
            </a:pPr>
            <a:endParaRPr sz="3200" b="1" kern="0" dirty="0">
              <a:solidFill>
                <a:srgbClr val="CC3300"/>
              </a:solidFill>
              <a:latin typeface="Calibri" panose="020F0502020204030204" pitchFamily="34" charset="0"/>
              <a:ea typeface="Comic Sans MS"/>
              <a:cs typeface="Calibri" panose="020F0502020204030204" pitchFamily="34" charset="0"/>
              <a:sym typeface="Comic Sans MS"/>
            </a:endParaRPr>
          </a:p>
          <a:p>
            <a:pPr marL="342900" indent="-342900">
              <a:lnSpc>
                <a:spcPct val="80000"/>
              </a:lnSpc>
              <a:spcBef>
                <a:spcPts val="480"/>
              </a:spcBef>
              <a:buClr>
                <a:srgbClr val="000000"/>
              </a:buClr>
              <a:buSzPts val="2400"/>
            </a:pPr>
            <a:endParaRPr sz="2400" b="1" kern="0" dirty="0">
              <a:solidFill>
                <a:srgbClr val="000000"/>
              </a:solidFill>
              <a:latin typeface="Calibri" panose="020F0502020204030204" pitchFamily="34" charset="0"/>
              <a:ea typeface="Comic Sans MS"/>
              <a:cs typeface="Calibri" panose="020F0502020204030204" pitchFamily="34" charset="0"/>
              <a:sym typeface="Comic Sans MS"/>
            </a:endParaRPr>
          </a:p>
          <a:p>
            <a:pPr marL="342900" indent="-342900">
              <a:lnSpc>
                <a:spcPct val="80000"/>
              </a:lnSpc>
              <a:spcBef>
                <a:spcPts val="560"/>
              </a:spcBef>
              <a:buClr>
                <a:srgbClr val="CC3300"/>
              </a:buClr>
              <a:buSzPts val="3640"/>
              <a:buFont typeface="Noto Sans Symbols"/>
              <a:buChar char="🖝"/>
            </a:pPr>
            <a:r>
              <a:rPr lang="en-US" sz="2800" kern="0" dirty="0">
                <a:solidFill>
                  <a:srgbClr val="000000"/>
                </a:solidFill>
                <a:latin typeface="Calibri" panose="020F0502020204030204" pitchFamily="34" charset="0"/>
                <a:ea typeface="Kaushan Script"/>
                <a:cs typeface="Calibri" panose="020F0502020204030204" pitchFamily="34" charset="0"/>
                <a:sym typeface="Kaushan Script"/>
              </a:rPr>
              <a:t> Funkce je lichá, pokud...</a:t>
            </a:r>
            <a:endParaRPr lang="en-US"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560"/>
              </a:spcBef>
              <a:buClr>
                <a:srgbClr val="CC3300"/>
              </a:buClr>
              <a:buSzPts val="3640"/>
              <a:buFont typeface="Noto Sans Symbols"/>
              <a:buChar char="🖝"/>
            </a:pP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640"/>
              </a:spcBef>
              <a:buClr>
                <a:srgbClr val="000000"/>
              </a:buClr>
              <a:buSzPts val="2800"/>
            </a:pPr>
            <a:r>
              <a:rPr lang="en-US" sz="3200" b="1" kern="0" dirty="0">
                <a:solidFill>
                  <a:srgbClr val="CC33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		f(-x) = -f(x)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360"/>
              </a:spcBef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     </a:t>
            </a:r>
            <a:endParaRPr sz="1400" kern="0" dirty="0">
              <a:solidFill>
                <a:srgbClr val="000000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 marL="342900" indent="-342900">
              <a:lnSpc>
                <a:spcPct val="80000"/>
              </a:lnSpc>
              <a:spcBef>
                <a:spcPts val="360"/>
              </a:spcBef>
              <a:buClr>
                <a:srgbClr val="000000"/>
              </a:buClr>
              <a:buSzPts val="1800"/>
            </a:pPr>
            <a:endParaRPr b="1" kern="0" dirty="0">
              <a:solidFill>
                <a:srgbClr val="000000"/>
              </a:solidFill>
              <a:latin typeface="Calibri" panose="020F0502020204030204" pitchFamily="34" charset="0"/>
              <a:ea typeface="Comic Sans MS"/>
              <a:cs typeface="Calibri" panose="020F0502020204030204" pitchFamily="34" charset="0"/>
              <a:sym typeface="Comic Sans MS"/>
            </a:endParaRPr>
          </a:p>
          <a:p>
            <a:pPr marL="342900" indent="-342900">
              <a:lnSpc>
                <a:spcPct val="80000"/>
              </a:lnSpc>
              <a:spcBef>
                <a:spcPts val="400"/>
              </a:spcBef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     * </a:t>
            </a:r>
            <a:r>
              <a:rPr lang="en-US" sz="2000" b="1" i="1" kern="0" dirty="0">
                <a:solidFill>
                  <a:srgbClr val="0000FF"/>
                </a:solidFill>
                <a:latin typeface="Calibri" panose="020F0502020204030204" pitchFamily="34" charset="0"/>
                <a:ea typeface="Comic Sans MS"/>
                <a:cs typeface="Calibri" panose="020F0502020204030204" pitchFamily="34" charset="0"/>
                <a:sym typeface="Comic Sans MS"/>
              </a:rPr>
              <a:t>Pokud žádná z těchto variant není platná, pak neexistuje parita.</a:t>
            </a:r>
            <a:endParaRPr sz="2000" b="1" i="1" kern="0" dirty="0">
              <a:solidFill>
                <a:srgbClr val="0000FF"/>
              </a:solidFill>
              <a:latin typeface="Calibri" panose="020F0502020204030204" pitchFamily="34" charset="0"/>
              <a:ea typeface="Comic Sans MS"/>
              <a:cs typeface="Calibri" panose="020F0502020204030204" pitchFamily="34" charset="0"/>
              <a:sym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0784" y="465211"/>
            <a:ext cx="10363200" cy="1470025"/>
          </a:xfrm>
        </p:spPr>
        <p:txBody>
          <a:bodyPr/>
          <a:lstStyle/>
          <a:p>
            <a:r>
              <a:rPr lang="ro-RO" dirty="0">
                <a:latin typeface="+mn-lt"/>
              </a:rPr>
              <a:t>Příklad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8042910" y="3108954"/>
            <a:ext cx="2600325" cy="29337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520784" y="1280184"/>
            <a:ext cx="8123977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50"/>
              </a:lnSpc>
              <a:spcBef>
                <a:spcPts val="3000"/>
              </a:spcBef>
              <a:spcAft>
                <a:spcPts val="0"/>
              </a:spcAft>
            </a:pPr>
            <a:r>
              <a:rPr lang="en-US" b="0" dirty="0">
                <a:solidFill>
                  <a:srgbClr val="444444"/>
                </a:solidFill>
                <a:effectLst/>
                <a:ea typeface="Times New Roman" panose="02020603050405020304" pitchFamily="18" charset="0"/>
              </a:rPr>
              <a:t>Proč "funkce prvního stupně"?</a:t>
            </a:r>
          </a:p>
          <a:p>
            <a:pPr>
              <a:lnSpc>
                <a:spcPts val="2250"/>
              </a:lnSpc>
              <a:spcBef>
                <a:spcPts val="3000"/>
              </a:spcBef>
              <a:spcAft>
                <a:spcPts val="0"/>
              </a:spcAft>
            </a:pPr>
            <a:r>
              <a:rPr lang="en-US" b="0" dirty="0">
                <a:solidFill>
                  <a:srgbClr val="444444"/>
                </a:solidFill>
                <a:effectLst/>
                <a:ea typeface="Times New Roman" panose="02020603050405020304" pitchFamily="18" charset="0"/>
              </a:rPr>
              <a:t>Vše se odvíjí od toho, jaký je výkon x. V našem případě je to mocnina 1, tedy</a:t>
            </a:r>
            <a:endParaRPr lang="ro-RO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9312" y="5053639"/>
            <a:ext cx="2333625" cy="6858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2910" y="1834740"/>
            <a:ext cx="2400300" cy="600075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396" y="3214935"/>
            <a:ext cx="7181850" cy="1495425"/>
          </a:xfrm>
          <a:prstGeom prst="rect">
            <a:avLst/>
          </a:prstGeom>
        </p:spPr>
      </p:pic>
      <p:sp>
        <p:nvSpPr>
          <p:cNvPr id="54" name="Rectangle 53"/>
          <p:cNvSpPr/>
          <p:nvPr/>
        </p:nvSpPr>
        <p:spPr>
          <a:xfrm>
            <a:off x="587396" y="2733402"/>
            <a:ext cx="6719212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>
                <a:solidFill>
                  <a:srgbClr val="444444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Například ke každé z následujících funkcí je připojena rovnice:</a:t>
            </a:r>
            <a:endParaRPr lang="ro-RO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193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Vlastnosti funkce prvního stupně</a:t>
            </a:r>
            <a:endParaRPr lang="ro-RO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431371" y="2636911"/>
            <a:ext cx="8534400" cy="2188035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</a:rPr>
              <a:t>Funkce prvního stupně je nakonec lineární funkcí. To znamená, že je znázorněna přímkou a že si dokonce vypůjčuje vlastnosti takové funkce. Mezi které patří např:</a:t>
            </a:r>
          </a:p>
          <a:p>
            <a:r>
              <a:rPr lang="en-US" sz="2000" dirty="0">
                <a:solidFill>
                  <a:schemeClr val="tx1"/>
                </a:solidFill>
              </a:rPr>
              <a:t>Grafem funkce prvního stupně je přímka, která má sklon, který můžeme vypočítat.</a:t>
            </a:r>
            <a:endParaRPr lang="ro-RO" sz="2000" dirty="0">
              <a:solidFill>
                <a:schemeClr val="tx1"/>
              </a:solidFill>
            </a:endParaRPr>
          </a:p>
        </p:txBody>
      </p:sp>
      <p:pic>
        <p:nvPicPr>
          <p:cNvPr id="307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866" y="2149092"/>
            <a:ext cx="1409700" cy="22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716" y="4051814"/>
            <a:ext cx="299799" cy="20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1407" y="1956662"/>
            <a:ext cx="14478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31371" y="2092757"/>
            <a:ext cx="18429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Pro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výpočet</a:t>
            </a:r>
            <a:endParaRPr kumimoji="0" lang="ro-RO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579375" y="2058273"/>
            <a:ext cx="4209207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o-RO" sz="1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vzorec pro sklon přímky je:</a:t>
            </a:r>
            <a:endParaRPr kumimoji="0" lang="ro-RO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o-R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51025" y="298284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pic>
        <p:nvPicPr>
          <p:cNvPr id="3087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275" y="4184175"/>
            <a:ext cx="1439863" cy="57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485357" y="4304707"/>
            <a:ext cx="693504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v případě funkce neuděláme nic jiného, než že y nahradíme f(x), =</a:t>
            </a:r>
            <a:endParaRPr kumimoji="0" lang="ro-RO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4" name="Rectangle 20"/>
          <p:cNvSpPr>
            <a:spLocks noChangeArrowheads="1"/>
          </p:cNvSpPr>
          <p:nvPr/>
        </p:nvSpPr>
        <p:spPr bwMode="auto">
          <a:xfrm>
            <a:off x="485357" y="4902548"/>
            <a:ext cx="645837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Rovnice přímky pro funkci prvního stupně tedy bude:</a:t>
            </a:r>
            <a:endParaRPr kumimoji="0" lang="ro-R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892304" y="6026059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pic>
        <p:nvPicPr>
          <p:cNvPr id="25" name="Picture 2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001407" y="4902548"/>
            <a:ext cx="1600200" cy="295275"/>
          </a:xfrm>
          <a:prstGeom prst="rect">
            <a:avLst/>
          </a:prstGeom>
        </p:spPr>
      </p:pic>
      <p:pic>
        <p:nvPicPr>
          <p:cNvPr id="2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0598" y="4346491"/>
            <a:ext cx="299799" cy="20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516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9652" y="1046681"/>
            <a:ext cx="10363200" cy="1470025"/>
          </a:xfrm>
        </p:spPr>
        <p:txBody>
          <a:bodyPr/>
          <a:lstStyle/>
          <a:p>
            <a:r>
              <a:rPr lang="en-US" sz="3200" b="1" dirty="0"/>
              <a:t>Monotonie funkce prvního stupně</a:t>
            </a:r>
            <a:endParaRPr lang="ro-R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79652" y="2309908"/>
            <a:ext cx="8534400" cy="1752600"/>
          </a:xfrm>
        </p:spPr>
        <p:txBody>
          <a:bodyPr>
            <a:no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Když se chceme o funkci dozvědět více, je důležité si všimnout její monotónnosti.</a:t>
            </a:r>
          </a:p>
          <a:p>
            <a:r>
              <a:rPr lang="en-US" sz="1600" dirty="0">
                <a:solidFill>
                  <a:schemeClr val="tx1"/>
                </a:solidFill>
              </a:rPr>
              <a:t>To znamená, zda je funkce rostoucí nebo klesající.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Monotónnost funkce prvního stupně je dána koeficientem x, a to:</a:t>
            </a:r>
          </a:p>
          <a:p>
            <a:r>
              <a:rPr lang="en-US" sz="1600" dirty="0">
                <a:solidFill>
                  <a:schemeClr val="tx1"/>
                </a:solidFill>
              </a:rPr>
              <a:t>když a&gt;0, pak je funkce rostoucí</a:t>
            </a:r>
          </a:p>
          <a:p>
            <a:r>
              <a:rPr lang="en-US" sz="1600" dirty="0">
                <a:solidFill>
                  <a:schemeClr val="tx1"/>
                </a:solidFill>
              </a:rPr>
              <a:t>nebo když a&lt;0, je funkce klesající ↘</a:t>
            </a:r>
          </a:p>
          <a:p>
            <a:r>
              <a:rPr lang="en-US" sz="1600" dirty="0">
                <a:solidFill>
                  <a:schemeClr val="tx1"/>
                </a:solidFill>
              </a:rPr>
              <a:t>Pokud si představíme f(x) jako rovnici přímky, pak aa bude sklon přímky. Přesněji řečeno, a je to m v obecném tvaru rovnice přímky:</a:t>
            </a:r>
            <a:endParaRPr lang="ro-RO" sz="16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91877" y="4801905"/>
            <a:ext cx="1909950" cy="34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000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sz="3600" b="1" dirty="0"/>
              <a:t>Monotónnost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Pro testování monotónnosti funkce se použije rychlost růstu (poklesu) funkce f,</a:t>
            </a:r>
            <a:endParaRPr lang="ro-RO" sz="24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18755" y="4585524"/>
            <a:ext cx="4829175" cy="438150"/>
          </a:xfrm>
          <a:prstGeom prst="rect">
            <a:avLst/>
          </a:prstGeom>
        </p:spPr>
      </p:pic>
      <p:pic>
        <p:nvPicPr>
          <p:cNvPr id="4099" name="Picture 8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009" y="2725032"/>
            <a:ext cx="1035966" cy="30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32509" y="3688389"/>
            <a:ext cx="751846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-pro x1 různé od x2, pokud a&gt;0, pak je f striktně rostoucí,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202122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-pro x1 odlišné od x2, pokud a&lt;0, pak je f striktně klesající</a:t>
            </a:r>
            <a:endParaRPr kumimoji="0" lang="ro-RO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103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9591" y="586453"/>
            <a:ext cx="10363200" cy="1470025"/>
          </a:xfrm>
        </p:spPr>
        <p:txBody>
          <a:bodyPr/>
          <a:lstStyle/>
          <a:p>
            <a:r>
              <a:rPr lang="en-US" sz="3600" b="1" dirty="0"/>
              <a:t>Znaménko funkce prvního stupně</a:t>
            </a:r>
            <a:endParaRPr lang="ro-RO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97818" y="1525010"/>
            <a:ext cx="8534400" cy="1752600"/>
          </a:xfrm>
        </p:spPr>
        <p:txBody>
          <a:bodyPr>
            <a:no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Obvykle je funkce prvního stupně definována na ℝ, to znamená, že sahá od -∞ do +∞.</a:t>
            </a:r>
          </a:p>
          <a:p>
            <a:r>
              <a:rPr lang="en-US" sz="1600" dirty="0">
                <a:solidFill>
                  <a:schemeClr val="tx1"/>
                </a:solidFill>
              </a:rPr>
              <a:t>A protože funkce je znázorněna přímkou a většinou je přímka šikmá, bude graf funkce protínat osu Ox v bodě, který nám řekne, že polovina tohoto grafu je nad osou a polovina pod ní.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pPr algn="ctr"/>
            <a:r>
              <a:rPr lang="en-US" sz="1600" b="1" dirty="0">
                <a:solidFill>
                  <a:schemeClr val="tx1"/>
                </a:solidFill>
              </a:rPr>
              <a:t>Hodnoty funkce prvního stupně</a:t>
            </a:r>
          </a:p>
          <a:p>
            <a:r>
              <a:rPr lang="en-US" sz="1600" dirty="0">
                <a:solidFill>
                  <a:schemeClr val="tx1"/>
                </a:solidFill>
              </a:rPr>
              <a:t>Pokud chceme vědět, jaké číslo funkce vrátí, tj. zda kladné nebo záporné, můžeme se nejprve podívat na monotónnost funkce.</a:t>
            </a:r>
          </a:p>
          <a:p>
            <a:r>
              <a:rPr lang="en-US" sz="1600" dirty="0">
                <a:solidFill>
                  <a:schemeClr val="tx1"/>
                </a:solidFill>
              </a:rPr>
              <a:t>Pokud je koeficient x a kladný, pak je grafem funkce rostoucí přímka, jako je tato:</a:t>
            </a:r>
            <a:endParaRPr lang="ro-RO" sz="1600" dirty="0">
              <a:solidFill>
                <a:schemeClr val="tx1"/>
              </a:solidFill>
            </a:endParaRPr>
          </a:p>
        </p:txBody>
      </p:sp>
      <p:pic>
        <p:nvPicPr>
          <p:cNvPr id="4" name="Picture 3" descr="https://storage.googleapis.com/edumo-bucket/courses/math/9/functia-grad-I/crescatoa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540" y="4056412"/>
            <a:ext cx="2537092" cy="24485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7434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6324" y="713622"/>
            <a:ext cx="10363200" cy="1470025"/>
          </a:xfrm>
        </p:spPr>
        <p:txBody>
          <a:bodyPr/>
          <a:lstStyle/>
          <a:p>
            <a:r>
              <a:rPr lang="en-US" sz="3600" b="1" dirty="0"/>
              <a:t>Znaménko funkce prvního stupně</a:t>
            </a:r>
            <a:endParaRPr lang="ro-RO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479816" y="1964737"/>
            <a:ext cx="8534400" cy="1752600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A v tomto případě je patrné, že až do okamžiku, kdy x=-6, vrací funkce záporné hodnoty (tj. y&lt;0). A poté vrací pouze kladné hodnoty.</a:t>
            </a:r>
          </a:p>
          <a:p>
            <a:r>
              <a:rPr lang="en-US" sz="2800" dirty="0">
                <a:solidFill>
                  <a:schemeClr val="tx1"/>
                </a:solidFill>
              </a:rPr>
              <a:t>Pokud a&lt;0, pak grafem funkce bude klesající přímka:</a:t>
            </a:r>
            <a:endParaRPr lang="ro-RO" sz="2800" dirty="0">
              <a:solidFill>
                <a:schemeClr val="tx1"/>
              </a:solidFill>
            </a:endParaRPr>
          </a:p>
        </p:txBody>
      </p:sp>
      <p:pic>
        <p:nvPicPr>
          <p:cNvPr id="4" name="Picture 3" descr="https://storage.googleapis.com/edumo-bucket/courses/math/9/functia-grad-I/descrescatoare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4216" y="2112223"/>
            <a:ext cx="2393887" cy="25621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3747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7437" y="630216"/>
            <a:ext cx="10363200" cy="1470025"/>
          </a:xfrm>
        </p:spPr>
        <p:txBody>
          <a:bodyPr/>
          <a:lstStyle/>
          <a:p>
            <a:r>
              <a:rPr lang="ro-RO" b="1" dirty="0"/>
              <a:t>Výměnný bod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419260" y="1365229"/>
            <a:ext cx="8534400" cy="1752600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V obou případech jsme viděli, že funkce bude vracet hodnoty s opačným znaménkem a až do určitého bodu a poté se znaménkem a.</a:t>
            </a:r>
          </a:p>
          <a:p>
            <a:r>
              <a:rPr lang="en-US" sz="2800" dirty="0">
                <a:solidFill>
                  <a:schemeClr val="tx1"/>
                </a:solidFill>
              </a:rPr>
              <a:t>Tento bod se také nazývá kořen rovnice, protože v tomto okamžiku je y=0.</a:t>
            </a:r>
          </a:p>
          <a:p>
            <a:r>
              <a:rPr lang="en-US" sz="2800" dirty="0">
                <a:solidFill>
                  <a:schemeClr val="tx1"/>
                </a:solidFill>
              </a:rPr>
              <a:t>Abychom tedy našli tento bod, musíme mít f(x)=0, a pokud vezmeme obecný tvar funkce: </a:t>
            </a:r>
            <a:r>
              <a:rPr lang="en-US" sz="2800" dirty="0" err="1">
                <a:solidFill>
                  <a:schemeClr val="tx1"/>
                </a:solidFill>
              </a:rPr>
              <a:t>ax+b=0, </a:t>
            </a:r>
            <a:r>
              <a:rPr lang="en-US" sz="2800" dirty="0">
                <a:solidFill>
                  <a:schemeClr val="tx1"/>
                </a:solidFill>
              </a:rPr>
              <a:t>pak hodnota x=-b/a.</a:t>
            </a:r>
          </a:p>
          <a:p>
            <a:r>
              <a:rPr lang="en-US" sz="2800" dirty="0">
                <a:solidFill>
                  <a:schemeClr val="tx1"/>
                </a:solidFill>
              </a:rPr>
              <a:t>Tabulka s nápisy:</a:t>
            </a:r>
            <a:endParaRPr lang="ro-RO" sz="2800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38683" y="4986176"/>
            <a:ext cx="4591050" cy="75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584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184</TotalTime>
  <Words>2261</Words>
  <Application>Microsoft Office PowerPoint</Application>
  <PresentationFormat>Širokouhlá</PresentationFormat>
  <Paragraphs>270</Paragraphs>
  <Slides>25</Slides>
  <Notes>11</Notes>
  <HiddenSlides>1</HiddenSlides>
  <MMClips>0</MMClips>
  <ScaleCrop>false</ScaleCrop>
  <HeadingPairs>
    <vt:vector size="6" baseType="variant">
      <vt:variant>
        <vt:lpstr>Použité písma</vt:lpstr>
      </vt:variant>
      <vt:variant>
        <vt:i4>11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25</vt:i4>
      </vt:variant>
    </vt:vector>
  </HeadingPairs>
  <TitlesOfParts>
    <vt:vector size="37" baseType="lpstr">
      <vt:lpstr>Adobe Heiti Std R</vt:lpstr>
      <vt:lpstr>Arial</vt:lpstr>
      <vt:lpstr>Arial Narrow</vt:lpstr>
      <vt:lpstr>Bodoni</vt:lpstr>
      <vt:lpstr>Calibri</vt:lpstr>
      <vt:lpstr>Century</vt:lpstr>
      <vt:lpstr>Comic Sans MS</vt:lpstr>
      <vt:lpstr>Libre Baskerville</vt:lpstr>
      <vt:lpstr>Noto Sans Symbols</vt:lpstr>
      <vt:lpstr>Times New Roman</vt:lpstr>
      <vt:lpstr>Wingdings 3</vt:lpstr>
      <vt:lpstr>Office Theme</vt:lpstr>
      <vt:lpstr>Funkce prvního stupně</vt:lpstr>
      <vt:lpstr>Geometrické znázornění</vt:lpstr>
      <vt:lpstr>Příklad</vt:lpstr>
      <vt:lpstr>Vlastnosti funkce prvního stupně</vt:lpstr>
      <vt:lpstr>Monotonie funkce prvního stupně</vt:lpstr>
      <vt:lpstr>Monotónnost</vt:lpstr>
      <vt:lpstr>Znaménko funkce prvního stupně</vt:lpstr>
      <vt:lpstr>Znaménko funkce prvního stupně</vt:lpstr>
      <vt:lpstr>Výměnný bod</vt:lpstr>
      <vt:lpstr>Příklady</vt:lpstr>
      <vt:lpstr>Nerovnosti prvního stupně</vt:lpstr>
      <vt:lpstr>Nerovnosti prvního stupně</vt:lpstr>
      <vt:lpstr>Nerovnosti</vt:lpstr>
      <vt:lpstr>Zdroje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Funcția de gradul I</dc:title>
  <dc:creator>Microsoft account</dc:creator>
  <cp:keywords>, docId:E2062FBF9A587C46449EAD7E88266DB0</cp:keywords>
  <cp:lastModifiedBy>KEAI</cp:lastModifiedBy>
  <cp:revision>12</cp:revision>
  <dcterms:created xsi:type="dcterms:W3CDTF">2022-06-19T16:12:53Z</dcterms:created>
  <dcterms:modified xsi:type="dcterms:W3CDTF">2023-02-07T18:45:18Z</dcterms:modified>
</cp:coreProperties>
</file>