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83" r:id="rId2"/>
    <p:sldId id="284" r:id="rId3"/>
    <p:sldId id="285" r:id="rId4"/>
    <p:sldId id="259" r:id="rId5"/>
    <p:sldId id="260" r:id="rId6"/>
    <p:sldId id="261" r:id="rId7"/>
    <p:sldId id="286" r:id="rId8"/>
    <p:sldId id="287" r:id="rId9"/>
    <p:sldId id="288" r:id="rId10"/>
    <p:sldId id="264" r:id="rId11"/>
    <p:sldId id="289" r:id="rId12"/>
    <p:sldId id="267" r:id="rId13"/>
    <p:sldId id="290" r:id="rId14"/>
    <p:sldId id="269" r:id="rId15"/>
    <p:sldId id="256" r:id="rId16"/>
    <p:sldId id="263" r:id="rId17"/>
    <p:sldId id="265" r:id="rId18"/>
    <p:sldId id="266" r:id="rId19"/>
    <p:sldId id="268" r:id="rId20"/>
    <p:sldId id="274" r:id="rId21"/>
    <p:sldId id="275" r:id="rId22"/>
    <p:sldId id="270" r:id="rId23"/>
    <p:sldId id="277" r:id="rId24"/>
    <p:sldId id="279" r:id="rId25"/>
    <p:sldId id="280" r:id="rId26"/>
    <p:sldId id="258" r:id="rId27"/>
    <p:sldId id="262" r:id="rId28"/>
    <p:sldId id="282" r:id="rId29"/>
    <p:sldId id="257" r:id="rId30"/>
    <p:sldId id="291" r:id="rId31"/>
    <p:sldId id="292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4BA81-E28A-44CA-98B9-E8FA58078948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styly hlavního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7FED5-3D51-46B7-94AD-CE48BB69A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44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Správně: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Správně: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Správně: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7215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554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177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1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28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7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41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17526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Geometrická interpretace derivace spojité funkce v bodě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443" y="1988840"/>
            <a:ext cx="380755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221088"/>
            <a:ext cx="388515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99592" y="1268760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Případ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 )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ϵR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6885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131840" y="4077072"/>
            <a:ext cx="406355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331640" y="98072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Případ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)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=+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'(x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)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566" y="1967450"/>
            <a:ext cx="32061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159144"/>
            <a:ext cx="3384376" cy="180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84486" y="1124744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Případ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3)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)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=+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)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20" y="1772816"/>
            <a:ext cx="39485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005064"/>
            <a:ext cx="407462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31640" y="83671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Případ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)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=-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)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980728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Případ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5)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),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)ϵR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și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≠f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'(x )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1752600"/>
          </a:xfrm>
        </p:spPr>
        <p:txBody>
          <a:bodyPr/>
          <a:lstStyle/>
          <a:p>
            <a:pPr algn="ctr"/>
            <a:r>
              <a:rPr lang="ro-RO" sz="4400" b="1" dirty="0">
                <a:solidFill>
                  <a:schemeClr val="tx1"/>
                </a:solidFill>
              </a:rPr>
              <a:t>Diferencovatelné funkce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1214157" y="2376165"/>
            <a:ext cx="67156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Problém okamžité rychlosti mobilního zařízení</a:t>
            </a:r>
            <a:endParaRPr lang="ro-RO" dirty="0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1050849" y="3296496"/>
            <a:ext cx="64189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dirty="0"/>
              <a:t>je </a:t>
            </a:r>
            <a:r>
              <a:rPr lang="en-US" dirty="0">
                <a:solidFill>
                  <a:srgbClr val="FF3300"/>
                </a:solidFill>
                <a:cs typeface="Times New Roman" pitchFamily="18" charset="0"/>
              </a:rPr>
              <a:t>průměrná rychlost </a:t>
            </a:r>
            <a:r>
              <a:rPr lang="en-US" dirty="0">
                <a:cs typeface="Times New Roman" pitchFamily="18" charset="0"/>
              </a:rPr>
              <a:t>mobilního zařízení v časovém intervalu </a:t>
            </a:r>
            <a:r>
              <a:rPr lang="ro-RO" dirty="0">
                <a:cs typeface="Times New Roman" pitchFamily="18" charset="0"/>
              </a:rPr>
              <a:t>[t</a:t>
            </a:r>
            <a:r>
              <a:rPr lang="ro-RO" baseline="-30000" dirty="0">
                <a:cs typeface="Times New Roman" pitchFamily="18" charset="0"/>
              </a:rPr>
              <a:t>0</a:t>
            </a:r>
            <a:r>
              <a:rPr lang="ro-RO" dirty="0">
                <a:cs typeface="Times New Roman" pitchFamily="18" charset="0"/>
              </a:rPr>
              <a:t> , t]: </a:t>
            </a:r>
            <a:endParaRPr lang="ro-RO" dirty="0"/>
          </a:p>
        </p:txBody>
      </p:sp>
      <p:graphicFrame>
        <p:nvGraphicFramePr>
          <p:cNvPr id="1640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779846"/>
              </p:ext>
            </p:extLst>
          </p:nvPr>
        </p:nvGraphicFramePr>
        <p:xfrm>
          <a:off x="3563938" y="3697337"/>
          <a:ext cx="17272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cuaţie" r:id="rId3" imgW="1002960" imgH="431640" progId="Equation.3">
                  <p:embed/>
                </p:oleObj>
              </mc:Choice>
              <mc:Fallback>
                <p:oleObj name="Ecuaţie" r:id="rId3" imgW="1002960" imgH="431640" progId="Equation.3">
                  <p:embed/>
                  <p:pic>
                    <p:nvPicPr>
                      <p:cNvPr id="16403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697337"/>
                        <a:ext cx="1727200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2628900" y="3643313"/>
            <a:ext cx="227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sz="1200">
                <a:cs typeface="Times New Roman" pitchFamily="18" charset="0"/>
              </a:rPr>
              <a:t>.</a:t>
            </a:r>
            <a:endParaRPr lang="ro-RO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1035081" y="4340548"/>
            <a:ext cx="7268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je </a:t>
            </a:r>
            <a:r>
              <a:rPr lang="en-US" dirty="0">
                <a:solidFill>
                  <a:srgbClr val="FF3300"/>
                </a:solidFill>
              </a:rPr>
              <a:t>okamžitá rychlost </a:t>
            </a:r>
            <a:r>
              <a:rPr lang="en-US" dirty="0"/>
              <a:t>mobilního zařízení v okamžiku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(</a:t>
            </a:r>
            <a:r>
              <a:rPr lang="en-US" dirty="0"/>
              <a:t>pevná),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&gt; 0:</a:t>
            </a:r>
          </a:p>
        </p:txBody>
      </p:sp>
      <p:graphicFrame>
        <p:nvGraphicFramePr>
          <p:cNvPr id="1640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08044"/>
              </p:ext>
            </p:extLst>
          </p:nvPr>
        </p:nvGraphicFramePr>
        <p:xfrm>
          <a:off x="3394211" y="4726454"/>
          <a:ext cx="2138362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cuaţie" r:id="rId5" imgW="1346040" imgH="431640" progId="Equation.3">
                  <p:embed/>
                </p:oleObj>
              </mc:Choice>
              <mc:Fallback>
                <p:oleObj name="Ecuaţie" r:id="rId5" imgW="1346040" imgH="431640" progId="Equation.3">
                  <p:embed/>
                  <p:pic>
                    <p:nvPicPr>
                      <p:cNvPr id="16407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211" y="4726454"/>
                        <a:ext cx="2138362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1017874" y="5433894"/>
            <a:ext cx="5784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je </a:t>
            </a:r>
            <a:r>
              <a:rPr lang="en-US" dirty="0">
                <a:solidFill>
                  <a:srgbClr val="FF3300"/>
                </a:solidFill>
              </a:rPr>
              <a:t>zrychlení </a:t>
            </a:r>
            <a:r>
              <a:rPr lang="en-US" dirty="0"/>
              <a:t>mobilního zařízení v pevném okamžiku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: </a:t>
            </a:r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0" y="33157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6410" name="Object 26"/>
          <p:cNvGraphicFramePr>
            <a:graphicFrameLocks noChangeAspect="1"/>
          </p:cNvGraphicFramePr>
          <p:nvPr/>
        </p:nvGraphicFramePr>
        <p:xfrm>
          <a:off x="3605213" y="5948363"/>
          <a:ext cx="211931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cuaţie" r:id="rId7" imgW="1397000" imgH="431800" progId="Equation.3">
                  <p:embed/>
                </p:oleObj>
              </mc:Choice>
              <mc:Fallback>
                <p:oleObj name="Ecuaţie" r:id="rId7" imgW="1397000" imgH="431800" progId="Equation.3">
                  <p:embed/>
                  <p:pic>
                    <p:nvPicPr>
                      <p:cNvPr id="1641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5213" y="5948363"/>
                        <a:ext cx="2119312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81C1313-50A7-F0E2-FC68-D49111D7E6F2}"/>
              </a:ext>
            </a:extLst>
          </p:cNvPr>
          <p:cNvSpPr txBox="1"/>
          <p:nvPr/>
        </p:nvSpPr>
        <p:spPr>
          <a:xfrm>
            <a:off x="1092071" y="1061710"/>
            <a:ext cx="69804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Pojem derivace zavedl a použil v matematice vědec Isaac Newton (1642 - 1724) v souvislosti se studiem mechaniky.</a:t>
            </a:r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2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2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680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68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640"/>
                            </p:stCondLst>
                            <p:childTnLst>
                              <p:par>
                                <p:cTn id="4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/>
      <p:bldP spid="16404" grpId="0"/>
      <p:bldP spid="16406" grpId="0"/>
      <p:bldP spid="164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024219" y="2342689"/>
            <a:ext cx="46621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Problém tečny ke křivce</a:t>
            </a:r>
            <a:endParaRPr lang="ro-RO" dirty="0"/>
          </a:p>
        </p:txBody>
      </p:sp>
      <p:pic>
        <p:nvPicPr>
          <p:cNvPr id="18439" name="Picture 7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2572" y="3938614"/>
            <a:ext cx="19050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67544" y="3124884"/>
            <a:ext cx="71512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Ať je </a:t>
            </a:r>
            <a:r>
              <a:rPr lang="ro-RO" dirty="0">
                <a:cs typeface="Times New Roman" pitchFamily="18" charset="0"/>
              </a:rPr>
              <a:t>f:(a,b</a:t>
            </a:r>
            <a:r>
              <a:rPr lang="ro-RO" dirty="0">
                <a:sym typeface="Wingdings" pitchFamily="2" charset="2"/>
              </a:rPr>
              <a:t>)R, </a:t>
            </a:r>
            <a:r>
              <a:rPr lang="en-US" dirty="0">
                <a:sym typeface="Wingdings" pitchFamily="2" charset="2"/>
              </a:rPr>
              <a:t>spojitá funkce a </a:t>
            </a:r>
            <a:r>
              <a:rPr lang="ro-RO" dirty="0"/>
              <a:t>M</a:t>
            </a:r>
            <a:r>
              <a:rPr lang="ro-RO" baseline="-25000" dirty="0"/>
              <a:t>0</a:t>
            </a:r>
            <a:r>
              <a:rPr lang="ro-RO" dirty="0"/>
              <a:t> (x</a:t>
            </a:r>
            <a:r>
              <a:rPr lang="ro-RO" baseline="-25000" dirty="0"/>
              <a:t>0</a:t>
            </a:r>
            <a:r>
              <a:rPr lang="ro-RO" dirty="0"/>
              <a:t> ;f(x</a:t>
            </a:r>
            <a:r>
              <a:rPr lang="ro-RO" baseline="-25000" dirty="0"/>
              <a:t>0</a:t>
            </a:r>
            <a:r>
              <a:rPr lang="en-US" dirty="0"/>
              <a:t> )) na grafu </a:t>
            </a:r>
            <a:r>
              <a:rPr lang="ro-RO" dirty="0"/>
              <a:t>G</a:t>
            </a:r>
            <a:r>
              <a:rPr lang="ro-RO" baseline="-25000" dirty="0"/>
              <a:t>f</a:t>
            </a:r>
            <a:r>
              <a:rPr lang="ro-RO" dirty="0"/>
              <a:t> f</a:t>
            </a:r>
            <a:r>
              <a:rPr lang="en-US" dirty="0"/>
              <a:t>.</a:t>
            </a:r>
          </a:p>
        </p:txBody>
      </p:sp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cuaţie" r:id="rId4" imgW="114120" imgH="215640" progId="Equation.3">
                  <p:embed/>
                </p:oleObj>
              </mc:Choice>
              <mc:Fallback>
                <p:oleObj name="Ecuaţie" r:id="rId4" imgW="114120" imgH="215640" progId="Equation.3">
                  <p:embed/>
                  <p:pic>
                    <p:nvPicPr>
                      <p:cNvPr id="1844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4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317612"/>
              </p:ext>
            </p:extLst>
          </p:nvPr>
        </p:nvGraphicFramePr>
        <p:xfrm>
          <a:off x="2987675" y="4209901"/>
          <a:ext cx="2160588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cuaţie" r:id="rId6" imgW="1155700" imgH="431800" progId="Equation.3">
                  <p:embed/>
                </p:oleObj>
              </mc:Choice>
              <mc:Fallback>
                <p:oleObj name="Ecuaţie" r:id="rId6" imgW="1155700" imgH="431800" progId="Equation.3">
                  <p:embed/>
                  <p:pic>
                    <p:nvPicPr>
                      <p:cNvPr id="18447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209901"/>
                        <a:ext cx="2160588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483073" y="5159915"/>
            <a:ext cx="655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n-US" dirty="0">
                <a:solidFill>
                  <a:srgbClr val="FF3300"/>
                </a:solidFill>
              </a:rPr>
              <a:t>Sklon </a:t>
            </a:r>
            <a:r>
              <a:rPr lang="en-US" dirty="0"/>
              <a:t>neboli </a:t>
            </a:r>
            <a:r>
              <a:rPr lang="en-US" dirty="0">
                <a:solidFill>
                  <a:srgbClr val="FF3300"/>
                </a:solidFill>
              </a:rPr>
              <a:t>úhlový koeficient </a:t>
            </a:r>
            <a:r>
              <a:rPr lang="en-US" dirty="0"/>
              <a:t>tečny v bodě </a:t>
            </a:r>
            <a:r>
              <a:rPr lang="ro-RO" dirty="0"/>
              <a:t>M</a:t>
            </a:r>
            <a:r>
              <a:rPr lang="ro-RO" baseline="-25000" dirty="0"/>
              <a:t>0 </a:t>
            </a:r>
            <a:r>
              <a:rPr lang="en-US" dirty="0"/>
              <a:t> ke křivce </a:t>
            </a:r>
            <a:r>
              <a:rPr lang="ro-RO" dirty="0"/>
              <a:t>G</a:t>
            </a:r>
            <a:r>
              <a:rPr lang="ro-RO" baseline="-25000" dirty="0"/>
              <a:t>f</a:t>
            </a:r>
            <a:r>
              <a:rPr lang="en-US" dirty="0"/>
              <a:t> je:</a:t>
            </a:r>
            <a:endParaRPr lang="ro-RO" dirty="0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31300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476118" y="3501299"/>
            <a:ext cx="8208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dirty="0">
                <a:solidFill>
                  <a:srgbClr val="FF3300"/>
                </a:solidFill>
              </a:rPr>
              <a:t>Sklon </a:t>
            </a:r>
            <a:r>
              <a:rPr lang="en-US" dirty="0"/>
              <a:t>sekanty </a:t>
            </a:r>
            <a:r>
              <a:rPr lang="ro-RO" dirty="0">
                <a:cs typeface="Times New Roman" pitchFamily="18" charset="0"/>
              </a:rPr>
              <a:t>M</a:t>
            </a:r>
            <a:r>
              <a:rPr lang="ro-RO" baseline="-30000" dirty="0">
                <a:cs typeface="Times New Roman" pitchFamily="18" charset="0"/>
              </a:rPr>
              <a:t>0</a:t>
            </a:r>
            <a:r>
              <a:rPr lang="en-US" dirty="0"/>
              <a:t> M představuje trigonometrický tangens úhlu, který svírá s kladným směrem osy Ox</a:t>
            </a:r>
            <a:r>
              <a:rPr lang="en-US" dirty="0">
                <a:solidFill>
                  <a:srgbClr val="FF3300"/>
                </a:solidFill>
              </a:rPr>
              <a:t>.</a:t>
            </a:r>
            <a:endParaRPr lang="ro-RO" dirty="0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5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064711"/>
              </p:ext>
            </p:extLst>
          </p:nvPr>
        </p:nvGraphicFramePr>
        <p:xfrm>
          <a:off x="2972913" y="5630096"/>
          <a:ext cx="244792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cuaţie" r:id="rId8" imgW="1320227" imgH="431613" progId="Equation.3">
                  <p:embed/>
                </p:oleObj>
              </mc:Choice>
              <mc:Fallback>
                <p:oleObj name="Ecuaţie" r:id="rId8" imgW="1320227" imgH="431613" progId="Equation.3">
                  <p:embed/>
                  <p:pic>
                    <p:nvPicPr>
                      <p:cNvPr id="18455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2913" y="5630096"/>
                        <a:ext cx="2447925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5471359" y="5813972"/>
            <a:ext cx="4956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/>
              <a:t>(1) </a:t>
            </a: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7EEEBA-BB02-0E74-17CD-BA6E74F6CAD7}"/>
              </a:ext>
            </a:extLst>
          </p:cNvPr>
          <p:cNvSpPr txBox="1"/>
          <p:nvPr/>
        </p:nvSpPr>
        <p:spPr>
          <a:xfrm>
            <a:off x="760282" y="906646"/>
            <a:ext cx="75091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Téměř ve stejné době zavedl vědec Gottfried Wilhelm Leibniz (1646 - 1716) pojem derivace v souvislosti se studiem tečny ke křivce v jejím bodě.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6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6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8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8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92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92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41" grpId="0"/>
      <p:bldP spid="18449" grpId="0"/>
      <p:bldP spid="18453" grpId="0"/>
      <p:bldP spid="184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8">
            <a:extLst>
              <a:ext uri="{FF2B5EF4-FFF2-40B4-BE49-F238E27FC236}">
                <a16:creationId xmlns:a16="http://schemas.microsoft.com/office/drawing/2014/main" id="{995A2F9D-16F6-E70E-7695-056920C407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943822"/>
              </p:ext>
            </p:extLst>
          </p:nvPr>
        </p:nvGraphicFramePr>
        <p:xfrm>
          <a:off x="2339752" y="2367062"/>
          <a:ext cx="24241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cuaţie" r:id="rId3" imgW="1320480" imgH="228600" progId="Equation.3">
                  <p:embed/>
                </p:oleObj>
              </mc:Choice>
              <mc:Fallback>
                <p:oleObj name="Ecuaţie" r:id="rId3" imgW="1320480" imgH="228600" progId="Equation.3">
                  <p:embed/>
                  <p:pic>
                    <p:nvPicPr>
                      <p:cNvPr id="1845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367062"/>
                        <a:ext cx="2424113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5">
            <a:extLst>
              <a:ext uri="{FF2B5EF4-FFF2-40B4-BE49-F238E27FC236}">
                <a16:creationId xmlns:a16="http://schemas.microsoft.com/office/drawing/2014/main" id="{06825AE2-43C0-028F-11E4-8D60D8ADE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1437681"/>
            <a:ext cx="5910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olidFill>
                  <a:srgbClr val="FF3300"/>
                </a:solidFill>
              </a:rPr>
              <a:t>Tečna v bodě </a:t>
            </a:r>
            <a:r>
              <a:rPr lang="ro-RO" dirty="0"/>
              <a:t>M</a:t>
            </a:r>
            <a:r>
              <a:rPr lang="ro-RO" baseline="-25000" dirty="0"/>
              <a:t>0</a:t>
            </a:r>
            <a:r>
              <a:rPr lang="ro-RO" dirty="0"/>
              <a:t> (x</a:t>
            </a:r>
            <a:r>
              <a:rPr lang="ro-RO" baseline="-25000" dirty="0"/>
              <a:t>0</a:t>
            </a:r>
            <a:r>
              <a:rPr lang="ro-RO" dirty="0"/>
              <a:t> ,f(x</a:t>
            </a:r>
            <a:r>
              <a:rPr lang="ro-RO" baseline="-25000" dirty="0"/>
              <a:t>0</a:t>
            </a:r>
            <a:r>
              <a:rPr lang="en-US" dirty="0"/>
              <a:t> )) je dána rovnicí:</a:t>
            </a:r>
            <a:endParaRPr lang="ro-RO" dirty="0"/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BABA1390-D23F-2BEC-DF7E-F764D40F3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3800842"/>
            <a:ext cx="26199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Vztah (1) se zapisuje:</a:t>
            </a:r>
            <a:endParaRPr lang="ro-RO" dirty="0"/>
          </a:p>
        </p:txBody>
      </p:sp>
      <p:graphicFrame>
        <p:nvGraphicFramePr>
          <p:cNvPr id="7" name="Object 28">
            <a:extLst>
              <a:ext uri="{FF2B5EF4-FFF2-40B4-BE49-F238E27FC236}">
                <a16:creationId xmlns:a16="http://schemas.microsoft.com/office/drawing/2014/main" id="{4C0F8463-63DD-A58F-E2CB-F0CA6379C2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58425"/>
              </p:ext>
            </p:extLst>
          </p:nvPr>
        </p:nvGraphicFramePr>
        <p:xfrm>
          <a:off x="2844800" y="3613150"/>
          <a:ext cx="29527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cuaţie" r:id="rId5" imgW="1548728" imgH="431613" progId="Equation.3">
                  <p:embed/>
                </p:oleObj>
              </mc:Choice>
              <mc:Fallback>
                <p:oleObj name="Ecuaţie" r:id="rId5" imgW="1548728" imgH="431613" progId="Equation.3">
                  <p:embed/>
                  <p:pic>
                    <p:nvPicPr>
                      <p:cNvPr id="1846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3613150"/>
                        <a:ext cx="2952750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0">
            <a:extLst>
              <a:ext uri="{FF2B5EF4-FFF2-40B4-BE49-F238E27FC236}">
                <a16:creationId xmlns:a16="http://schemas.microsoft.com/office/drawing/2014/main" id="{232BB914-571F-9CE8-D6E9-7106D96B4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4509120"/>
            <a:ext cx="59191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a nazývá se derivace funkce f v bodě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en-US" dirty="0"/>
              <a:t> 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1688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6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6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16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16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39552" y="1236229"/>
            <a:ext cx="7356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olidFill>
                  <a:srgbClr val="0000FF"/>
                </a:solidFill>
                <a:cs typeface="Times New Roman" pitchFamily="18" charset="0"/>
              </a:rPr>
              <a:t>Ať je funkce </a:t>
            </a:r>
            <a:r>
              <a:rPr lang="ro-RO" dirty="0">
                <a:solidFill>
                  <a:srgbClr val="0000FF"/>
                </a:solidFill>
                <a:cs typeface="Times New Roman" pitchFamily="18" charset="0"/>
              </a:rPr>
              <a:t>f</a:t>
            </a:r>
            <a:r>
              <a:rPr lang="ro-RO" dirty="0">
                <a:solidFill>
                  <a:srgbClr val="0000FF"/>
                </a:solidFill>
              </a:rPr>
              <a:t>:DR, DR, x</a:t>
            </a:r>
            <a:r>
              <a:rPr lang="ro-RO" baseline="-25000" dirty="0">
                <a:solidFill>
                  <a:srgbClr val="0000FF"/>
                </a:solidFill>
              </a:rPr>
              <a:t>0 </a:t>
            </a:r>
            <a:r>
              <a:rPr lang="ru-RU" dirty="0">
                <a:solidFill>
                  <a:srgbClr val="0000FF"/>
                </a:solidFill>
              </a:rPr>
              <a:t> Є </a:t>
            </a:r>
            <a:r>
              <a:rPr lang="ro-RO" dirty="0">
                <a:solidFill>
                  <a:srgbClr val="0000FF"/>
                </a:solidFill>
              </a:rPr>
              <a:t>D </a:t>
            </a:r>
            <a:r>
              <a:rPr lang="en-US" dirty="0">
                <a:solidFill>
                  <a:srgbClr val="0000FF"/>
                </a:solidFill>
                <a:cs typeface="Times New Roman" pitchFamily="18" charset="0"/>
              </a:rPr>
              <a:t>akumulačním bodem množiny D</a:t>
            </a:r>
            <a:r>
              <a:rPr lang="ro-RO" dirty="0"/>
              <a:t>. </a:t>
            </a:r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395536" y="1902730"/>
            <a:ext cx="7842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O funkci f se říká, že má </a:t>
            </a:r>
            <a:r>
              <a:rPr lang="en-US" dirty="0">
                <a:solidFill>
                  <a:srgbClr val="FF0000"/>
                </a:solidFill>
              </a:rPr>
              <a:t>derivaci v bodě x0 Є D, </a:t>
            </a:r>
            <a:r>
              <a:rPr lang="en-US" dirty="0"/>
              <a:t>pokud existuje limita:</a:t>
            </a:r>
            <a:endParaRPr lang="ro-RO" dirty="0"/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337676"/>
              </p:ext>
            </p:extLst>
          </p:nvPr>
        </p:nvGraphicFramePr>
        <p:xfrm>
          <a:off x="3167625" y="2439989"/>
          <a:ext cx="2808287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cuaţie" r:id="rId3" imgW="1397000" imgH="431800" progId="Equation.3">
                  <p:embed/>
                </p:oleObj>
              </mc:Choice>
              <mc:Fallback>
                <p:oleObj name="Ecuaţie" r:id="rId3" imgW="1397000" imgH="431800" progId="Equation.3">
                  <p:embed/>
                  <p:pic>
                    <p:nvPicPr>
                      <p:cNvPr id="1948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625" y="2439989"/>
                        <a:ext cx="2808287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413043" y="3499707"/>
            <a:ext cx="8119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ym typeface="Wingdings" pitchFamily="2" charset="2"/>
              </a:rPr>
              <a:t>Tato limita se nazývá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derivace funkce f v bodě </a:t>
            </a:r>
            <a:r>
              <a:rPr lang="ro-RO" dirty="0">
                <a:solidFill>
                  <a:srgbClr val="FF0000"/>
                </a:solidFill>
              </a:rPr>
              <a:t>x</a:t>
            </a:r>
            <a:r>
              <a:rPr lang="ro-RO" baseline="-25000" dirty="0">
                <a:solidFill>
                  <a:srgbClr val="FF0000"/>
                </a:solidFill>
              </a:rPr>
              <a:t>0</a:t>
            </a:r>
            <a:r>
              <a:rPr lang="en-US" dirty="0"/>
              <a:t> , a zapisuje se: </a:t>
            </a:r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328921"/>
              </p:ext>
            </p:extLst>
          </p:nvPr>
        </p:nvGraphicFramePr>
        <p:xfrm>
          <a:off x="3059113" y="3954463"/>
          <a:ext cx="3025775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cuaţie" r:id="rId5" imgW="1536480" imgH="431640" progId="Equation.3">
                  <p:embed/>
                </p:oleObj>
              </mc:Choice>
              <mc:Fallback>
                <p:oleObj name="Ecuaţie" r:id="rId5" imgW="1536480" imgH="431640" progId="Equation.3">
                  <p:embed/>
                  <p:pic>
                    <p:nvPicPr>
                      <p:cNvPr id="19483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954463"/>
                        <a:ext cx="3025775" cy="842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5" name="Rectangle 29"/>
          <p:cNvSpPr>
            <a:spLocks noChangeArrowheads="1"/>
          </p:cNvSpPr>
          <p:nvPr/>
        </p:nvSpPr>
        <p:spPr bwMode="auto">
          <a:xfrm>
            <a:off x="413043" y="5067515"/>
            <a:ext cx="7921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dirty="0"/>
              <a:t>O funkci f se říká, že je </a:t>
            </a:r>
            <a:r>
              <a:rPr lang="en-US" dirty="0">
                <a:solidFill>
                  <a:srgbClr val="FF0000"/>
                </a:solidFill>
              </a:rPr>
              <a:t>diferencovatelná v bodě </a:t>
            </a:r>
            <a:r>
              <a:rPr lang="ro-RO" dirty="0">
                <a:solidFill>
                  <a:srgbClr val="FF0000"/>
                </a:solidFill>
              </a:rPr>
              <a:t>x</a:t>
            </a:r>
            <a:r>
              <a:rPr lang="ro-RO" baseline="-25000" dirty="0">
                <a:solidFill>
                  <a:srgbClr val="FF0000"/>
                </a:solidFill>
              </a:rPr>
              <a:t>0</a:t>
            </a:r>
            <a:r>
              <a:rPr lang="ru-RU" dirty="0">
                <a:solidFill>
                  <a:srgbClr val="FF0000"/>
                </a:solidFill>
              </a:rPr>
              <a:t> Є </a:t>
            </a:r>
            <a:r>
              <a:rPr lang="ro-RO" dirty="0">
                <a:solidFill>
                  <a:srgbClr val="FF0000"/>
                </a:solidFill>
              </a:rPr>
              <a:t>D, </a:t>
            </a:r>
            <a:r>
              <a:rPr lang="en-US" dirty="0"/>
              <a:t>jestliže limita pod ní existuje a je konečná:</a:t>
            </a:r>
            <a:endParaRPr lang="ro-RO" dirty="0"/>
          </a:p>
        </p:txBody>
      </p:sp>
      <p:graphicFrame>
        <p:nvGraphicFramePr>
          <p:cNvPr id="1948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388633"/>
              </p:ext>
            </p:extLst>
          </p:nvPr>
        </p:nvGraphicFramePr>
        <p:xfrm>
          <a:off x="3203575" y="5597525"/>
          <a:ext cx="3097213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cuaţie" r:id="rId7" imgW="1548728" imgH="431613" progId="Equation.3">
                  <p:embed/>
                </p:oleObj>
              </mc:Choice>
              <mc:Fallback>
                <p:oleObj name="Ecuaţie" r:id="rId7" imgW="1548728" imgH="431613" progId="Equation.3">
                  <p:embed/>
                  <p:pic>
                    <p:nvPicPr>
                      <p:cNvPr id="19486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5597525"/>
                        <a:ext cx="3097213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680"/>
                            </p:stCondLst>
                            <p:childTnLst>
                              <p:par>
                                <p:cTn id="1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68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60"/>
                            </p:stCondLst>
                            <p:childTnLst>
                              <p:par>
                                <p:cTn id="2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960"/>
                            </p:stCondLst>
                            <p:childTnLst>
                              <p:par>
                                <p:cTn id="3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77" grpId="0"/>
      <p:bldP spid="19482" grpId="0"/>
      <p:bldP spid="194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8" y="2420888"/>
            <a:ext cx="172720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21377" y="1574435"/>
            <a:ext cx="57628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1) Jestliže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pak graf připouští vertikální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polopřímku.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v bodě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61770" y="2327428"/>
            <a:ext cx="889317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100" dirty="0"/>
              <a:t>Každá funkce </a:t>
            </a:r>
            <a:r>
              <a:rPr lang="en-US" sz="2100" dirty="0">
                <a:solidFill>
                  <a:srgbClr val="FF0000"/>
                </a:solidFill>
              </a:rPr>
              <a:t>diferencovatelná </a:t>
            </a:r>
            <a:r>
              <a:rPr lang="en-US" sz="2100" dirty="0"/>
              <a:t>v bodě je v tomto bodě </a:t>
            </a:r>
            <a:r>
              <a:rPr lang="en-US" sz="2100" dirty="0">
                <a:solidFill>
                  <a:srgbClr val="0070C0"/>
                </a:solidFill>
              </a:rPr>
              <a:t>spojitá.</a:t>
            </a:r>
            <a:endParaRPr lang="ro-RO" sz="2100" dirty="0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35246" y="3043259"/>
            <a:ext cx="1861957" cy="3968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sz="2000" i="1" dirty="0">
                <a:solidFill>
                  <a:schemeClr val="hlink"/>
                </a:solidFill>
              </a:rPr>
              <a:t>Postřehy: 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35246" y="3652345"/>
            <a:ext cx="693403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sz="1600" dirty="0"/>
              <a:t>Číselná funkce může být v bodě spojitá, aniž by byla v tomto bodě diferencovatelná.</a:t>
            </a:r>
            <a:endParaRPr lang="ro-RO" sz="1600" dirty="0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261770" y="4598026"/>
            <a:ext cx="1183850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000" i="1" dirty="0">
                <a:solidFill>
                  <a:srgbClr val="996633"/>
                </a:solidFill>
              </a:rPr>
              <a:t>Příklad</a:t>
            </a:r>
            <a:r>
              <a:rPr lang="en-US" sz="2000" i="1" dirty="0">
                <a:solidFill>
                  <a:srgbClr val="996633"/>
                </a:solidFill>
              </a:rPr>
              <a:t>: </a:t>
            </a: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1898650" y="4434428"/>
            <a:ext cx="6521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dirty="0"/>
              <a:t>Funkce modulo </a:t>
            </a:r>
            <a:r>
              <a:rPr lang="ro-RO" dirty="0"/>
              <a:t>f : RR, </a:t>
            </a:r>
            <a:r>
              <a:rPr lang="ro-RO" dirty="0">
                <a:solidFill>
                  <a:srgbClr val="FF0066"/>
                </a:solidFill>
              </a:rPr>
              <a:t>f(x) </a:t>
            </a:r>
            <a:r>
              <a:rPr lang="en-US" dirty="0">
                <a:solidFill>
                  <a:srgbClr val="FF0066"/>
                </a:solidFill>
              </a:rPr>
              <a:t>=|x| </a:t>
            </a:r>
            <a:r>
              <a:rPr lang="en-US" dirty="0"/>
              <a:t>je spojitá.</a:t>
            </a:r>
          </a:p>
          <a:p>
            <a:pPr algn="just"/>
            <a:r>
              <a:rPr lang="en-US" dirty="0"/>
              <a:t>v bodě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 </a:t>
            </a:r>
            <a:r>
              <a:rPr lang="en-US" dirty="0"/>
              <a:t>a není diferencovatelná v bodě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28689" name="Picture 17" descr="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471" y="5035810"/>
            <a:ext cx="2560671" cy="153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8D3708A-C4BF-BF4C-5E78-D85BA68C35E2}"/>
              </a:ext>
            </a:extLst>
          </p:cNvPr>
          <p:cNvGrpSpPr/>
          <p:nvPr/>
        </p:nvGrpSpPr>
        <p:grpSpPr>
          <a:xfrm>
            <a:off x="1115616" y="1210336"/>
            <a:ext cx="4684287" cy="477755"/>
            <a:chOff x="1346145" y="1961456"/>
            <a:chExt cx="4684287" cy="477755"/>
          </a:xfrm>
        </p:grpSpPr>
        <p:sp>
          <p:nvSpPr>
            <p:cNvPr id="28676" name="Rectangle 4"/>
            <p:cNvSpPr>
              <a:spLocks noChangeArrowheads="1"/>
            </p:cNvSpPr>
            <p:nvPr/>
          </p:nvSpPr>
          <p:spPr bwMode="auto">
            <a:xfrm>
              <a:off x="1346145" y="1961456"/>
              <a:ext cx="212910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ro-RO" sz="2400" dirty="0">
                  <a:solidFill>
                    <a:srgbClr val="FF0000"/>
                  </a:solidFill>
                </a:rPr>
                <a:t>Diferencovatelnost</a:t>
              </a:r>
              <a:endParaRPr lang="ro-RO" dirty="0">
                <a:solidFill>
                  <a:srgbClr val="FF0000"/>
                </a:solidFill>
              </a:endParaRPr>
            </a:p>
          </p:txBody>
        </p:sp>
        <p:sp>
          <p:nvSpPr>
            <p:cNvPr id="28694" name="Rectangle 22"/>
            <p:cNvSpPr>
              <a:spLocks noChangeArrowheads="1"/>
            </p:cNvSpPr>
            <p:nvPr/>
          </p:nvSpPr>
          <p:spPr bwMode="auto">
            <a:xfrm>
              <a:off x="4588049" y="1961456"/>
              <a:ext cx="144238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 dirty="0">
                  <a:solidFill>
                    <a:srgbClr val="0070C0"/>
                  </a:solidFill>
                </a:rPr>
                <a:t>kontinuita</a:t>
              </a:r>
              <a:endParaRPr lang="ro-RO" dirty="0">
                <a:solidFill>
                  <a:srgbClr val="0070C0"/>
                </a:solidFill>
              </a:endParaRPr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>
              <a:off x="3708953" y="1977546"/>
              <a:ext cx="65594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 dirty="0"/>
                <a:t>a</a:t>
              </a:r>
              <a:endParaRPr lang="ro-RO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24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24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6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8678" grpId="0" animBg="1"/>
      <p:bldP spid="28679" grpId="0"/>
      <p:bldP spid="28682" grpId="0" animBg="1"/>
      <p:bldP spid="286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15F0792F-E060-3E6E-9D51-65E683CC3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539139"/>
            <a:ext cx="71055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dirty="0"/>
              <a:t>Každá </a:t>
            </a:r>
            <a:r>
              <a:rPr lang="en-US" dirty="0">
                <a:solidFill>
                  <a:srgbClr val="0070C0"/>
                </a:solidFill>
              </a:rPr>
              <a:t>nespojitá </a:t>
            </a:r>
            <a:r>
              <a:rPr lang="en-US" dirty="0"/>
              <a:t>funkce v bodě </a:t>
            </a:r>
            <a:r>
              <a:rPr lang="en-US" dirty="0">
                <a:solidFill>
                  <a:srgbClr val="FF0000"/>
                </a:solidFill>
              </a:rPr>
              <a:t>není v </a:t>
            </a:r>
            <a:r>
              <a:rPr lang="en-US" dirty="0"/>
              <a:t>tomto bodě </a:t>
            </a:r>
            <a:r>
              <a:rPr lang="en-US" dirty="0">
                <a:solidFill>
                  <a:srgbClr val="FF0000"/>
                </a:solidFill>
              </a:rPr>
              <a:t>diferencovatelná.</a:t>
            </a:r>
            <a:endParaRPr lang="ro-RO" dirty="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D991CB2B-F59F-65E2-CFC9-15E683A64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2209809"/>
            <a:ext cx="7062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dirty="0">
                <a:sym typeface="Wingdings 3" pitchFamily="18" charset="2"/>
              </a:rPr>
              <a:t>Existují </a:t>
            </a:r>
            <a:r>
              <a:rPr lang="en-US" dirty="0"/>
              <a:t>funkce, které jsou v určitém bodě </a:t>
            </a:r>
            <a:r>
              <a:rPr lang="en-US" dirty="0">
                <a:solidFill>
                  <a:srgbClr val="0070C0"/>
                </a:solidFill>
              </a:rPr>
              <a:t>nespojité </a:t>
            </a:r>
            <a:r>
              <a:rPr lang="en-US" dirty="0"/>
              <a:t>a které mají </a:t>
            </a:r>
            <a:r>
              <a:rPr lang="en-US" dirty="0">
                <a:solidFill>
                  <a:srgbClr val="FF0000"/>
                </a:solidFill>
              </a:rPr>
              <a:t>v tomto bodě derivaci</a:t>
            </a:r>
            <a:r>
              <a:rPr lang="en-US" dirty="0"/>
              <a:t>.</a:t>
            </a:r>
            <a:endParaRPr lang="ro-RO" dirty="0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FCD7EDCE-C822-A417-DBDC-AC55E0DC0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73" y="3230563"/>
            <a:ext cx="1183850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000" i="1" dirty="0">
                <a:solidFill>
                  <a:srgbClr val="996633"/>
                </a:solidFill>
              </a:rPr>
              <a:t>Příklad</a:t>
            </a:r>
            <a:r>
              <a:rPr lang="en-US" sz="2000" i="1" dirty="0">
                <a:solidFill>
                  <a:srgbClr val="996633"/>
                </a:solidFill>
              </a:rPr>
              <a:t>: </a:t>
            </a: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01D1BAEE-08B7-C30C-BE1A-1CA11A0A1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3230563"/>
            <a:ext cx="591034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Funkce </a:t>
            </a:r>
            <a:r>
              <a:rPr lang="ro-RO" dirty="0"/>
              <a:t>f : RR je </a:t>
            </a:r>
            <a:r>
              <a:rPr lang="en-US" dirty="0"/>
              <a:t>nespojitá v bodě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 </a:t>
            </a:r>
            <a:r>
              <a:rPr lang="en-US" dirty="0"/>
              <a:t>a </a:t>
            </a:r>
            <a:r>
              <a:rPr lang="ro-RO" dirty="0"/>
              <a:t>f</a:t>
            </a:r>
            <a:r>
              <a:rPr lang="en-US" dirty="0"/>
              <a:t>'</a:t>
            </a:r>
            <a:r>
              <a:rPr lang="ro-RO" dirty="0"/>
              <a:t>(0) = + </a:t>
            </a:r>
            <a:r>
              <a:rPr lang="en-US" dirty="0"/>
              <a:t>∞.</a:t>
            </a:r>
            <a:endParaRPr lang="ro-RO" sz="2000" dirty="0">
              <a:cs typeface="Arial" charset="0"/>
            </a:endParaRPr>
          </a:p>
        </p:txBody>
      </p:sp>
      <p:graphicFrame>
        <p:nvGraphicFramePr>
          <p:cNvPr id="8" name="Object 14">
            <a:extLst>
              <a:ext uri="{FF2B5EF4-FFF2-40B4-BE49-F238E27FC236}">
                <a16:creationId xmlns:a16="http://schemas.microsoft.com/office/drawing/2014/main" id="{A144E2D3-402B-0A9D-0215-D0036E9AF4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304047"/>
              </p:ext>
            </p:extLst>
          </p:nvPr>
        </p:nvGraphicFramePr>
        <p:xfrm>
          <a:off x="2616380" y="4281213"/>
          <a:ext cx="266382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cuaţie" r:id="rId3" imgW="1396394" imgH="583947" progId="Equation.3">
                  <p:embed/>
                </p:oleObj>
              </mc:Choice>
              <mc:Fallback>
                <p:oleObj name="Ecuaţie" r:id="rId3" imgW="1396394" imgH="583947" progId="Equation.3">
                  <p:embed/>
                  <p:pic>
                    <p:nvPicPr>
                      <p:cNvPr id="28686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380" y="4281213"/>
                        <a:ext cx="266382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503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84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34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82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56805" y="1185973"/>
            <a:ext cx="4392612" cy="71913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II</a:t>
            </a:r>
            <a:r>
              <a:rPr lang="ro-RO" sz="2400" b="1" dirty="0"/>
              <a:t>. LATERÁLNÍ DERIVÁTY</a:t>
            </a:r>
            <a:endParaRPr lang="ro-RO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47429" y="3059668"/>
            <a:ext cx="21580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b="1" dirty="0">
                <a:solidFill>
                  <a:srgbClr val="FF3300"/>
                </a:solidFill>
              </a:rPr>
              <a:t>LEVÝ </a:t>
            </a:r>
            <a:r>
              <a:rPr lang="ro-RO" b="1" dirty="0">
                <a:solidFill>
                  <a:srgbClr val="FF3300"/>
                </a:solidFill>
              </a:rPr>
              <a:t>DERIVÁT: 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66974" y="2347571"/>
            <a:ext cx="3406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cs typeface="Times New Roman" pitchFamily="18" charset="0"/>
              </a:rPr>
              <a:t>Ať je to funkce </a:t>
            </a:r>
            <a:r>
              <a:rPr lang="ro-RO" b="1" dirty="0">
                <a:solidFill>
                  <a:srgbClr val="0000FF"/>
                </a:solidFill>
                <a:cs typeface="Times New Roman" pitchFamily="18" charset="0"/>
              </a:rPr>
              <a:t>f</a:t>
            </a:r>
            <a:r>
              <a:rPr lang="ro-RO" b="1" dirty="0">
                <a:solidFill>
                  <a:srgbClr val="0000FF"/>
                </a:solidFill>
              </a:rPr>
              <a:t>:DR şi x</a:t>
            </a:r>
            <a:r>
              <a:rPr lang="ro-RO" b="1" baseline="-25000" dirty="0">
                <a:solidFill>
                  <a:srgbClr val="0000FF"/>
                </a:solidFill>
              </a:rPr>
              <a:t>0</a:t>
            </a:r>
            <a:r>
              <a:rPr lang="ru-RU" b="1" dirty="0">
                <a:solidFill>
                  <a:srgbClr val="0000FF"/>
                </a:solidFill>
              </a:rPr>
              <a:t> Є </a:t>
            </a:r>
            <a:r>
              <a:rPr lang="ro-RO" b="1" dirty="0">
                <a:solidFill>
                  <a:srgbClr val="0000FF"/>
                </a:solidFill>
              </a:rPr>
              <a:t>D.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30109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245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849350"/>
              </p:ext>
            </p:extLst>
          </p:nvPr>
        </p:nvGraphicFramePr>
        <p:xfrm>
          <a:off x="2914899" y="3678137"/>
          <a:ext cx="3529012" cy="106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cuaţie" r:id="rId3" imgW="1536480" imgH="469800" progId="Equation.3">
                  <p:embed/>
                </p:oleObj>
              </mc:Choice>
              <mc:Fallback>
                <p:oleObj name="Ecuaţie" r:id="rId3" imgW="1536480" imgH="469800" progId="Equation.3">
                  <p:embed/>
                  <p:pic>
                    <p:nvPicPr>
                      <p:cNvPr id="2458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899" y="3678137"/>
                        <a:ext cx="3529012" cy="1068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31157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12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12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/>
      <p:bldP spid="2458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838C13B8-776B-D0B8-E8DA-76A484775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419329"/>
            <a:ext cx="23264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b="1" dirty="0">
                <a:solidFill>
                  <a:srgbClr val="FF3300"/>
                </a:solidFill>
              </a:rPr>
              <a:t>PRAVÝ </a:t>
            </a:r>
            <a:r>
              <a:rPr lang="ro-RO" b="1" dirty="0">
                <a:solidFill>
                  <a:srgbClr val="FF3300"/>
                </a:solidFill>
              </a:rPr>
              <a:t>DERIVÁT: </a:t>
            </a:r>
          </a:p>
        </p:txBody>
      </p:sp>
      <p:graphicFrame>
        <p:nvGraphicFramePr>
          <p:cNvPr id="5" name="Object 14">
            <a:extLst>
              <a:ext uri="{FF2B5EF4-FFF2-40B4-BE49-F238E27FC236}">
                <a16:creationId xmlns:a16="http://schemas.microsoft.com/office/drawing/2014/main" id="{EA0C795B-4F83-1392-C98A-42EFB87720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206604"/>
              </p:ext>
            </p:extLst>
          </p:nvPr>
        </p:nvGraphicFramePr>
        <p:xfrm>
          <a:off x="2481263" y="2037819"/>
          <a:ext cx="367347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cuaţie" r:id="rId3" imgW="1549080" imgH="469800" progId="Equation.3">
                  <p:embed/>
                </p:oleObj>
              </mc:Choice>
              <mc:Fallback>
                <p:oleObj name="Ecuaţie" r:id="rId3" imgW="1549080" imgH="469800" progId="Equation.3">
                  <p:embed/>
                  <p:pic>
                    <p:nvPicPr>
                      <p:cNvPr id="2459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2037819"/>
                        <a:ext cx="367347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5">
            <a:extLst>
              <a:ext uri="{FF2B5EF4-FFF2-40B4-BE49-F238E27FC236}">
                <a16:creationId xmlns:a16="http://schemas.microsoft.com/office/drawing/2014/main" id="{D04ADA76-D414-3D1B-E2B9-52D09C578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3645024"/>
            <a:ext cx="70569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dirty="0">
                <a:solidFill>
                  <a:srgbClr val="0000FF"/>
                </a:solidFill>
              </a:rPr>
              <a:t>Funkce f má derivaci a je diferencovatelná v </a:t>
            </a:r>
            <a:r>
              <a:rPr lang="ro-RO" dirty="0">
                <a:solidFill>
                  <a:srgbClr val="0000FF"/>
                </a:solidFill>
              </a:rPr>
              <a:t>x</a:t>
            </a:r>
            <a:r>
              <a:rPr lang="ro-RO" baseline="-25000" dirty="0">
                <a:solidFill>
                  <a:srgbClr val="0000FF"/>
                </a:solidFill>
              </a:rPr>
              <a:t>0</a:t>
            </a:r>
            <a:r>
              <a:rPr lang="en-US" dirty="0">
                <a:solidFill>
                  <a:srgbClr val="0000FF"/>
                </a:solidFill>
              </a:rPr>
              <a:t> tehdy a jen tehdy, když má boční derivace a je vlevo, resp. vpravo diferencovatelná v </a:t>
            </a:r>
            <a:r>
              <a:rPr lang="ro-RO" dirty="0">
                <a:solidFill>
                  <a:srgbClr val="0000FF"/>
                </a:solidFill>
              </a:rPr>
              <a:t>x</a:t>
            </a:r>
            <a:r>
              <a:rPr lang="ro-RO" baseline="-25000" dirty="0">
                <a:solidFill>
                  <a:srgbClr val="0000FF"/>
                </a:solidFill>
              </a:rPr>
              <a:t>0</a:t>
            </a:r>
            <a:r>
              <a:rPr lang="en-US" dirty="0">
                <a:solidFill>
                  <a:srgbClr val="0000FF"/>
                </a:solidFill>
              </a:rPr>
              <a:t> a:</a:t>
            </a:r>
            <a:endParaRPr lang="ro-RO" dirty="0">
              <a:solidFill>
                <a:srgbClr val="0000FF"/>
              </a:solidFill>
            </a:endParaRPr>
          </a:p>
        </p:txBody>
      </p:sp>
      <p:graphicFrame>
        <p:nvGraphicFramePr>
          <p:cNvPr id="7" name="Object 16">
            <a:extLst>
              <a:ext uri="{FF2B5EF4-FFF2-40B4-BE49-F238E27FC236}">
                <a16:creationId xmlns:a16="http://schemas.microsoft.com/office/drawing/2014/main" id="{EC1D37D2-AB3B-D0CB-1830-0BE1D27AE0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367649"/>
              </p:ext>
            </p:extLst>
          </p:nvPr>
        </p:nvGraphicFramePr>
        <p:xfrm>
          <a:off x="3059113" y="4688855"/>
          <a:ext cx="30956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cuaţie" r:id="rId5" imgW="1409088" imgH="253890" progId="Equation.3">
                  <p:embed/>
                </p:oleObj>
              </mc:Choice>
              <mc:Fallback>
                <p:oleObj name="Ecuaţie" r:id="rId5" imgW="1409088" imgH="253890" progId="Equation.3">
                  <p:embed/>
                  <p:pic>
                    <p:nvPicPr>
                      <p:cNvPr id="24592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4688855"/>
                        <a:ext cx="3095625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48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0564" y="548680"/>
            <a:ext cx="8532440" cy="369332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III. DERIVACE NĚKTERÝCH ELEMENTÁRNÍCH A SLOŽENÝCH FUNKCÍ</a:t>
            </a:r>
          </a:p>
        </p:txBody>
      </p:sp>
      <p:pic>
        <p:nvPicPr>
          <p:cNvPr id="21178" name="Picture 698" descr="xx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564" y="1134196"/>
            <a:ext cx="7632848" cy="5723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53465D3-B291-BFDA-2CED-8C07B78A6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459" y="630158"/>
            <a:ext cx="3168650" cy="7191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ZÁVĚRY</a:t>
            </a:r>
          </a:p>
        </p:txBody>
      </p:sp>
      <p:sp>
        <p:nvSpPr>
          <p:cNvPr id="5" name="Rectangle 135">
            <a:extLst>
              <a:ext uri="{FF2B5EF4-FFF2-40B4-BE49-F238E27FC236}">
                <a16:creationId xmlns:a16="http://schemas.microsoft.com/office/drawing/2014/main" id="{5F35D5A6-B773-EE52-B5AA-C90983E9E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1531144"/>
            <a:ext cx="74291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Studium funkcí obecně, a zejména spojitých, derivovatelných funkcí, vyžaduje rozvoj obecných a specifických dovedností, které se odrážejí v:</a:t>
            </a:r>
            <a:endParaRPr lang="ro-RO" dirty="0">
              <a:sym typeface="Wingdings" pitchFamily="2" charset="2"/>
            </a:endParaRPr>
          </a:p>
        </p:txBody>
      </p:sp>
      <p:sp>
        <p:nvSpPr>
          <p:cNvPr id="6" name="Rectangle 136">
            <a:extLst>
              <a:ext uri="{FF2B5EF4-FFF2-40B4-BE49-F238E27FC236}">
                <a16:creationId xmlns:a16="http://schemas.microsoft.com/office/drawing/2014/main" id="{D5BDEDD4-6ED6-C24E-6A92-707782842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2634995"/>
            <a:ext cx="73685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Grafická/vizuální identifikace vlastností numerické funkce, týkající se: ohraničenosti, spojitosti, asymptotické tendence, derivovatelnosti;</a:t>
            </a:r>
            <a:endParaRPr lang="ro-RO" dirty="0"/>
          </a:p>
        </p:txBody>
      </p:sp>
      <p:sp>
        <p:nvSpPr>
          <p:cNvPr id="7" name="Rectangle 137">
            <a:extLst>
              <a:ext uri="{FF2B5EF4-FFF2-40B4-BE49-F238E27FC236}">
                <a16:creationId xmlns:a16="http://schemas.microsoft.com/office/drawing/2014/main" id="{B1B206D4-67BF-383F-CF9B-B57D84FF8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3645024"/>
            <a:ext cx="736853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Spojení dat získaných z problémové situace s vlastnostmi studovaných numerických funkcí, jako jsou: věty o konvergenci, limitní operace, typové limity, derivační tabulky;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2601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5" name="Text Box 79"/>
          <p:cNvSpPr txBox="1">
            <a:spLocks noChangeArrowheads="1"/>
          </p:cNvSpPr>
          <p:nvPr/>
        </p:nvSpPr>
        <p:spPr bwMode="auto">
          <a:xfrm>
            <a:off x="5021662" y="4508500"/>
            <a:ext cx="351115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o-RO"/>
          </a:p>
        </p:txBody>
      </p:sp>
      <p:sp>
        <p:nvSpPr>
          <p:cNvPr id="9350" name="Rectangle 134"/>
          <p:cNvSpPr>
            <a:spLocks noChangeArrowheads="1"/>
          </p:cNvSpPr>
          <p:nvPr/>
        </p:nvSpPr>
        <p:spPr bwMode="auto">
          <a:xfrm>
            <a:off x="692075" y="4938823"/>
            <a:ext cx="66596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Určení některých situačních optim pomocí diferenciálního počtu v praktických nebo specifických problémech některých oborů činnosti.</a:t>
            </a:r>
            <a:endParaRPr lang="ro-RO" dirty="0"/>
          </a:p>
        </p:txBody>
      </p:sp>
      <p:sp>
        <p:nvSpPr>
          <p:cNvPr id="9354" name="Rectangle 138"/>
          <p:cNvSpPr>
            <a:spLocks noChangeArrowheads="1"/>
          </p:cNvSpPr>
          <p:nvPr/>
        </p:nvSpPr>
        <p:spPr bwMode="auto">
          <a:xfrm>
            <a:off x="683568" y="1242342"/>
            <a:ext cx="71913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Použití specifických algoritmů, diferenciálního výpočtu, při řešení některých problémů a modelování některých specifických procesů, některých oblastí činnosti;</a:t>
            </a:r>
            <a:endParaRPr lang="ro-RO" dirty="0"/>
          </a:p>
        </p:txBody>
      </p:sp>
      <p:sp>
        <p:nvSpPr>
          <p:cNvPr id="9355" name="Rectangle 139"/>
          <p:cNvSpPr>
            <a:spLocks noChangeArrowheads="1"/>
          </p:cNvSpPr>
          <p:nvPr/>
        </p:nvSpPr>
        <p:spPr bwMode="auto">
          <a:xfrm>
            <a:off x="679663" y="2321829"/>
            <a:ext cx="713269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Vyjádření konkrétních tvrzení v jazyce matematické analýzy, které lze modelovat pomocí numerických funkcí;</a:t>
            </a:r>
            <a:endParaRPr lang="ro-RO" dirty="0"/>
          </a:p>
        </p:txBody>
      </p:sp>
      <p:sp>
        <p:nvSpPr>
          <p:cNvPr id="9356" name="Rectangle 140"/>
          <p:cNvSpPr>
            <a:spLocks noChangeArrowheads="1"/>
          </p:cNvSpPr>
          <p:nvPr/>
        </p:nvSpPr>
        <p:spPr bwMode="auto">
          <a:xfrm>
            <a:off x="679663" y="2997225"/>
            <a:ext cx="71326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Interpretace vlastností některých funkcí na základě grafického čtení, které představují příklady z ekonomické, sociální a vědecké oblasti;</a:t>
            </a:r>
            <a:endParaRPr lang="ro-RO" dirty="0"/>
          </a:p>
        </p:txBody>
      </p:sp>
      <p:sp>
        <p:nvSpPr>
          <p:cNvPr id="9357" name="Rectangle 141"/>
          <p:cNvSpPr>
            <a:spLocks noChangeArrowheads="1"/>
          </p:cNvSpPr>
          <p:nvPr/>
        </p:nvSpPr>
        <p:spPr bwMode="auto">
          <a:xfrm>
            <a:off x="686019" y="4090214"/>
            <a:ext cx="713269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Experimentální ověření výsledků odvozených výpočtem u praktických problémů, které lze vyjádřit matematicky;</a:t>
            </a:r>
            <a:endParaRPr lang="ro-RO" dirty="0"/>
          </a:p>
        </p:txBody>
      </p:sp>
      <p:sp>
        <p:nvSpPr>
          <p:cNvPr id="9358" name="AutoShape 14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5887" y="6369050"/>
            <a:ext cx="330426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9359" name="AutoShape 14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7999" y="6369050"/>
            <a:ext cx="330426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50" grpId="0"/>
      <p:bldP spid="9354" grpId="0"/>
      <p:bldP spid="9355" grpId="0"/>
      <p:bldP spid="9356" grpId="0"/>
      <p:bldP spid="93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95535" y="1844674"/>
            <a:ext cx="7357281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určení monotónních intervalů pro danou funkci (zda je funkce rostoucí nebo klesající) - to se provádí studiem znaménka první derivace funkce;</a:t>
            </a:r>
            <a:endParaRPr lang="ro-RO" sz="2000" dirty="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27086" y="3316623"/>
            <a:ext cx="73572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en-US" sz="2000" dirty="0"/>
              <a:t>určení extrémních bodů pro rozšířenou třídu číselných funkcí - to se provádí studiem znaménka první derivace funkce;</a:t>
            </a:r>
            <a:endParaRPr lang="ro-RO" sz="2000" dirty="0"/>
          </a:p>
        </p:txBody>
      </p:sp>
      <p:sp>
        <p:nvSpPr>
          <p:cNvPr id="1434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5474" y="964237"/>
            <a:ext cx="8061024" cy="6477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/>
              <a:t>Užitečné aplikace derivace funkce</a:t>
            </a:r>
            <a:endParaRPr lang="ro-RO" sz="2800" b="1" dirty="0"/>
          </a:p>
        </p:txBody>
      </p:sp>
      <p:sp>
        <p:nvSpPr>
          <p:cNvPr id="14347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2006" y="6369050"/>
            <a:ext cx="334307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14348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4118" y="6369050"/>
            <a:ext cx="334307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C722B517-FBE7-4DF0-E22F-9E86D644F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652" y="3910510"/>
            <a:ext cx="75244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sz="2000" dirty="0"/>
              <a:t>pomocí derivace lze stanovit pořadí násobnosti kořenů polynomiální rovnice nebo intervalů, v nichž se nacházejí kořeny rovnice spojené s polynomiální funkcí.</a:t>
            </a:r>
            <a:endParaRPr lang="ro-RO" sz="2000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71570D3-5CC3-52D3-79A4-6C441357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059" y="1260705"/>
            <a:ext cx="75244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ym typeface="Wingdings 3" pitchFamily="18" charset="2"/>
              </a:rPr>
              <a:t>teoretické výsledky o monotónnosti a extrémních bodech funkce umožňují získat některé nerovnosti, které by se pomocí elementárních metod obtížně dokazovaly;</a:t>
            </a:r>
            <a:endParaRPr lang="ro-RO" sz="2000" dirty="0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28456D5-AAB5-0FAD-51A4-F936F4432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27" y="2590201"/>
            <a:ext cx="752445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en-US" sz="2000" dirty="0"/>
              <a:t>určení intervalů konvexity nebo konkávity funkce - to se provádí studiem znaménka druhé derivace funkce;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77007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5" name="AutoShape 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15616" y="439870"/>
            <a:ext cx="3527425" cy="792162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dirty="0">
                <a:cs typeface="Arial" charset="0"/>
              </a:rPr>
              <a:t>Zdroje</a:t>
            </a:r>
            <a:endParaRPr lang="ro-RO" sz="3600" dirty="0">
              <a:cs typeface="Arial" charset="0"/>
            </a:endParaRPr>
          </a:p>
        </p:txBody>
      </p:sp>
      <p:sp>
        <p:nvSpPr>
          <p:cNvPr id="7247" name="AutoShape 7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43888" y="6369050"/>
            <a:ext cx="352425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8" name="AutoShape 8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2188" y="5956300"/>
            <a:ext cx="352425" cy="352425"/>
          </a:xfrm>
          <a:prstGeom prst="actionButtonReturn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9" name="Rectangle 81"/>
          <p:cNvSpPr>
            <a:spLocks noChangeArrowheads="1"/>
          </p:cNvSpPr>
          <p:nvPr/>
        </p:nvSpPr>
        <p:spPr bwMode="auto">
          <a:xfrm>
            <a:off x="279346" y="3951780"/>
            <a:ext cx="6841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/>
              <a:t>Marius Burtea, Georgeta Burtea - </a:t>
            </a:r>
            <a:r>
              <a:rPr lang="ro-RO" sz="2000" i="1" dirty="0"/>
              <a:t>Matematică, manual pentru clasa a XI-a</a:t>
            </a:r>
            <a:r>
              <a:rPr lang="ro-RO" sz="2000" dirty="0"/>
              <a:t>, Carminis, Piteşti, 2006;</a:t>
            </a:r>
          </a:p>
        </p:txBody>
      </p:sp>
      <p:sp>
        <p:nvSpPr>
          <p:cNvPr id="7250" name="Rectangle 82"/>
          <p:cNvSpPr>
            <a:spLocks noChangeArrowheads="1"/>
          </p:cNvSpPr>
          <p:nvPr/>
        </p:nvSpPr>
        <p:spPr bwMode="auto">
          <a:xfrm>
            <a:off x="249557" y="1669802"/>
            <a:ext cx="67856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/>
              <a:t>Gheorghe Cârjă, Ovidiu Cârjă - </a:t>
            </a:r>
            <a:r>
              <a:rPr lang="ro-RO" sz="2000" i="1" dirty="0"/>
              <a:t>Analiză matematică, Culegere de probleme rezolvate şi comentate</a:t>
            </a:r>
            <a:r>
              <a:rPr lang="ro-RO" sz="2000" dirty="0"/>
              <a:t>, GIL, Zalău, 2003;</a:t>
            </a:r>
          </a:p>
        </p:txBody>
      </p:sp>
      <p:sp>
        <p:nvSpPr>
          <p:cNvPr id="7251" name="Rectangle 83"/>
          <p:cNvSpPr>
            <a:spLocks noChangeArrowheads="1"/>
          </p:cNvSpPr>
          <p:nvPr/>
        </p:nvSpPr>
        <p:spPr bwMode="auto">
          <a:xfrm>
            <a:off x="250825" y="2852738"/>
            <a:ext cx="6784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/>
              <a:t>Lia Aramă, Toader Morozan - </a:t>
            </a:r>
            <a:r>
              <a:rPr lang="ro-RO" sz="2000" i="1" dirty="0"/>
              <a:t>Culegere de probleme de analiză matematică, </a:t>
            </a:r>
            <a:r>
              <a:rPr lang="ro-RO" sz="2000" dirty="0"/>
              <a:t>Universal Pan, Bucureşti, 1997;</a:t>
            </a:r>
          </a:p>
        </p:txBody>
      </p:sp>
      <p:sp>
        <p:nvSpPr>
          <p:cNvPr id="7254" name="Rectangle 86"/>
          <p:cNvSpPr>
            <a:spLocks noChangeArrowheads="1"/>
          </p:cNvSpPr>
          <p:nvPr/>
        </p:nvSpPr>
        <p:spPr bwMode="auto">
          <a:xfrm>
            <a:off x="279346" y="5116849"/>
            <a:ext cx="6784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/>
              <a:t>Mircea Ganga - </a:t>
            </a:r>
            <a:r>
              <a:rPr lang="ro-RO" sz="2000" i="1" dirty="0"/>
              <a:t>Probleme rezolvate din manualele de matematică pentru clasa a XI-a</a:t>
            </a:r>
            <a:r>
              <a:rPr lang="ro-RO" sz="2000" dirty="0"/>
              <a:t>, MATHPRESS, Ploieşti, 2006.</a:t>
            </a:r>
          </a:p>
        </p:txBody>
      </p:sp>
      <p:sp>
        <p:nvSpPr>
          <p:cNvPr id="7255" name="AutoShape 8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36000" y="6369050"/>
            <a:ext cx="352425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4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35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5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5" grpId="0" animBg="1"/>
      <p:bldP spid="7249" grpId="0"/>
      <p:bldP spid="7250" grpId="0"/>
      <p:bldP spid="7251" grpId="0"/>
      <p:bldP spid="72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348880"/>
            <a:ext cx="3024336" cy="337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971600" y="1393879"/>
            <a:ext cx="68407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2) Je-li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pak graf připouští svislou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polopřímku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nad bodem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" name="Google Shape;92;p1"/>
              <p:cNvSpPr txBox="1"/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6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ea typeface="Calibri"/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6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en-US" sz="2400" dirty="0">
                    <a:solidFill>
                      <a:schemeClr val="tx1"/>
                    </a:solidFill>
                    <a:cs typeface="Calibri"/>
                    <a:sym typeface="Calibri"/>
                  </a:rPr>
                  <a:t>2x+3</a:t>
                </a:r>
                <a:endParaRPr lang="en-US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:a16="http://schemas.microsoft.com/office/drawing/2014/main" xmlns:v="urn:schemas-microsoft-com:vml" xmlns:p14="http://schemas.microsoft.com/office/powerpoint/2010/main" xmlns="">
          <p:sp>
            <p:nvSpPr>
              <p:cNvPr id="92" name="Google Shape;92;p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blipFill>
                <a:blip r:embed="rId4"/>
                <a:stretch>
                  <a:fillRect l="-2379" b="-148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5016" y="1015897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7544" y="1846954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256610"/>
              </p:ext>
            </p:extLst>
          </p:nvPr>
        </p:nvGraphicFramePr>
        <p:xfrm>
          <a:off x="326232" y="2145507"/>
          <a:ext cx="2565797" cy="575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Equation" r:id="rId6" imgW="1028520" imgH="228600" progId="Equation.3">
                  <p:embed/>
                </p:oleObj>
              </mc:Choice>
              <mc:Fallback>
                <p:oleObj name="Equation" r:id="rId6" imgW="1028520" imgH="2286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232" y="2145507"/>
                        <a:ext cx="2565797" cy="575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3756A82-1A4D-E75A-600D-00AA0BAA41DB}"/>
              </a:ext>
            </a:extLst>
          </p:cNvPr>
          <p:cNvSpPr txBox="1"/>
          <p:nvPr/>
        </p:nvSpPr>
        <p:spPr>
          <a:xfrm>
            <a:off x="1547664" y="105273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Cvičení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Google Shape;105;p2"/>
              <p:cNvSpPr txBox="1"/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endParaRPr lang="ar-AE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4</m:t>
                        </m:r>
                      </m:e>
                    </m:rad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fPr>
                      <m:num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3</m:t>
                        </m:r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𝑥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4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  <a:sym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e>
                      <m: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sup>
                    </m:sSup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2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𝑥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4</m:t>
                    </m:r>
                  </m:oMath>
                </a14:m>
                <a:endParaRPr lang="ar-AE" sz="2400" i="1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blipFill>
                <a:blip r:embed="rId3"/>
                <a:stretch>
                  <a:fillRect l="-2379" b="-13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2726665" y="2209291"/>
            <a:ext cx="209514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sSupPr>
                            <m:e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2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𝑥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4</m:t>
                          </m:r>
                        </m:e>
                      </m:rad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)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′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Google Shape;105;p2"/>
              <p:cNvSpPr txBox="1"/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1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𝑐𝑜𝑠𝑥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en-US" sz="2400" dirty="0" err="1">
                    <a:solidFill>
                      <a:schemeClr val="tx1"/>
                    </a:solidFill>
                    <a:cs typeface="Calibri"/>
                    <a:sym typeface="Calibri"/>
                  </a:rPr>
                  <a:t>xcosx</a:t>
                </a:r>
                <a:endParaRPr lang="en-US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𝑡𝑔𝑥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𝑐𝑜𝑠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:v="urn:schemas-microsoft-com:vml" xmlns:p14="http://schemas.microsoft.com/office/powerpoint/2010/main" xmlns=""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blipFill>
                <a:blip r:embed="rId4"/>
                <a:stretch>
                  <a:fillRect l="-2301" b="-502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524846"/>
              </p:ext>
            </p:extLst>
          </p:nvPr>
        </p:nvGraphicFramePr>
        <p:xfrm>
          <a:off x="2195736" y="1700808"/>
          <a:ext cx="837009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Equation" r:id="rId6" imgW="431640" imgH="203040" progId="Equation.3">
                  <p:embed/>
                </p:oleObj>
              </mc:Choice>
              <mc:Fallback>
                <p:oleObj name="Equation" r:id="rId6" imgW="431640" imgH="20304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700808"/>
                        <a:ext cx="837009" cy="395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348880"/>
            <a:ext cx="2596679" cy="293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322184"/>
            <a:ext cx="66247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3) Jestliže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pak graf připouští svislou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polopřímku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nad bodem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4" y="2420888"/>
            <a:ext cx="2395512" cy="298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556792"/>
            <a:ext cx="70567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4) Jestliže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pak graf připouští svislou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polopřímku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pod bodem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20888"/>
            <a:ext cx="2929799" cy="376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126876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5) Pokud se boční derivace rovnají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), pak jsou obě tečny v prodloužení. V tomto případě je M inflexním bodem (tečna protíná graf funkce).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24944"/>
            <a:ext cx="4673538" cy="241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55576" y="1052736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Definice.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x0 je inflexní bod funkce f, jestliže funkce je spojitá v x0, má derivaci v x0, (konečnou nebo nekonečnou).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 pokud je Graf na jedné straně x0 spojitý(konkávní) a na druhé straně konkávní(konvexní).</a:t>
            </a:r>
            <a:endParaRPr kumimoji="0" lang="ro-RO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636109"/>
            <a:ext cx="385205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356992"/>
            <a:ext cx="29953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71600" y="1052736"/>
            <a:ext cx="72728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6) Pokud jsou boční derivace různé a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=+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)=-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nebo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=-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'(x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)=+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pak se obě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polopřímky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překrývají a M je bod obratu.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49289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3568" y="134076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7) Pokud jsou boční derivace různé a alespoň jedna je konečná, pak je M úhlový bod.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966</TotalTime>
  <Words>1132</Words>
  <Application>Microsoft Office PowerPoint</Application>
  <PresentationFormat>Prezentácia na obrazovke (4:3)</PresentationFormat>
  <Paragraphs>94</Paragraphs>
  <Slides>32</Slides>
  <Notes>3</Notes>
  <HiddenSlides>0</HiddenSlides>
  <MMClips>0</MMClips>
  <ScaleCrop>false</ScaleCrop>
  <HeadingPairs>
    <vt:vector size="8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snímok</vt:lpstr>
      </vt:variant>
      <vt:variant>
        <vt:i4>32</vt:i4>
      </vt:variant>
    </vt:vector>
  </HeadingPairs>
  <TitlesOfParts>
    <vt:vector size="41" baseType="lpstr">
      <vt:lpstr>Adobe Heiti Std R</vt:lpstr>
      <vt:lpstr>Arial</vt:lpstr>
      <vt:lpstr>Calibri</vt:lpstr>
      <vt:lpstr>Cambria Math</vt:lpstr>
      <vt:lpstr>Trebuchet MS</vt:lpstr>
      <vt:lpstr>Wingdings 3</vt:lpstr>
      <vt:lpstr>Office Theme</vt:lpstr>
      <vt:lpstr>Ecuaţie</vt:lpstr>
      <vt:lpstr>Equation</vt:lpstr>
      <vt:lpstr>Prezentácia programu PowerPoint</vt:lpstr>
      <vt:lpstr>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keywords>, docId:5E829CB2BA225A3E75BEE64A8A5EC5A7</cp:keywords>
  <cp:lastModifiedBy>KEAI</cp:lastModifiedBy>
  <cp:revision>16</cp:revision>
  <dcterms:created xsi:type="dcterms:W3CDTF">2016-04-10T14:09:09Z</dcterms:created>
  <dcterms:modified xsi:type="dcterms:W3CDTF">2023-02-07T18:45:24Z</dcterms:modified>
</cp:coreProperties>
</file>