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60" d="100"/>
          <a:sy n="60" d="100"/>
        </p:scale>
        <p:origin x="84" y="18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24/01/2023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24/1/2023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el-GR" b="1" dirty="0">
                <a:solidFill>
                  <a:srgbClr val="166C59"/>
                </a:solidFill>
              </a:rPr>
              <a:t>Σχέσεις μεταξύ γωνιών</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Πλήρης γωνία 
</a:t>
            </a:r>
          </a:p>
        </p:txBody>
      </p:sp>
      <p:sp>
        <p:nvSpPr>
          <p:cNvPr id="3" name="Content Placeholder 2"/>
          <p:cNvSpPr>
            <a:spLocks noGrp="1"/>
          </p:cNvSpPr>
          <p:nvPr>
            <p:ph idx="1"/>
          </p:nvPr>
        </p:nvSpPr>
        <p:spPr/>
        <p:txBody>
          <a:bodyPr/>
          <a:lstStyle/>
          <a:p>
            <a:pPr marL="0" indent="0" algn="just">
              <a:buNone/>
            </a:pPr>
            <a:r>
              <a:rPr lang="el-GR" sz="2400" b="1" dirty="0"/>
              <a:t>Μια πλήρης γωνία (πλήρης γωνία περιστροφής) σχηματίζεται όταν ένας από τους βραχίονες της γωνίας πηγαίνει σε πλήρη περιστροφή ή κάνει 360 °.
</a:t>
            </a:r>
          </a:p>
        </p:txBody>
      </p:sp>
      <p:pic>
        <p:nvPicPr>
          <p:cNvPr id="6" name="Obrázok 5">
            <a:extLst>
              <a:ext uri="{FF2B5EF4-FFF2-40B4-BE49-F238E27FC236}">
                <a16:creationId xmlns:a16="http://schemas.microsoft.com/office/drawing/2014/main" id="{7E3E4918-DD4C-4C16-B9F8-FAA5B4B4A896}"/>
              </a:ext>
            </a:extLst>
          </p:cNvPr>
          <p:cNvPicPr>
            <a:picLocks noChangeAspect="1"/>
          </p:cNvPicPr>
          <p:nvPr/>
        </p:nvPicPr>
        <p:blipFill>
          <a:blip r:embed="rId2"/>
          <a:stretch>
            <a:fillRect/>
          </a:stretch>
        </p:blipFill>
        <p:spPr>
          <a:xfrm>
            <a:off x="2051720" y="3429000"/>
            <a:ext cx="4789107" cy="2147803"/>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Σχέσεις μεταξύ γωνιών
</a:t>
            </a:r>
          </a:p>
        </p:txBody>
      </p:sp>
      <p:sp>
        <p:nvSpPr>
          <p:cNvPr id="3" name="Content Placeholder 2"/>
          <p:cNvSpPr>
            <a:spLocks noGrp="1"/>
          </p:cNvSpPr>
          <p:nvPr>
            <p:ph idx="1"/>
          </p:nvPr>
        </p:nvSpPr>
        <p:spPr/>
        <p:txBody>
          <a:bodyPr/>
          <a:lstStyle/>
          <a:p>
            <a:pPr marL="0" indent="0" algn="just">
              <a:buNone/>
            </a:pPr>
            <a:r>
              <a:rPr lang="el-GR" sz="2400" b="1" dirty="0"/>
              <a:t>Πέρα από τη μέτρηση των μοιρών ή των </a:t>
            </a:r>
            <a:r>
              <a:rPr lang="el-GR" sz="2400" b="1" dirty="0" err="1"/>
              <a:t>ακτίνων</a:t>
            </a:r>
            <a:r>
              <a:rPr lang="el-GR" sz="2400" b="1" dirty="0"/>
              <a:t>, μπορείτε επίσης να συγκρίνετε γωνίες και να εξετάσετε τις σχέσεις τους με άλλες γωνίες. Μιλάμε για σχέσεις γωνίας επειδή συγκρίνουμε τη θέση, τη μέτρηση και την αντιστοιχία μεταξύ δύο ή περισσότερων γωνιών.
Για παράδειγμα, όταν τέμνονται δύο γραμμές ή τμήματα γραμμών, σχηματίζουν δύο ζεύγη κατακόρυφων γωνιών. Όταν δύο παράλληλες γραμμές τέμνονται από μια εγκάρσια, σχηματίζονται πολύπλοκες σχέσεις γωνίας, όπως εναλλασσόμενες εσωτερικές γωνίες, αντίστοιχες γωνίες και ούτω καθεξής.
</a:t>
            </a:r>
            <a:endParaRPr lang="en-US" sz="2400" b="1" dirty="0"/>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Συγκλίνουσες γωνίες
</a:t>
            </a:r>
          </a:p>
        </p:txBody>
      </p:sp>
      <p:sp>
        <p:nvSpPr>
          <p:cNvPr id="3" name="Content Placeholder 2"/>
          <p:cNvSpPr>
            <a:spLocks noGrp="1"/>
          </p:cNvSpPr>
          <p:nvPr>
            <p:ph idx="1"/>
          </p:nvPr>
        </p:nvSpPr>
        <p:spPr/>
        <p:txBody>
          <a:bodyPr/>
          <a:lstStyle/>
          <a:p>
            <a:pPr marL="0" indent="0" algn="just">
              <a:buNone/>
            </a:pPr>
            <a:r>
              <a:rPr lang="el-GR" sz="2400" b="1" dirty="0"/>
              <a:t>Δύο γωνίες λέγεται ότι είναι σύμφωνες εάν οι αντίστοιχες πλευρές και γωνίες τους είναι ίσου μεγέθους. Δύο γωνίες είναι επίσης σύμφωνες αν συμπίπτουν όταν υπερτίθενται. Δηλαδή, αν γυρίζοντας το ή/και μετακινώντας το, συμπίπτουν μεταξύ τους. Οι διαγώνιοι ενός παραλληλογράμμου δημιουργούν επίσης συγκλίνουσες γωνίες κορυφής. Απλά, οι σύμφωνες γωνίες είναι γωνίες που έχουν το ίδιο μέτρο.
</a:t>
            </a:r>
          </a:p>
        </p:txBody>
      </p:sp>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Κάθετες γωνίες
</a:t>
            </a:r>
          </a:p>
        </p:txBody>
      </p:sp>
      <p:sp>
        <p:nvSpPr>
          <p:cNvPr id="3" name="Content Placeholder 2"/>
          <p:cNvSpPr>
            <a:spLocks noGrp="1"/>
          </p:cNvSpPr>
          <p:nvPr>
            <p:ph idx="1"/>
          </p:nvPr>
        </p:nvSpPr>
        <p:spPr/>
        <p:txBody>
          <a:bodyPr/>
          <a:lstStyle/>
          <a:p>
            <a:pPr marL="0" indent="0" algn="just">
              <a:buNone/>
            </a:pPr>
            <a:r>
              <a:rPr lang="el-GR" sz="2400" b="1" dirty="0"/>
              <a:t>Οι γωνίες απέναντι η μία απέναντι από την άλλη όταν διασταυρώνονται δύο γραμμές. Στο σχήμα, το 1 και το 3 είναι κάθετα αντίθετες γωνίες και είναι πάντα ίσες. Το ίδιο ισχύει και για τις γωνίες 2 και 4.
</a:t>
            </a:r>
          </a:p>
        </p:txBody>
      </p:sp>
      <p:pic>
        <p:nvPicPr>
          <p:cNvPr id="6" name="Obrázok 5">
            <a:extLst>
              <a:ext uri="{FF2B5EF4-FFF2-40B4-BE49-F238E27FC236}">
                <a16:creationId xmlns:a16="http://schemas.microsoft.com/office/drawing/2014/main" id="{027918B9-D2BF-4AD6-9F3E-6D3BD8F0B992}"/>
              </a:ext>
            </a:extLst>
          </p:cNvPr>
          <p:cNvPicPr>
            <a:picLocks noChangeAspect="1"/>
          </p:cNvPicPr>
          <p:nvPr/>
        </p:nvPicPr>
        <p:blipFill>
          <a:blip r:embed="rId2"/>
          <a:stretch>
            <a:fillRect/>
          </a:stretch>
        </p:blipFill>
        <p:spPr>
          <a:xfrm>
            <a:off x="2869247" y="3212976"/>
            <a:ext cx="3405505" cy="2636520"/>
          </a:xfrm>
          <a:prstGeom prst="rect">
            <a:avLst/>
          </a:prstGeom>
        </p:spPr>
      </p:pic>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Αντίστοιχες γωνίες
</a:t>
            </a:r>
          </a:p>
        </p:txBody>
      </p:sp>
      <p:sp>
        <p:nvSpPr>
          <p:cNvPr id="3" name="Content Placeholder 2"/>
          <p:cNvSpPr>
            <a:spLocks noGrp="1"/>
          </p:cNvSpPr>
          <p:nvPr>
            <p:ph idx="1"/>
          </p:nvPr>
        </p:nvSpPr>
        <p:spPr/>
        <p:txBody>
          <a:bodyPr/>
          <a:lstStyle/>
          <a:p>
            <a:pPr marL="0" indent="0" algn="just">
              <a:buNone/>
            </a:pPr>
            <a:r>
              <a:rPr lang="el-GR" sz="2400" b="1" dirty="0"/>
              <a:t>Οι γωνίες στις αντίστοιχες γωνίες όταν δύο γραμμές διασχίζονται από μια άλλη γραμμή, που ονομάζεται εγκάρσια. Το ένα είναι εσωτερικό και το άλλο εξωτερικό. Είναι ίσες αν οι δύο τεμνόμενες γραμμές από την εγκάρσια είναι παράλληλες. Στο σχήμα, οι γωνίες 1 και 2 είναι αντίστοιχες. Το 1 είναι εξωτερικό και το 2 είναι εσωτερικό.
</a:t>
            </a:r>
          </a:p>
        </p:txBody>
      </p:sp>
      <p:pic>
        <p:nvPicPr>
          <p:cNvPr id="6" name="Obrázok 5">
            <a:extLst>
              <a:ext uri="{FF2B5EF4-FFF2-40B4-BE49-F238E27FC236}">
                <a16:creationId xmlns:a16="http://schemas.microsoft.com/office/drawing/2014/main" id="{4C288E03-5CCB-4F33-AF24-3026133B7ACC}"/>
              </a:ext>
            </a:extLst>
          </p:cNvPr>
          <p:cNvPicPr>
            <a:picLocks noChangeAspect="1"/>
          </p:cNvPicPr>
          <p:nvPr/>
        </p:nvPicPr>
        <p:blipFill>
          <a:blip r:embed="rId2"/>
          <a:stretch>
            <a:fillRect/>
          </a:stretch>
        </p:blipFill>
        <p:spPr>
          <a:xfrm>
            <a:off x="5508104" y="3625850"/>
            <a:ext cx="1836420" cy="2682875"/>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Εναλλακτικές εξωτερικές γωνίες
</a:t>
            </a:r>
          </a:p>
        </p:txBody>
      </p:sp>
      <p:sp>
        <p:nvSpPr>
          <p:cNvPr id="3" name="Content Placeholder 2"/>
          <p:cNvSpPr>
            <a:spLocks noGrp="1"/>
          </p:cNvSpPr>
          <p:nvPr>
            <p:ph idx="1"/>
          </p:nvPr>
        </p:nvSpPr>
        <p:spPr/>
        <p:txBody>
          <a:bodyPr/>
          <a:lstStyle/>
          <a:p>
            <a:pPr marL="0" indent="0" algn="just">
              <a:buNone/>
            </a:pPr>
            <a:r>
              <a:rPr lang="el-GR" sz="2400" b="1" dirty="0"/>
              <a:t>Γωνίες που βρίσκονται σε αντίθετες πλευρές της εγκάρσιας δύο άλλων γραμμών. Και τα δύο είναι εξωτερικά. Είναι ίσες αν οι δύο τεμνόμενες γραμμές από την εγκάρσια είναι παράλληλες. Στο σχήμα, οι γωνίες 1 και 4 είναι εναλλακτικές εξωτερικές γωνίες.
</a:t>
            </a:r>
          </a:p>
        </p:txBody>
      </p:sp>
      <p:pic>
        <p:nvPicPr>
          <p:cNvPr id="6" name="Obrázok 5">
            <a:extLst>
              <a:ext uri="{FF2B5EF4-FFF2-40B4-BE49-F238E27FC236}">
                <a16:creationId xmlns:a16="http://schemas.microsoft.com/office/drawing/2014/main" id="{DD5D8BB0-5D72-426E-BE67-CC8080527611}"/>
              </a:ext>
            </a:extLst>
          </p:cNvPr>
          <p:cNvPicPr>
            <a:picLocks noChangeAspect="1"/>
          </p:cNvPicPr>
          <p:nvPr/>
        </p:nvPicPr>
        <p:blipFill>
          <a:blip r:embed="rId2"/>
          <a:stretch>
            <a:fillRect/>
          </a:stretch>
        </p:blipFill>
        <p:spPr>
          <a:xfrm>
            <a:off x="3606165" y="3501008"/>
            <a:ext cx="1931670" cy="234696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Εναλλακτικές εσωτερικές γωνίες
</a:t>
            </a:r>
          </a:p>
        </p:txBody>
      </p:sp>
      <p:sp>
        <p:nvSpPr>
          <p:cNvPr id="3" name="Content Placeholder 2"/>
          <p:cNvSpPr>
            <a:spLocks noGrp="1"/>
          </p:cNvSpPr>
          <p:nvPr>
            <p:ph idx="1"/>
          </p:nvPr>
        </p:nvSpPr>
        <p:spPr/>
        <p:txBody>
          <a:bodyPr/>
          <a:lstStyle/>
          <a:p>
            <a:pPr marL="0" indent="0" algn="just">
              <a:buNone/>
            </a:pPr>
            <a:r>
              <a:rPr lang="el-GR" sz="2400" b="1" dirty="0"/>
              <a:t>Γωνίες που βρίσκονται σε αντίθετες πλευρές της εγκάρσιας δύο άλλων γραμμών. Και τα δύο είναι εσωτερικά. Είναι ίσες αν οι δύο τεμνόμενες γραμμές από την εγκάρσια είναι παράλληλες. Στο σχήμα, οι γωνίες 2 και 3 είναι εναλλακτικές εσωτερικές γωνίες.
</a:t>
            </a:r>
          </a:p>
        </p:txBody>
      </p:sp>
      <p:pic>
        <p:nvPicPr>
          <p:cNvPr id="6" name="Obrázok 5">
            <a:extLst>
              <a:ext uri="{FF2B5EF4-FFF2-40B4-BE49-F238E27FC236}">
                <a16:creationId xmlns:a16="http://schemas.microsoft.com/office/drawing/2014/main" id="{D2D761B7-9F7B-4BA7-AED8-F64EF6FD5420}"/>
              </a:ext>
            </a:extLst>
          </p:cNvPr>
          <p:cNvPicPr>
            <a:picLocks noChangeAspect="1"/>
          </p:cNvPicPr>
          <p:nvPr/>
        </p:nvPicPr>
        <p:blipFill>
          <a:blip r:embed="rId2"/>
          <a:stretch>
            <a:fillRect/>
          </a:stretch>
        </p:blipFill>
        <p:spPr>
          <a:xfrm>
            <a:off x="3419872" y="3492230"/>
            <a:ext cx="2124075" cy="2457450"/>
          </a:xfrm>
          <a:prstGeom prst="rect">
            <a:avLst/>
          </a:prstGeom>
        </p:spPr>
      </p:pic>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Παρακείμενες γωνίες
</a:t>
            </a:r>
          </a:p>
        </p:txBody>
      </p:sp>
      <p:sp>
        <p:nvSpPr>
          <p:cNvPr id="3" name="Content Placeholder 2"/>
          <p:cNvSpPr>
            <a:spLocks noGrp="1"/>
          </p:cNvSpPr>
          <p:nvPr>
            <p:ph idx="1"/>
          </p:nvPr>
        </p:nvSpPr>
        <p:spPr/>
        <p:txBody>
          <a:bodyPr/>
          <a:lstStyle/>
          <a:p>
            <a:pPr marL="0" indent="0" algn="just">
              <a:buNone/>
            </a:pPr>
            <a:r>
              <a:rPr lang="el-GR" sz="2400" b="1" dirty="0"/>
              <a:t>Δύο γωνίες που μοιράζονται μια κοινή κορυφή και πλευρά, αλλά δεν έχουν κοινά εσωτερικά σημεία. Στο σχήμα, οι α και β είναι γειτονικές γωνίες.
</a:t>
            </a:r>
          </a:p>
        </p:txBody>
      </p:sp>
      <p:pic>
        <p:nvPicPr>
          <p:cNvPr id="6" name="Obrázok 5">
            <a:extLst>
              <a:ext uri="{FF2B5EF4-FFF2-40B4-BE49-F238E27FC236}">
                <a16:creationId xmlns:a16="http://schemas.microsoft.com/office/drawing/2014/main" id="{BE2A2593-7F39-467D-9C2C-7FF64426F97D}"/>
              </a:ext>
            </a:extLst>
          </p:cNvPr>
          <p:cNvPicPr>
            <a:picLocks noChangeAspect="1"/>
          </p:cNvPicPr>
          <p:nvPr/>
        </p:nvPicPr>
        <p:blipFill>
          <a:blip r:embed="rId2"/>
          <a:stretch>
            <a:fillRect/>
          </a:stretch>
        </p:blipFill>
        <p:spPr>
          <a:xfrm>
            <a:off x="2578664" y="3212976"/>
            <a:ext cx="3986671" cy="2341761"/>
          </a:xfrm>
          <a:prstGeom prst="rect">
            <a:avLst/>
          </a:prstGeom>
        </p:spPr>
      </p:pic>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Συμπληρωματικές γωνίες
</a:t>
            </a:r>
          </a:p>
        </p:txBody>
      </p:sp>
      <p:sp>
        <p:nvSpPr>
          <p:cNvPr id="3" name="Content Placeholder 2"/>
          <p:cNvSpPr>
            <a:spLocks noGrp="1"/>
          </p:cNvSpPr>
          <p:nvPr>
            <p:ph idx="1"/>
          </p:nvPr>
        </p:nvSpPr>
        <p:spPr/>
        <p:txBody>
          <a:bodyPr/>
          <a:lstStyle/>
          <a:p>
            <a:pPr marL="0" indent="0" algn="just">
              <a:buNone/>
            </a:pPr>
            <a:r>
              <a:rPr lang="el-GR" sz="2400" b="1" dirty="0"/>
              <a:t>Δύο γωνίες ονομάζονται συμπληρωματικές όταν το άθροισμά τους είναι 90º. Στο σχήμα, οι γωνίες α και β μαζί σχηματίζουν μια ορθή γωνία.
</a:t>
            </a:r>
          </a:p>
        </p:txBody>
      </p:sp>
      <p:pic>
        <p:nvPicPr>
          <p:cNvPr id="6" name="Obrázok 5">
            <a:extLst>
              <a:ext uri="{FF2B5EF4-FFF2-40B4-BE49-F238E27FC236}">
                <a16:creationId xmlns:a16="http://schemas.microsoft.com/office/drawing/2014/main" id="{6AF1E5DC-1C56-4332-A388-D8BE611DF0A7}"/>
              </a:ext>
            </a:extLst>
          </p:cNvPr>
          <p:cNvPicPr>
            <a:picLocks noChangeAspect="1"/>
          </p:cNvPicPr>
          <p:nvPr/>
        </p:nvPicPr>
        <p:blipFill>
          <a:blip r:embed="rId2"/>
          <a:stretch>
            <a:fillRect/>
          </a:stretch>
        </p:blipFill>
        <p:spPr>
          <a:xfrm>
            <a:off x="3118485" y="3068960"/>
            <a:ext cx="2907030" cy="2720340"/>
          </a:xfrm>
          <a:prstGeom prst="rect">
            <a:avLst/>
          </a:prstGeom>
        </p:spPr>
      </p:pic>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Συμπληρωματικές γωνίες 
</a:t>
            </a:r>
          </a:p>
        </p:txBody>
      </p:sp>
      <p:sp>
        <p:nvSpPr>
          <p:cNvPr id="3" name="Content Placeholder 2"/>
          <p:cNvSpPr>
            <a:spLocks noGrp="1"/>
          </p:cNvSpPr>
          <p:nvPr>
            <p:ph idx="1"/>
          </p:nvPr>
        </p:nvSpPr>
        <p:spPr/>
        <p:txBody>
          <a:bodyPr/>
          <a:lstStyle/>
          <a:p>
            <a:pPr marL="0" indent="0" algn="just">
              <a:buNone/>
            </a:pPr>
            <a:r>
              <a:rPr lang="el-GR" sz="2400" b="1" dirty="0"/>
              <a:t>Δύο γωνίες ονομάζονται συμπληρωματικές όταν το άθροισμά τους είναι 180º. Στο σχήμα, οι γωνίες α και β μαζί σχηματίζουν μια ευθεία γωνία. 
</a:t>
            </a:r>
          </a:p>
        </p:txBody>
      </p:sp>
      <p:pic>
        <p:nvPicPr>
          <p:cNvPr id="6" name="Obrázok 5">
            <a:extLst>
              <a:ext uri="{FF2B5EF4-FFF2-40B4-BE49-F238E27FC236}">
                <a16:creationId xmlns:a16="http://schemas.microsoft.com/office/drawing/2014/main" id="{B34A1534-14D7-4B72-91C4-B77D6300BD42}"/>
              </a:ext>
            </a:extLst>
          </p:cNvPr>
          <p:cNvPicPr>
            <a:picLocks noChangeAspect="1"/>
          </p:cNvPicPr>
          <p:nvPr/>
        </p:nvPicPr>
        <p:blipFill>
          <a:blip r:embed="rId2"/>
          <a:stretch>
            <a:fillRect/>
          </a:stretch>
        </p:blipFill>
        <p:spPr>
          <a:xfrm>
            <a:off x="2114322" y="3453436"/>
            <a:ext cx="4915355" cy="1831072"/>
          </a:xfrm>
          <a:prstGeom prst="rect">
            <a:avLst/>
          </a:prstGeom>
        </p:spPr>
      </p:pic>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Γωνία</a:t>
            </a:r>
          </a:p>
        </p:txBody>
      </p:sp>
      <p:sp>
        <p:nvSpPr>
          <p:cNvPr id="3" name="Content Placeholder 2"/>
          <p:cNvSpPr>
            <a:spLocks noGrp="1"/>
          </p:cNvSpPr>
          <p:nvPr>
            <p:ph idx="1"/>
          </p:nvPr>
        </p:nvSpPr>
        <p:spPr/>
        <p:txBody>
          <a:bodyPr/>
          <a:lstStyle/>
          <a:p>
            <a:pPr marL="0" indent="0" algn="just">
              <a:buNone/>
            </a:pPr>
            <a:r>
              <a:rPr lang="el-GR" sz="2400" b="1" dirty="0"/>
              <a:t>Στην Ευκλείδεια γεωμετρία, μια γωνία είναι το σχήμα που σχηματίζεται από δύο ακτίνες, που ονομάζονται πλευρές της γωνίας, που μοιράζονται ένα κοινό τελικό σημείο, που ονομάζεται κορυφή της γωνίας. Οι γωνίες που σχηματίζονται από δύο ακτίνες βρίσκονται στο επίπεδο που περιέχει τις ακτίνες. 
</a:t>
            </a:r>
            <a:endParaRPr lang="el-GR" sz="2400" dirty="0"/>
          </a:p>
        </p:txBody>
      </p:sp>
      <p:pic>
        <p:nvPicPr>
          <p:cNvPr id="5" name="Obrázok 4">
            <a:extLst>
              <a:ext uri="{FF2B5EF4-FFF2-40B4-BE49-F238E27FC236}">
                <a16:creationId xmlns:a16="http://schemas.microsoft.com/office/drawing/2014/main" id="{62F81165-13AE-4726-9B99-05D8D237F317}"/>
              </a:ext>
            </a:extLst>
          </p:cNvPr>
          <p:cNvPicPr>
            <a:picLocks noChangeAspect="1"/>
          </p:cNvPicPr>
          <p:nvPr/>
        </p:nvPicPr>
        <p:blipFill>
          <a:blip r:embed="rId2"/>
          <a:stretch>
            <a:fillRect/>
          </a:stretch>
        </p:blipFill>
        <p:spPr>
          <a:xfrm>
            <a:off x="2483768" y="3463099"/>
            <a:ext cx="3868131" cy="2917378"/>
          </a:xfrm>
          <a:prstGeom prst="rect">
            <a:avLst/>
          </a:prstGeom>
        </p:spPr>
      </p:pic>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Τύποι γωνιών
</a:t>
            </a:r>
          </a:p>
        </p:txBody>
      </p:sp>
      <p:sp>
        <p:nvSpPr>
          <p:cNvPr id="3" name="Content Placeholder 2"/>
          <p:cNvSpPr>
            <a:spLocks noGrp="1"/>
          </p:cNvSpPr>
          <p:nvPr>
            <p:ph idx="1"/>
          </p:nvPr>
        </p:nvSpPr>
        <p:spPr/>
        <p:txBody>
          <a:bodyPr/>
          <a:lstStyle/>
          <a:p>
            <a:pPr marL="0" indent="0" algn="just">
              <a:buNone/>
            </a:pPr>
            <a:r>
              <a:rPr lang="el-GR" sz="2400" b="1" dirty="0"/>
              <a:t>Υπάρχουν επτά τύποι Γωνιών που χρησιμοποιούνται συνήθως στα Μαθηματικά:
Μηδενική γωνία (0° στη Μέτρηση)
Οξεία γωνία (0 έως 90° σε μέτρο)
Ορθή γωνία (90° σε Μέτρο)
Αμβλύ γωνία (90 έως 180° σε μέτρο)
Ευθεία γωνία (180° σε μέτρο)
Ανακλαστική γωνία (180 έως 360° σε μέτρο)
Πλήρης γωνία (360° σε μέτρο)
</a:t>
            </a:r>
            <a:endParaRPr lang="en-US" sz="2400" b="1" dirty="0"/>
          </a:p>
        </p:txBody>
      </p:sp>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Γωνία μηδέν
</a:t>
            </a:r>
          </a:p>
        </p:txBody>
      </p:sp>
      <p:sp>
        <p:nvSpPr>
          <p:cNvPr id="3" name="Content Placeholder 2"/>
          <p:cNvSpPr>
            <a:spLocks noGrp="1"/>
          </p:cNvSpPr>
          <p:nvPr>
            <p:ph idx="1"/>
          </p:nvPr>
        </p:nvSpPr>
        <p:spPr/>
        <p:txBody>
          <a:bodyPr/>
          <a:lstStyle/>
          <a:p>
            <a:pPr marL="0" indent="0" algn="just">
              <a:buNone/>
            </a:pPr>
            <a:r>
              <a:rPr lang="el-GR" sz="2400" b="1" dirty="0"/>
              <a:t>Οι δύο ακτίνες της γωνίας έχουν μηδενική κλίση μεταξύ τους. Οι ακτίνες επικαλύπτονται. Εδώ, η γωνία AOB υποδηλώνει μηδενικούς βαθμούς μέτρησης.
</a:t>
            </a:r>
          </a:p>
        </p:txBody>
      </p:sp>
      <p:pic>
        <p:nvPicPr>
          <p:cNvPr id="6" name="Obrázok 5">
            <a:extLst>
              <a:ext uri="{FF2B5EF4-FFF2-40B4-BE49-F238E27FC236}">
                <a16:creationId xmlns:a16="http://schemas.microsoft.com/office/drawing/2014/main" id="{25CE0860-48E5-414A-8489-1D4F4D790DD9}"/>
              </a:ext>
            </a:extLst>
          </p:cNvPr>
          <p:cNvPicPr>
            <a:picLocks noChangeAspect="1"/>
          </p:cNvPicPr>
          <p:nvPr/>
        </p:nvPicPr>
        <p:blipFill>
          <a:blip r:embed="rId2"/>
          <a:stretch>
            <a:fillRect/>
          </a:stretch>
        </p:blipFill>
        <p:spPr>
          <a:xfrm>
            <a:off x="2156647" y="3284984"/>
            <a:ext cx="4830706" cy="1887265"/>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Οξεία γωνία
</a:t>
            </a:r>
          </a:p>
        </p:txBody>
      </p:sp>
      <p:sp>
        <p:nvSpPr>
          <p:cNvPr id="3" name="Content Placeholder 2"/>
          <p:cNvSpPr>
            <a:spLocks noGrp="1"/>
          </p:cNvSpPr>
          <p:nvPr>
            <p:ph idx="1"/>
          </p:nvPr>
        </p:nvSpPr>
        <p:spPr/>
        <p:txBody>
          <a:bodyPr/>
          <a:lstStyle/>
          <a:p>
            <a:pPr marL="0" indent="0" algn="just">
              <a:buNone/>
            </a:pPr>
            <a:r>
              <a:rPr lang="el-GR" sz="2400" b="1" dirty="0"/>
              <a:t>Οποιαδήποτε γωνία που είναι μικρότερη από 90 ° είναι μια οξεία γωνία. Εάν δύο ακτίνες τέμνονται σε μια κορυφή, σχηματίζοντας μια γωνία μικρότερη από 90°, σχηματίζεται μια οξεία γωνία.
</a:t>
            </a:r>
            <a:endParaRPr lang="el-GR" sz="2400" dirty="0"/>
          </a:p>
        </p:txBody>
      </p:sp>
      <p:pic>
        <p:nvPicPr>
          <p:cNvPr id="6" name="Obrázok 5">
            <a:extLst>
              <a:ext uri="{FF2B5EF4-FFF2-40B4-BE49-F238E27FC236}">
                <a16:creationId xmlns:a16="http://schemas.microsoft.com/office/drawing/2014/main" id="{FB089F08-5F4E-4D73-997D-0A09343651E9}"/>
              </a:ext>
            </a:extLst>
          </p:cNvPr>
          <p:cNvPicPr>
            <a:picLocks noChangeAspect="1"/>
          </p:cNvPicPr>
          <p:nvPr/>
        </p:nvPicPr>
        <p:blipFill>
          <a:blip r:embed="rId2"/>
          <a:stretch>
            <a:fillRect/>
          </a:stretch>
        </p:blipFill>
        <p:spPr>
          <a:xfrm>
            <a:off x="2631309" y="3068960"/>
            <a:ext cx="3881381" cy="2793593"/>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Ορθή γωνία
</a:t>
            </a:r>
          </a:p>
        </p:txBody>
      </p:sp>
      <p:sp>
        <p:nvSpPr>
          <p:cNvPr id="3" name="Content Placeholder 2"/>
          <p:cNvSpPr>
            <a:spLocks noGrp="1"/>
          </p:cNvSpPr>
          <p:nvPr>
            <p:ph idx="1"/>
          </p:nvPr>
        </p:nvSpPr>
        <p:spPr>
          <a:xfrm>
            <a:off x="457200" y="1320592"/>
            <a:ext cx="8229600" cy="4525963"/>
          </a:xfrm>
        </p:spPr>
        <p:txBody>
          <a:bodyPr/>
          <a:lstStyle/>
          <a:p>
            <a:pPr marL="0" indent="0">
              <a:buNone/>
            </a:pPr>
            <a:r>
              <a:rPr lang="el-GR" sz="2400" b="1" dirty="0"/>
              <a:t>Εάν η γωνία που σχηματίζεται μεταξύ δύο </a:t>
            </a:r>
            <a:r>
              <a:rPr lang="el-GR" sz="2400" b="1" dirty="0" err="1"/>
              <a:t>ακτίνων</a:t>
            </a:r>
            <a:r>
              <a:rPr lang="el-GR" sz="2400" b="1" dirty="0"/>
              <a:t> είναι ακριβώς 90° τότε ονομάζεται ορθή γωνία ή γωνία 90°.
</a:t>
            </a:r>
            <a:endParaRPr lang="it-IT" sz="2400" dirty="0"/>
          </a:p>
        </p:txBody>
      </p:sp>
      <p:pic>
        <p:nvPicPr>
          <p:cNvPr id="6" name="Obrázok 5">
            <a:extLst>
              <a:ext uri="{FF2B5EF4-FFF2-40B4-BE49-F238E27FC236}">
                <a16:creationId xmlns:a16="http://schemas.microsoft.com/office/drawing/2014/main" id="{6535D3AE-17AA-4939-8ABF-866BCD112E4C}"/>
              </a:ext>
            </a:extLst>
          </p:cNvPr>
          <p:cNvPicPr>
            <a:picLocks noChangeAspect="1"/>
          </p:cNvPicPr>
          <p:nvPr/>
        </p:nvPicPr>
        <p:blipFill>
          <a:blip r:embed="rId2"/>
          <a:stretch>
            <a:fillRect/>
          </a:stretch>
        </p:blipFill>
        <p:spPr>
          <a:xfrm>
            <a:off x="2483768" y="2463592"/>
            <a:ext cx="3996112" cy="3141871"/>
          </a:xfrm>
          <a:prstGeom prst="rect">
            <a:avLst/>
          </a:prstGeom>
        </p:spPr>
      </p:pic>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Αμβλεία γωνία
</a:t>
            </a:r>
          </a:p>
        </p:txBody>
      </p:sp>
      <p:sp>
        <p:nvSpPr>
          <p:cNvPr id="3" name="Content Placeholder 2"/>
          <p:cNvSpPr>
            <a:spLocks noGrp="1"/>
          </p:cNvSpPr>
          <p:nvPr>
            <p:ph idx="1"/>
          </p:nvPr>
        </p:nvSpPr>
        <p:spPr/>
        <p:txBody>
          <a:bodyPr/>
          <a:lstStyle/>
          <a:p>
            <a:pPr marL="0" indent="0" algn="just">
              <a:buNone/>
            </a:pPr>
            <a:r>
              <a:rPr lang="el-GR" sz="2400" b="1" dirty="0"/>
              <a:t>Οποιαδήποτε γωνία που είναι μεγαλύτερη από 90° αλλά μικρότερη από 180° είναι μια αμβλεία γωνία.
</a:t>
            </a:r>
          </a:p>
        </p:txBody>
      </p:sp>
      <p:pic>
        <p:nvPicPr>
          <p:cNvPr id="5" name="Obrázok 4">
            <a:extLst>
              <a:ext uri="{FF2B5EF4-FFF2-40B4-BE49-F238E27FC236}">
                <a16:creationId xmlns:a16="http://schemas.microsoft.com/office/drawing/2014/main" id="{58C09FBA-3DA5-46B9-8DAC-84484FD7B365}"/>
              </a:ext>
            </a:extLst>
          </p:cNvPr>
          <p:cNvPicPr>
            <a:picLocks noChangeAspect="1"/>
          </p:cNvPicPr>
          <p:nvPr/>
        </p:nvPicPr>
        <p:blipFill>
          <a:blip r:embed="rId2"/>
          <a:stretch>
            <a:fillRect/>
          </a:stretch>
        </p:blipFill>
        <p:spPr>
          <a:xfrm>
            <a:off x="2195736" y="2852936"/>
            <a:ext cx="5038880" cy="2709863"/>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Ευθεία γωνία
</a:t>
            </a:r>
          </a:p>
        </p:txBody>
      </p:sp>
      <p:sp>
        <p:nvSpPr>
          <p:cNvPr id="3" name="Content Placeholder 2"/>
          <p:cNvSpPr>
            <a:spLocks noGrp="1"/>
          </p:cNvSpPr>
          <p:nvPr>
            <p:ph idx="1"/>
          </p:nvPr>
        </p:nvSpPr>
        <p:spPr/>
        <p:txBody>
          <a:bodyPr/>
          <a:lstStyle/>
          <a:p>
            <a:pPr marL="0" indent="0" algn="just">
              <a:buNone/>
            </a:pPr>
            <a:r>
              <a:rPr lang="el-GR" sz="2400" b="1" dirty="0"/>
              <a:t>Μια ευθεία γωνία είναι μια ευθεία γραμμή και η γωνία που σχηματίζεται μεταξύ δύο </a:t>
            </a:r>
            <a:r>
              <a:rPr lang="el-GR" sz="2400" b="1" dirty="0" err="1"/>
              <a:t>ακτίνων</a:t>
            </a:r>
            <a:r>
              <a:rPr lang="el-GR" sz="2400" b="1" dirty="0"/>
              <a:t> είναι ακριβώς ίση με 180 °. Σε ευθεία γωνία, οι δύο ακτίνες είναι αντίθετες μεταξύ τους.
</a:t>
            </a:r>
          </a:p>
        </p:txBody>
      </p:sp>
      <p:pic>
        <p:nvPicPr>
          <p:cNvPr id="6" name="Obrázok 5">
            <a:extLst>
              <a:ext uri="{FF2B5EF4-FFF2-40B4-BE49-F238E27FC236}">
                <a16:creationId xmlns:a16="http://schemas.microsoft.com/office/drawing/2014/main" id="{55853848-5330-48C5-B1A4-4743C672F0EE}"/>
              </a:ext>
            </a:extLst>
          </p:cNvPr>
          <p:cNvPicPr>
            <a:picLocks noChangeAspect="1"/>
          </p:cNvPicPr>
          <p:nvPr/>
        </p:nvPicPr>
        <p:blipFill>
          <a:blip r:embed="rId2"/>
          <a:stretch>
            <a:fillRect/>
          </a:stretch>
        </p:blipFill>
        <p:spPr>
          <a:xfrm>
            <a:off x="1872377" y="3649905"/>
            <a:ext cx="5399245" cy="1599233"/>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Αντανακλαστική γωνία
</a:t>
            </a:r>
          </a:p>
        </p:txBody>
      </p:sp>
      <p:sp>
        <p:nvSpPr>
          <p:cNvPr id="3" name="Content Placeholder 2"/>
          <p:cNvSpPr>
            <a:spLocks noGrp="1"/>
          </p:cNvSpPr>
          <p:nvPr>
            <p:ph idx="1"/>
          </p:nvPr>
        </p:nvSpPr>
        <p:spPr/>
        <p:txBody>
          <a:bodyPr/>
          <a:lstStyle/>
          <a:p>
            <a:pPr marL="0" indent="0" algn="just">
              <a:buNone/>
            </a:pPr>
            <a:r>
              <a:rPr lang="el-GR" sz="2400" b="1" dirty="0"/>
              <a:t>Μια γωνία που είναι μεγαλύτερη από 180° και μικρότερη από 360° ονομάζεται αντανακλαστική γωνία.
</a:t>
            </a:r>
          </a:p>
        </p:txBody>
      </p:sp>
      <p:pic>
        <p:nvPicPr>
          <p:cNvPr id="6" name="Obrázok 5">
            <a:extLst>
              <a:ext uri="{FF2B5EF4-FFF2-40B4-BE49-F238E27FC236}">
                <a16:creationId xmlns:a16="http://schemas.microsoft.com/office/drawing/2014/main" id="{D25A9477-D7A2-451E-A4B9-A7A1AAFAD488}"/>
              </a:ext>
            </a:extLst>
          </p:cNvPr>
          <p:cNvPicPr>
            <a:picLocks noChangeAspect="1"/>
          </p:cNvPicPr>
          <p:nvPr/>
        </p:nvPicPr>
        <p:blipFill>
          <a:blip r:embed="rId2"/>
          <a:stretch>
            <a:fillRect/>
          </a:stretch>
        </p:blipFill>
        <p:spPr>
          <a:xfrm>
            <a:off x="2051720" y="2780928"/>
            <a:ext cx="5299000" cy="2728913"/>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TotalTime>
  <Words>796</Words>
  <Application>Microsoft Office PowerPoint</Application>
  <PresentationFormat>On-screen Show (4:3)</PresentationFormat>
  <Paragraphs>37</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Adobe Heiti Std R</vt:lpstr>
      <vt:lpstr>Arial</vt:lpstr>
      <vt:lpstr>Calibri</vt:lpstr>
      <vt:lpstr>Office Theme</vt:lpstr>
      <vt:lpstr>Σχέσεις μεταξύ γωνιών</vt:lpstr>
      <vt:lpstr>Γωνία</vt:lpstr>
      <vt:lpstr>Τύποι γωνιών
</vt:lpstr>
      <vt:lpstr>Γωνία μηδέν
</vt:lpstr>
      <vt:lpstr>Οξεία γωνία
</vt:lpstr>
      <vt:lpstr>Ορθή γωνία
</vt:lpstr>
      <vt:lpstr>Αμβλεία γωνία
</vt:lpstr>
      <vt:lpstr>Ευθεία γωνία
</vt:lpstr>
      <vt:lpstr>Αντανακλαστική γωνία
</vt:lpstr>
      <vt:lpstr>Πλήρης γωνία 
</vt:lpstr>
      <vt:lpstr>Σχέσεις μεταξύ γωνιών
</vt:lpstr>
      <vt:lpstr>Συγκλίνουσες γωνίες
</vt:lpstr>
      <vt:lpstr>Κάθετες γωνίες
</vt:lpstr>
      <vt:lpstr>Αντίστοιχες γωνίες
</vt:lpstr>
      <vt:lpstr>Εναλλακτικές εξωτερικές γωνίες
</vt:lpstr>
      <vt:lpstr>Εναλλακτικές εσωτερικές γωνίες
</vt:lpstr>
      <vt:lpstr>Παρακείμενες γωνίες
</vt:lpstr>
      <vt:lpstr>Συμπληρωματικές γωνίες
</vt:lpstr>
      <vt:lpstr>Συμπληρωματικές γωνίες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Κωνσταντίνος Κόβας</cp:lastModifiedBy>
  <cp:revision>21</cp:revision>
  <dcterms:created xsi:type="dcterms:W3CDTF">2016-10-07T11:12:08Z</dcterms:created>
  <dcterms:modified xsi:type="dcterms:W3CDTF">2023-01-24T18:29:46Z</dcterms:modified>
  <cp:category/>
</cp:coreProperties>
</file>