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60" r:id="rId4"/>
    <p:sldId id="261" r:id="rId5"/>
    <p:sldId id="262" r:id="rId6"/>
    <p:sldId id="263" r:id="rId7"/>
    <p:sldId id="265" r:id="rId8"/>
    <p:sldId id="266" r:id="rId9"/>
    <p:sldId id="267" r:id="rId10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66C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>
      <p:cViewPr varScale="1">
        <p:scale>
          <a:sx n="60" d="100"/>
          <a:sy n="60" d="100"/>
        </p:scale>
        <p:origin x="84" y="18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4" d="100"/>
          <a:sy n="94" d="100"/>
        </p:scale>
        <p:origin x="4392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D8A5AE34-1DFB-CC4D-9014-8DD2D342F1E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B4FAA0C0-042D-B049-B12E-612B6D5D919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EA603A-52FC-A843-A4FF-78F320F77747}" type="datetimeFigureOut">
              <a:rPr lang="it-IT" smtClean="0"/>
              <a:t>24/01/2023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4DA2F5DD-CDCA-5143-A4CF-4E8AD356A4A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3F48A0E-F25C-C54E-ABAA-6F7E5B2283A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4C8DB0-DDF1-1A44-A00D-86B1BC4526C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535211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κεφαλίδας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287230-FEEE-4023-9621-AC41121D7D24}" type="datetimeFigureOut">
              <a:rPr lang="el-GR" smtClean="0"/>
              <a:t>24/1/2023</a:t>
            </a:fld>
            <a:endParaRPr lang="el-GR"/>
          </a:p>
        </p:txBody>
      </p:sp>
      <p:sp>
        <p:nvSpPr>
          <p:cNvPr id="4" name="3 - Θέση εικόνας διαφάνειας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4 - Θέση σημειώσεων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FB1656-30CE-4964-8324-EF746C50753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282343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5805265"/>
            <a:ext cx="8964488" cy="108012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7992" y="1052736"/>
            <a:ext cx="7772400" cy="14700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2636912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l-GR" dirty="0"/>
          </a:p>
        </p:txBody>
      </p:sp>
      <p:pic>
        <p:nvPicPr>
          <p:cNvPr id="8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DF91AAC3-92D8-CC47-A11C-AB37DE0F40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064" y="5661248"/>
            <a:ext cx="1356424" cy="1356424"/>
          </a:xfrm>
          <a:prstGeom prst="rect">
            <a:avLst/>
          </a:prstGeom>
        </p:spPr>
      </p:pic>
      <p:sp>
        <p:nvSpPr>
          <p:cNvPr id="14" name="Rectangle 9">
            <a:extLst>
              <a:ext uri="{FF2B5EF4-FFF2-40B4-BE49-F238E27FC236}">
                <a16:creationId xmlns:a16="http://schemas.microsoft.com/office/drawing/2014/main" id="{57BBC6BC-0C3C-4842-9D96-8F55EF4C1DF9}"/>
              </a:ext>
            </a:extLst>
          </p:cNvPr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941412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3438532" y="6520259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‹#›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41204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3438532" y="6520259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‹#›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60541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2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5621849" y="116632"/>
            <a:ext cx="34861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schemeClr val="tx1"/>
                </a:solidFill>
              </a:rPr>
              <a:t>Mathesis - </a:t>
            </a:r>
            <a:r>
              <a:rPr lang="it-IT" sz="16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2020-1-RO01-KA201-080410</a:t>
            </a: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11E8045F-D0EB-B840-B99A-AACDB1255D31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064" y="5661248"/>
            <a:ext cx="1356424" cy="1356424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C03D61F6-AC6D-484D-BC35-A044D823193E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6495" y="-1"/>
            <a:ext cx="107505" cy="6885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618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7992" y="1052736"/>
            <a:ext cx="8276456" cy="1470025"/>
          </a:xfrm>
        </p:spPr>
        <p:txBody>
          <a:bodyPr/>
          <a:lstStyle/>
          <a:p>
            <a:pPr algn="ctr"/>
            <a:r>
              <a:rPr lang="el-GR" b="1" dirty="0">
                <a:solidFill>
                  <a:srgbClr val="166C59"/>
                </a:solidFill>
              </a:rPr>
              <a:t>Ο Κύκλος
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2636912"/>
            <a:ext cx="8568952" cy="1752600"/>
          </a:xfrm>
        </p:spPr>
        <p:txBody>
          <a:bodyPr/>
          <a:lstStyle/>
          <a:p>
            <a:pPr algn="ctr"/>
            <a:r>
              <a:rPr lang="el-GR" dirty="0"/>
              <a:t>Μαθαίνοντας τον κύκλο &amp; σχετικές έννοιες
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969167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dirty="0">
                <a:solidFill>
                  <a:srgbClr val="166C59"/>
                </a:solidFill>
              </a:rPr>
              <a:t>Περιφέρεια
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l-GR" b="1" dirty="0"/>
              <a:t>Μια περιφέρεια είναι μια κλειστή γραμμή που αποτελείται από όλα τα σημεία ενός επιπέδου που απέχουν ίση απόσταση από το ίδιο σημείο στο ίδιο επίπεδο, που ονομάζεται κέντρο
</a:t>
            </a:r>
            <a:endParaRPr lang="el-GR" dirty="0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05188D72-FC52-834B-81EB-5A7C952420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3789040"/>
            <a:ext cx="2376264" cy="2036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18085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dirty="0">
                <a:solidFill>
                  <a:srgbClr val="166C59"/>
                </a:solidFill>
              </a:rPr>
              <a:t>Κύκλος
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l-GR" b="1" dirty="0"/>
              <a:t>Ο κύκλος είναι το τμήμα του επιπέδου, δηλαδή η επιφάνεια, που αποτελείται από όλα τα σημεία ενός κύκλου και όλα τα εσωτερικά του σημεία
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E8AD0085-D38B-6849-91BB-76845A2A1E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3421118"/>
            <a:ext cx="2808312" cy="2420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13774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dirty="0">
                <a:solidFill>
                  <a:srgbClr val="166C59"/>
                </a:solidFill>
              </a:rPr>
              <a:t>Ακτίνα
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l-GR" b="1" dirty="0"/>
              <a:t>Η απόσταση από οποιοδήποτε σημείο του κύκλου έως το κέντρο ονομάζεται ακτίνα και συμβολίζεται με το σύμβολο r
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1287C6BB-A344-6542-BD3B-78634DE71C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3868" y="3501008"/>
            <a:ext cx="2376264" cy="2222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63943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dirty="0">
                <a:solidFill>
                  <a:srgbClr val="166C59"/>
                </a:solidFill>
              </a:rPr>
              <a:t>Χορδή
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l-GR" b="1" dirty="0"/>
              <a:t>Λαμβάνοντας υπόψη δύο σημεία Α και Β σε έναν κύκλο, το τμήμα που ενώνει αυτά τα δύο σημεία ονομάζεται χορδή και διαιρεί τον κύκλο σε δύο μέρη που ονομάζονται κυκλικά τμήματα.
</a:t>
            </a:r>
            <a:endParaRPr lang="el-GR" dirty="0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799F84ED-7B6E-F143-A7E5-8DC266CA42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3693234"/>
            <a:ext cx="2592288" cy="2372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7245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dirty="0">
                <a:solidFill>
                  <a:srgbClr val="166C59"/>
                </a:solidFill>
              </a:rPr>
              <a:t>Διάμετρος
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0592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l-GR" sz="2800" b="1" dirty="0"/>
              <a:t>Μια χορδή που διέρχεται από το κέντρο ονομάζεται διάμετρος.
Χαρακτηριστικά της διαμέτρου είναι:
</a:t>
            </a:r>
            <a:r>
              <a:rPr lang="en-US" sz="2800" b="1" dirty="0"/>
              <a:t>-</a:t>
            </a:r>
            <a:r>
              <a:rPr lang="el-GR" sz="2800" b="1" dirty="0"/>
              <a:t>έχει μήκος ίσο με το διπλάσιο της ακτίνας
</a:t>
            </a:r>
            <a:r>
              <a:rPr lang="en-US" sz="2800" b="1" dirty="0"/>
              <a:t>-</a:t>
            </a:r>
            <a:r>
              <a:rPr lang="el-GR" sz="2800" b="1" dirty="0"/>
              <a:t>είναι η χορδή του μέγιστου μήκους.
</a:t>
            </a:r>
            <a:r>
              <a:rPr lang="en-US" sz="2800" b="1" dirty="0"/>
              <a:t>-</a:t>
            </a:r>
            <a:r>
              <a:rPr lang="el-GR" sz="2800" b="1" dirty="0"/>
              <a:t>Χωρίζει τον κύκλο σε δύο ίσα μέρη που ονομάζονται ημικύκλια.
</a:t>
            </a:r>
            <a:endParaRPr lang="it-IT" dirty="0"/>
          </a:p>
        </p:txBody>
      </p:sp>
      <p:pic>
        <p:nvPicPr>
          <p:cNvPr id="5" name="Immagine 4" descr="Immagine che contiene elettronico, grafica vettoriale&#10;&#10;Descrizione generata automaticamente">
            <a:extLst>
              <a:ext uri="{FF2B5EF4-FFF2-40B4-BE49-F238E27FC236}">
                <a16:creationId xmlns:a16="http://schemas.microsoft.com/office/drawing/2014/main" id="{BBFDCB60-4BA3-BC43-A7E7-304A6FB8F0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4221088"/>
            <a:ext cx="2197100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42224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dirty="0">
                <a:solidFill>
                  <a:srgbClr val="166C59"/>
                </a:solidFill>
              </a:rPr>
              <a:t>Μήκος περιφέρειας
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l-GR" b="1" dirty="0"/>
              <a:t>Το μήκος μιας περιφέρειας είναι ίσο με 2 φορές την ακτίνα κατά </a:t>
            </a:r>
            <a:r>
              <a:rPr lang="el-GR" b="1" dirty="0" err="1"/>
              <a:t>pi</a:t>
            </a:r>
            <a:r>
              <a:rPr lang="el-GR" b="1" dirty="0"/>
              <a:t>. 
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asellaDiTesto 5">
                <a:extLst>
                  <a:ext uri="{FF2B5EF4-FFF2-40B4-BE49-F238E27FC236}">
                    <a16:creationId xmlns:a16="http://schemas.microsoft.com/office/drawing/2014/main" id="{F05A3099-4229-E74F-BB0D-31FBAB965530}"/>
                  </a:ext>
                </a:extLst>
              </p:cNvPr>
              <p:cNvSpPr txBox="1"/>
              <p:nvPr/>
            </p:nvSpPr>
            <p:spPr>
              <a:xfrm>
                <a:off x="2483768" y="3059668"/>
                <a:ext cx="4572000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3200" b="1" i="1" smtClean="0">
                          <a:latin typeface="Cambria Math" panose="02040503050406030204" pitchFamily="18" charset="0"/>
                        </a:rPr>
                        <m:t>𝐂</m:t>
                      </m:r>
                      <m:r>
                        <a:rPr lang="it-IT" sz="3200" b="1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sz="3200" b="1" i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it-IT" sz="3200" b="1" i="1">
                          <a:latin typeface="Cambria Math" panose="02040503050406030204" pitchFamily="18" charset="0"/>
                        </a:rPr>
                        <m:t>𝝅</m:t>
                      </m:r>
                      <m:r>
                        <a:rPr lang="it-IT" sz="3200" b="1" i="1">
                          <a:latin typeface="Cambria Math" panose="02040503050406030204" pitchFamily="18" charset="0"/>
                        </a:rPr>
                        <m:t>𝒓</m:t>
                      </m:r>
                    </m:oMath>
                  </m:oMathPara>
                </a14:m>
                <a:endParaRPr lang="it-IT" sz="3200" b="1" dirty="0"/>
              </a:p>
            </p:txBody>
          </p:sp>
        </mc:Choice>
        <mc:Fallback xmlns="">
          <p:sp>
            <p:nvSpPr>
              <p:cNvPr id="6" name="CasellaDiTesto 5">
                <a:extLst>
                  <a:ext uri="{FF2B5EF4-FFF2-40B4-BE49-F238E27FC236}">
                    <a16:creationId xmlns:a16="http://schemas.microsoft.com/office/drawing/2014/main" id="{F05A3099-4229-E74F-BB0D-31FBAB9655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3768" y="3059668"/>
                <a:ext cx="4572000" cy="58477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140626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dirty="0">
                <a:solidFill>
                  <a:srgbClr val="166C59"/>
                </a:solidFill>
              </a:rPr>
              <a:t>Εμβαδόν κύκλου (1/2)
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l-GR" b="1" dirty="0"/>
              <a:t>Μπορούμε να φανταστούμε κύκλο όπως ένα πολύγωνο με άπειρες πλευρές. Η περίμετρός του θα συμπίπτει με την περιφέρεια και το </a:t>
            </a:r>
            <a:r>
              <a:rPr lang="el-GR" b="1" dirty="0" err="1"/>
              <a:t>apothem</a:t>
            </a:r>
            <a:r>
              <a:rPr lang="el-GR" b="1" dirty="0"/>
              <a:t> θα είναι ίσο με την ακτίνα.
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49AF1D2F-9DC1-8D46-938D-4B965B31ED0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3673629"/>
            <a:ext cx="7056784" cy="2452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74468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dirty="0">
                <a:solidFill>
                  <a:srgbClr val="166C59"/>
                </a:solidFill>
              </a:rPr>
              <a:t>Εμβαδόν κύκλου (2/2)
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l-GR" sz="2800" b="1" dirty="0"/>
                  <a:t>Θεωρώντας τον κύκλο ένα κανονικό πολύγωνο με άπειρες πλευρές μπορούμε να υπολογίσουμε το Εμβαδόν του ως
</a:t>
                </a:r>
                <a14:m>
                  <m:oMath xmlns:m="http://schemas.openxmlformats.org/officeDocument/2006/math">
                    <m:r>
                      <a:rPr lang="it-IT" sz="2400" i="1">
                        <a:latin typeface="Cambria Math" panose="02040503050406030204" pitchFamily="18" charset="0"/>
                      </a:rPr>
                      <m:t>𝐴</m:t>
                    </m:r>
                    <m:r>
                      <a:rPr lang="it-IT" sz="240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it-IT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it-IT" sz="2400">
                            <a:latin typeface="Cambria Math" panose="02040503050406030204" pitchFamily="18" charset="0"/>
                          </a:rPr>
                          <m:t>P</m:t>
                        </m:r>
                        <m:r>
                          <a:rPr lang="it-IT" sz="2400" i="1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m:rPr>
                            <m:sty m:val="p"/>
                          </m:rPr>
                          <a:rPr lang="it-IT" sz="2400">
                            <a:latin typeface="Cambria Math" panose="02040503050406030204" pitchFamily="18" charset="0"/>
                          </a:rPr>
                          <m:t>Apothem</m:t>
                        </m:r>
                      </m:num>
                      <m:den>
                        <m:r>
                          <a:rPr lang="it-IT" sz="240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endParaRPr lang="it-IT" sz="2400" dirty="0"/>
              </a:p>
              <a:p>
                <a:pPr marL="0" indent="0">
                  <a:buNone/>
                </a:pPr>
                <a:r>
                  <a:rPr lang="el-GR" sz="2800" b="1" dirty="0"/>
                  <a:t>Όπου P είναι το μήκος της περιφέρειας (2πr) και Apothem είναι η ακτίνα (r):
</a:t>
                </a:r>
                <a14:m>
                  <m:oMath xmlns:m="http://schemas.openxmlformats.org/officeDocument/2006/math">
                    <m:r>
                      <a:rPr lang="it-IT" sz="2400" i="1">
                        <a:latin typeface="Cambria Math" panose="02040503050406030204" pitchFamily="18" charset="0"/>
                      </a:rPr>
                      <m:t>𝐴</m:t>
                    </m:r>
                    <m:r>
                      <a:rPr lang="it-IT" sz="240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it-IT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sz="240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it-IT" sz="2400" i="1">
                            <a:latin typeface="Cambria Math" panose="02040503050406030204" pitchFamily="18" charset="0"/>
                          </a:rPr>
                          <m:t>𝜋</m:t>
                        </m:r>
                        <m:r>
                          <a:rPr lang="it-IT" sz="2400" i="1">
                            <a:latin typeface="Cambria Math" panose="02040503050406030204" pitchFamily="18" charset="0"/>
                          </a:rPr>
                          <m:t>𝑟</m:t>
                        </m:r>
                        <m:r>
                          <a:rPr lang="it-IT" sz="2400" i="1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m:rPr>
                            <m:sty m:val="p"/>
                          </m:rPr>
                          <a:rPr lang="it-IT" sz="2400">
                            <a:latin typeface="Cambria Math" panose="02040503050406030204" pitchFamily="18" charset="0"/>
                          </a:rPr>
                          <m:t>r</m:t>
                        </m:r>
                      </m:num>
                      <m:den>
                        <m:r>
                          <a:rPr lang="it-IT" sz="240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endParaRPr lang="it-IT" sz="2400" dirty="0"/>
              </a:p>
              <a:p>
                <a:pPr marL="0" indent="0" algn="ctr">
                  <a:buNone/>
                </a:pPr>
                <a:r>
                  <a:rPr lang="el-GR" b="1" dirty="0"/>
                  <a:t>τότε
</a:t>
                </a:r>
                <a14:m>
                  <m:oMath xmlns:m="http://schemas.openxmlformats.org/officeDocument/2006/math">
                    <m:r>
                      <a:rPr lang="it-IT" sz="2400" i="1">
                        <a:latin typeface="Cambria Math" panose="02040503050406030204" pitchFamily="18" charset="0"/>
                      </a:rPr>
                      <m:t>𝐴</m:t>
                    </m:r>
                    <m:r>
                      <a:rPr lang="it-IT" sz="24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it-IT" sz="2400" i="1">
                        <a:latin typeface="Cambria Math" panose="02040503050406030204" pitchFamily="18" charset="0"/>
                      </a:rPr>
                      <m:t>𝜋</m:t>
                    </m:r>
                    <m:sSup>
                      <m:sSupPr>
                        <m:ctrlPr>
                          <a:rPr lang="it-IT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sz="2400" i="1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p>
                        <m:r>
                          <a:rPr lang="it-IT" sz="24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br>
                  <a:rPr lang="it-IT" dirty="0"/>
                </a:br>
                <a:endParaRPr lang="el-GR" b="1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698" t="-168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287790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291</Words>
  <Application>Microsoft Office PowerPoint</Application>
  <PresentationFormat>On-screen Show (4:3)</PresentationFormat>
  <Paragraphs>21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Adobe Heiti Std R</vt:lpstr>
      <vt:lpstr>Arial</vt:lpstr>
      <vt:lpstr>Calibri</vt:lpstr>
      <vt:lpstr>Cambria Math</vt:lpstr>
      <vt:lpstr>Office Theme</vt:lpstr>
      <vt:lpstr>Ο Κύκλος
</vt:lpstr>
      <vt:lpstr>Περιφέρεια
</vt:lpstr>
      <vt:lpstr>Κύκλος
</vt:lpstr>
      <vt:lpstr>Ακτίνα
</vt:lpstr>
      <vt:lpstr>Χορδή
</vt:lpstr>
      <vt:lpstr>Διάμετρος
</vt:lpstr>
      <vt:lpstr>Μήκος περιφέρειας
</vt:lpstr>
      <vt:lpstr>Εμβαδόν κύκλου (1/2)
</vt:lpstr>
      <vt:lpstr>Εμβαδόν κύκλου (2/2)
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cp:keywords/>
  <dc:description/>
  <cp:lastModifiedBy>Κωνσταντίνος Κόβας</cp:lastModifiedBy>
  <cp:revision>16</cp:revision>
  <dcterms:created xsi:type="dcterms:W3CDTF">2016-10-07T11:12:08Z</dcterms:created>
  <dcterms:modified xsi:type="dcterms:W3CDTF">2023-01-24T18:35:53Z</dcterms:modified>
  <cp:category/>
</cp:coreProperties>
</file>