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90" d="100"/>
          <a:sy n="90" d="100"/>
        </p:scale>
        <p:origin x="102" y="1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24/01/2023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24/1/2023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el-GR" b="1" dirty="0">
                <a:solidFill>
                  <a:srgbClr val="166C59"/>
                </a:solidFill>
              </a:rPr>
              <a:t>Γεωμετρικές κατασκευές</a:t>
            </a:r>
            <a:endParaRPr lang="it-IT" b="1" dirty="0">
              <a:solidFill>
                <a:srgbClr val="166C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Παράλληλες γραμμές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Λαμβάνοντας το Χ ως κέντρο και οποιαδήποτε ακτίνα, σχεδιάστε ένα τόξο που τέμνει το τμήμα PX στο M και AB στο σημείο N.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F1F49D3-D182-47C5-825C-1C443197E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604" y="2636912"/>
            <a:ext cx="5110791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Παράλληλες γραμμές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Τώρα, λαμβάνοντας το P ως κέντρο και την ίδια ακτίνα, σχεδιάστε ένα τόξο EF που τέμνει το τμήμα PX στο Q.</a:t>
            </a:r>
            <a:endParaRPr lang="en-US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45C6405C-AF50-4DCF-BFF8-B5A6C64E2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704" y="2780928"/>
            <a:ext cx="5872591" cy="312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Παράλληλες γραμμές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Λαμβάνοντας το Q ως κέντρο και την ίδια ακτίνα, σχεδιάστε ένα τόξο που τέμνει το τόξο EF στο R.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FAA778A-DDDD-43DE-AD54-6B8DF987D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012" y="2746967"/>
            <a:ext cx="5771976" cy="338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Παράλληλες γραμμές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8821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Ενώστε τα R και P και επεκτείνετε τα και στις δύο πλευρές για να σχεδιάσετε τη γραμμή CD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AE76EA2C-2DBD-4D14-8748-25327EFB0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569" y="2302360"/>
            <a:ext cx="5796862" cy="3254066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D097A416-25D9-4CD3-BA47-9BD43267BCF9}"/>
              </a:ext>
            </a:extLst>
          </p:cNvPr>
          <p:cNvSpPr txBox="1"/>
          <p:nvPr/>
        </p:nvSpPr>
        <p:spPr>
          <a:xfrm>
            <a:off x="1637782" y="5556426"/>
            <a:ext cx="6246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/>
              <a:t>Εδώ, η γραμμή CD είναι παράλληλη με την ευθεία ΑΒ.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Διχοτόμος γωνίας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Ας υποθέσουμε ότι έχουμε ∠PQR και θέλουμε να διχοτομήσουμε αυτή τη γωνία.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4CA3915-E72B-48D0-8608-952657139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477" y="2564904"/>
            <a:ext cx="4001045" cy="318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Διχοτόμος γωνίας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9401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Έστω Q το κέντρο και με οποιαδήποτε ακτίνα, σχεδιάστε ένα τόξο που τέμνει την ακτίνα QP και QR, ας πούμε στα σημεία E και D αντίστοιχα.</a:t>
            </a:r>
            <a:endParaRPr lang="en-US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057E5D20-7D18-43B2-8BCE-CB536A71D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564904"/>
            <a:ext cx="3888432" cy="339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Διχοτόμος γωνίας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7215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Τώρα, παίρνοντας τα D και E ως κέντρα και την ίδια ακτίνα, σχεδιάστε τόξα που τέμνονται μεταξύ τους, λέμε στο F.</a:t>
            </a:r>
          </a:p>
          <a:p>
            <a:pPr marL="0" indent="0" algn="just">
              <a:buNone/>
            </a:pPr>
            <a:r>
              <a:rPr lang="el-GR" sz="2400" b="1" dirty="0"/>
              <a:t>Σχεδιάστε την ακτίνα QF.</a:t>
            </a:r>
            <a:endParaRPr lang="en-US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3FF89150-B74F-482B-B1AF-142337147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104405"/>
            <a:ext cx="3971640" cy="3436996"/>
          </a:xfrm>
          <a:prstGeom prst="rect">
            <a:avLst/>
          </a:prstGeom>
        </p:spPr>
      </p:pic>
      <p:sp>
        <p:nvSpPr>
          <p:cNvPr id="7" name="BlokTextu 6">
            <a:extLst>
              <a:ext uri="{FF2B5EF4-FFF2-40B4-BE49-F238E27FC236}">
                <a16:creationId xmlns:a16="http://schemas.microsoft.com/office/drawing/2014/main" id="{52FADBE5-2DAD-4BCA-AD1C-2D1DCF97BD5A}"/>
              </a:ext>
            </a:extLst>
          </p:cNvPr>
          <p:cNvSpPr txBox="1"/>
          <p:nvPr/>
        </p:nvSpPr>
        <p:spPr>
          <a:xfrm>
            <a:off x="1835696" y="5541401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/>
              <a:t>Εδώ, το QP είναι η διχοτόμος γωνίας του ∠PQR.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620688"/>
            <a:ext cx="9155360" cy="1325562"/>
          </a:xfrm>
        </p:spPr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Κατασκευή γωνιών με χρήση </a:t>
            </a:r>
            <a:r>
              <a:rPr lang="el-GR" b="1" dirty="0" err="1">
                <a:solidFill>
                  <a:srgbClr val="166C59"/>
                </a:solidFill>
              </a:rPr>
              <a:t>μοιρογνωμόνιου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62" y="220486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Μια γωνία μπορεί να κατασκευαστεί είτε χρησιμοποιώντας μοιρογνωμόνιο και χάρακα είτε πυξίδα και χάρακα. Ας δούμε τώρα τα βήματα κατασκευής μιας γωνίας 50° χρησιμοποιώντας ένα μοιρογνωμόνιο.</a:t>
            </a:r>
          </a:p>
        </p:txBody>
      </p:sp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332656"/>
            <a:ext cx="9659416" cy="1143000"/>
          </a:xfrm>
        </p:spPr>
        <p:txBody>
          <a:bodyPr/>
          <a:lstStyle/>
          <a:p>
            <a:r>
              <a:rPr lang="el-GR" sz="3600" b="1" dirty="0">
                <a:solidFill>
                  <a:srgbClr val="166C59"/>
                </a:solidFill>
              </a:rPr>
              <a:t>Κατασκευή γωνιών με χρήση </a:t>
            </a:r>
            <a:r>
              <a:rPr lang="el-GR" sz="3600" b="1" dirty="0" err="1">
                <a:solidFill>
                  <a:srgbClr val="166C59"/>
                </a:solidFill>
              </a:rPr>
              <a:t>μοιρογνωμόνιου</a:t>
            </a:r>
            <a:endParaRPr lang="el-GR" sz="3600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7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Σχεδιάστε ένα ευθύγραμμο τμήμα ΟΑ. Τοποθετήστε το κέντρο του </a:t>
            </a:r>
            <a:r>
              <a:rPr lang="el-GR" sz="2400" b="1" dirty="0" err="1"/>
              <a:t>μοιρογνωμόνιου</a:t>
            </a:r>
            <a:r>
              <a:rPr lang="el-GR" sz="2400" b="1" dirty="0"/>
              <a:t> στο σημείο Ο. Ξεκινώντας από το σημείο Α με τη φορά των δεικτών του ρολογιού και σημειώστε ένα σημείο στις 50 μοίρες κοιτάζοντας τον εξωτερικό κύκλο του </a:t>
            </a:r>
            <a:r>
              <a:rPr lang="el-GR" sz="2400" b="1" dirty="0" err="1"/>
              <a:t>μοιρογνωμόνιου</a:t>
            </a:r>
            <a:r>
              <a:rPr lang="el-GR" sz="2400" b="1" dirty="0"/>
              <a:t>. Επισημάνετε αυτό το σημείο ως Β.</a:t>
            </a:r>
            <a:endParaRPr lang="en-US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0BDEFD72-3517-4F7A-ABDC-90206D46F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047" y="2972921"/>
            <a:ext cx="5622241" cy="2924634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206F220A-D15C-4509-9703-C6191FDEBE75}"/>
              </a:ext>
            </a:extLst>
          </p:cNvPr>
          <p:cNvSpPr txBox="1"/>
          <p:nvPr/>
        </p:nvSpPr>
        <p:spPr>
          <a:xfrm>
            <a:off x="1979712" y="5666723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/>
              <a:t>Το ∠BOA είναι η απαιτούμενη γωνία 50°.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Γεωμετρικές κατασκευές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Καθώς είστε εξοικειωμένοι με διάφορα σχήματα, μπορείτε να τα σχεδιάσετε με τα χέρια σας. Γνωρίζετε καλά τις γεωμετρικές κατασκευές ενός ευθύγραμμου τμήματος μιας συγκεκριμένης μέτρησης, ενός τετραγώνου, ενός ορθογωνίου ή ενός τριγώνου με τη βοήθεια ενός χάρακα. Σε αυτή την ενότητα, θα μάθουμε μερικές ακόμη γεωμετρικές κατασκευές με τη βοήθεια μιας πυξίδας, ενός χάρακα και (μερικές φορές ενός </a:t>
            </a:r>
            <a:r>
              <a:rPr lang="el-GR" sz="2400" b="1" dirty="0" err="1"/>
              <a:t>μοιρογνωμόνιου</a:t>
            </a:r>
            <a:r>
              <a:rPr lang="el-GR" sz="2400" b="1" dirty="0"/>
              <a:t>). Θα μάθετε για τον τρόπο κατασκευής της κάθετης διχοτόμου, της διχοτόμου γωνίας και των παράλληλων ευθειών.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Εργαλεία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644EC205-4201-471C-8B8D-6F9FCFBFB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80728"/>
            <a:ext cx="5639435" cy="2762250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155E5D0C-55BA-433C-8F31-BA47D5CAC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4005064"/>
            <a:ext cx="3955000" cy="219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Κάθετη διχοτόμος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Για να πραγματοποιήσουμε αυτήν την κατασκευή, θα χρησιμοποιήσουμε το γεγονός ότι οποιοδήποτε σημείο της κάθετης διχοτόμου ενός ευθύγραμμου τμήματος έχει ίση απόσταση από τα δύο τελικά σημεία του ευθύγραμμου τμήματος.</a:t>
            </a:r>
          </a:p>
          <a:p>
            <a:pPr marL="0" indent="0" algn="just">
              <a:buNone/>
            </a:pPr>
            <a:r>
              <a:rPr lang="el-GR" sz="2400" b="1" dirty="0"/>
              <a:t>Ας υποθέσουμε ότι έχουμε ένα ευθύγραμμο τμήμα ΑΒ</a:t>
            </a:r>
            <a:endParaRPr lang="en-US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9ACBD289-CEE5-46A4-B7DE-91FB29DD6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4149080"/>
            <a:ext cx="418147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Κάθετη διχοτόμος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l-GR" sz="1600" b="1" dirty="0"/>
              <a:t>Λαμβάνοντας το Α και το Β ως κέντρα, και μια ακτίνα μεγαλύτερη από το μισό του ΑΒ, σχεδιάστε τόξα και στις δύο πλευρές του ΑΒ, για να τέμνονται μεταξύ τους, όπως φαίνεται παρακάτω.</a:t>
            </a:r>
            <a:endParaRPr lang="el-GR" sz="1600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B79C990-7164-4A7F-BA6D-19F94A4F1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932620"/>
            <a:ext cx="4231207" cy="3308201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4FCF75AD-ED58-46B2-B3B6-AB7BDA86579D}"/>
              </a:ext>
            </a:extLst>
          </p:cNvPr>
          <p:cNvSpPr txBox="1"/>
          <p:nvPr/>
        </p:nvSpPr>
        <p:spPr>
          <a:xfrm>
            <a:off x="1187624" y="5253630"/>
            <a:ext cx="7048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Ο λόγος που απαιτείτε η ακτίνα των τόξων σας να είναι μεγαλύτερη από το μισό του AB είναι ότι εάν η ακτίνα είναι μικρότερη από το μισό του AB, τα τόξα δεν θα τέμνονται.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Κάθετη διχοτόμος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l-GR" sz="2000" b="1" dirty="0"/>
              <a:t>Έστω τα δύο σημεία της τομής που προκύπτουν είναι P και Q. Σχεδιάστε μια ευθεία μεταξύ των P και Q. Αυτή είναι η απαιτούμενη κάθετη διχοτόμος.</a:t>
            </a:r>
            <a:endParaRPr lang="it-IT" sz="2000" dirty="0"/>
          </a:p>
        </p:txBody>
      </p:sp>
      <p:pic>
        <p:nvPicPr>
          <p:cNvPr id="5" name="Obrázok 4" descr="Obrázok, na ktorom je text, lietanie, pestrofarebné, čiara&#10;&#10;Automaticky generovaný popis">
            <a:extLst>
              <a:ext uri="{FF2B5EF4-FFF2-40B4-BE49-F238E27FC236}">
                <a16:creationId xmlns:a16="http://schemas.microsoft.com/office/drawing/2014/main" id="{A31F5482-02DE-4A94-A272-4C28E352B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721" y="2289294"/>
            <a:ext cx="3818534" cy="3220194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556FC77D-9C1E-4D95-A3A9-54939D8FFC3C}"/>
              </a:ext>
            </a:extLst>
          </p:cNvPr>
          <p:cNvSpPr txBox="1"/>
          <p:nvPr/>
        </p:nvSpPr>
        <p:spPr>
          <a:xfrm>
            <a:off x="1295636" y="561572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/>
              <a:t>Εδώ, το POQ είναι η </a:t>
            </a:r>
            <a:r>
              <a:rPr lang="el-GR" sz="2400" b="1" dirty="0" err="1"/>
              <a:t>μεσοκάθετος</a:t>
            </a:r>
            <a:r>
              <a:rPr lang="el-GR" sz="2400" b="1" dirty="0"/>
              <a:t> του ΑΒ.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Παράλληλες γραμμές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Αυτές οι δύο γραμμές είναι παράλληλες μεταξύ τους.</a:t>
            </a:r>
          </a:p>
        </p:txBody>
      </p:sp>
      <p:pic>
        <p:nvPicPr>
          <p:cNvPr id="6" name="Obrázok 5" descr="Obrázok, na ktorom je text, anténa, zariadenie&#10;&#10;Automaticky generovaný popis">
            <a:extLst>
              <a:ext uri="{FF2B5EF4-FFF2-40B4-BE49-F238E27FC236}">
                <a16:creationId xmlns:a16="http://schemas.microsoft.com/office/drawing/2014/main" id="{9CAE4E9D-515F-4964-9FB2-4DCB179E2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005564"/>
            <a:ext cx="3390900" cy="3058795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8BCC0997-DF6F-4CD5-9AD9-A4FDB0D199A1}"/>
              </a:ext>
            </a:extLst>
          </p:cNvPr>
          <p:cNvSpPr txBox="1"/>
          <p:nvPr/>
        </p:nvSpPr>
        <p:spPr>
          <a:xfrm>
            <a:off x="1115616" y="5050234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/>
              <a:t>Θα μάθουμε πώς να κατασκευάζουμε παράλληλες γραμμές χρησιμοποιώντας χάρακα και πυξίδα.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Παράλληλες γραμμές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Έστω ΑΒ ευθεία και Ρ εκτός της ευθείας ΑΒ</a:t>
            </a:r>
          </a:p>
        </p:txBody>
      </p:sp>
      <p:pic>
        <p:nvPicPr>
          <p:cNvPr id="5" name="Obrázok 4" descr="Obrázok, na ktorom je text, atletické hry, šport, tenis&#10;&#10;Automaticky generovaný popis">
            <a:extLst>
              <a:ext uri="{FF2B5EF4-FFF2-40B4-BE49-F238E27FC236}">
                <a16:creationId xmlns:a16="http://schemas.microsoft.com/office/drawing/2014/main" id="{40D6966C-639A-460C-BCDF-BED283296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465" y="2708920"/>
            <a:ext cx="4995069" cy="287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Παράλληλες γραμμές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sz="2400" b="1" dirty="0"/>
              <a:t>Σχεδιάστε μια εγκάρσια στο σημείο P που τέμνει την ευθεία AB, ας πούμε στο X.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7F84FA6-3384-4BD0-B265-3B50F66EB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024" y="2636912"/>
            <a:ext cx="5251952" cy="313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598</Words>
  <Application>Microsoft Office PowerPoint</Application>
  <PresentationFormat>On-screen Show (4:3)</PresentationFormat>
  <Paragraphs>42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Adobe Heiti Std R</vt:lpstr>
      <vt:lpstr>Arial</vt:lpstr>
      <vt:lpstr>Calibri</vt:lpstr>
      <vt:lpstr>Office Theme</vt:lpstr>
      <vt:lpstr>Γεωμετρικές κατασκευές</vt:lpstr>
      <vt:lpstr>Γεωμετρικές κατασκευές</vt:lpstr>
      <vt:lpstr>Εργαλεία</vt:lpstr>
      <vt:lpstr>Κάθετη διχοτόμος</vt:lpstr>
      <vt:lpstr>Κάθετη διχοτόμος</vt:lpstr>
      <vt:lpstr>Κάθετη διχοτόμος</vt:lpstr>
      <vt:lpstr>Παράλληλες γραμμές</vt:lpstr>
      <vt:lpstr>Παράλληλες γραμμές</vt:lpstr>
      <vt:lpstr>Παράλληλες γραμμές</vt:lpstr>
      <vt:lpstr>Παράλληλες γραμμές</vt:lpstr>
      <vt:lpstr>Παράλληλες γραμμές</vt:lpstr>
      <vt:lpstr>Παράλληλες γραμμές</vt:lpstr>
      <vt:lpstr>Παράλληλες γραμμές</vt:lpstr>
      <vt:lpstr>Διχοτόμος γωνίας</vt:lpstr>
      <vt:lpstr>Διχοτόμος γωνίας</vt:lpstr>
      <vt:lpstr>Διχοτόμος γωνίας</vt:lpstr>
      <vt:lpstr>Κατασκευή γωνιών με χρήση μοιρογνωμόνιου</vt:lpstr>
      <vt:lpstr>Κατασκευή γωνιών με χρήση μοιρογνωμόνιου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Κωνσταντίνος Κόβας</cp:lastModifiedBy>
  <cp:revision>27</cp:revision>
  <dcterms:created xsi:type="dcterms:W3CDTF">2016-10-07T11:12:08Z</dcterms:created>
  <dcterms:modified xsi:type="dcterms:W3CDTF">2023-01-23T22:55:49Z</dcterms:modified>
  <cp:category/>
</cp:coreProperties>
</file>