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 id="279" r:id="rId2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90" d="100"/>
          <a:sy n="90" d="100"/>
        </p:scale>
        <p:origin x="102" y="120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24/01/2023</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24/1/2023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el-GR" b="1" dirty="0">
                <a:solidFill>
                  <a:srgbClr val="166C59"/>
                </a:solidFill>
              </a:rPr>
              <a:t>Υπολογισμός γωνιών που σχετίζονται με πολύγωνα</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Τετράπλευρα (τετράγωνα κ.λπ.)</a:t>
            </a:r>
          </a:p>
        </p:txBody>
      </p:sp>
      <p:sp>
        <p:nvSpPr>
          <p:cNvPr id="3" name="Content Placeholder 2"/>
          <p:cNvSpPr>
            <a:spLocks noGrp="1"/>
          </p:cNvSpPr>
          <p:nvPr>
            <p:ph idx="1"/>
          </p:nvPr>
        </p:nvSpPr>
        <p:spPr/>
        <p:txBody>
          <a:bodyPr/>
          <a:lstStyle/>
          <a:p>
            <a:pPr marL="0" indent="0" algn="just">
              <a:buNone/>
            </a:pPr>
            <a:r>
              <a:rPr lang="el-GR" sz="2400" b="1" dirty="0"/>
              <a:t>Οι εσωτερικές γωνίες σε ένα τρίγωνο αθροίζονται έως και 180° και για το τετράγωνο αθροίζονται έως και 360° επειδή το τετράγωνο μπορεί να γίνει από δύο τρίγωνα.</a:t>
            </a:r>
          </a:p>
        </p:txBody>
      </p:sp>
      <p:pic>
        <p:nvPicPr>
          <p:cNvPr id="5" name="Obrázok 4" descr="Obrázok, na ktorom je text, zariadenie&#10;&#10;Automaticky generovaný popis">
            <a:extLst>
              <a:ext uri="{FF2B5EF4-FFF2-40B4-BE49-F238E27FC236}">
                <a16:creationId xmlns:a16="http://schemas.microsoft.com/office/drawing/2014/main" id="{0C3039A6-4011-4C73-AF46-D7ED32893F82}"/>
              </a:ext>
            </a:extLst>
          </p:cNvPr>
          <p:cNvPicPr>
            <a:picLocks noChangeAspect="1"/>
          </p:cNvPicPr>
          <p:nvPr/>
        </p:nvPicPr>
        <p:blipFill>
          <a:blip r:embed="rId2"/>
          <a:stretch>
            <a:fillRect/>
          </a:stretch>
        </p:blipFill>
        <p:spPr>
          <a:xfrm>
            <a:off x="1259632" y="2853569"/>
            <a:ext cx="6779027" cy="3432969"/>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Τετράπλευρα (τετράγωνα κ.λπ.)</a:t>
            </a:r>
          </a:p>
        </p:txBody>
      </p:sp>
      <p:sp>
        <p:nvSpPr>
          <p:cNvPr id="3" name="Content Placeholder 2"/>
          <p:cNvSpPr>
            <a:spLocks noGrp="1"/>
          </p:cNvSpPr>
          <p:nvPr>
            <p:ph idx="1"/>
          </p:nvPr>
        </p:nvSpPr>
        <p:spPr/>
        <p:txBody>
          <a:bodyPr/>
          <a:lstStyle/>
          <a:p>
            <a:pPr marL="0" indent="0" algn="just">
              <a:buNone/>
            </a:pPr>
            <a:endParaRPr lang="el-GR" sz="2400" b="1" dirty="0"/>
          </a:p>
          <a:p>
            <a:pPr marL="0" indent="0" algn="just">
              <a:buNone/>
            </a:pPr>
            <a:r>
              <a:rPr lang="el-GR" sz="2400" b="1" dirty="0"/>
              <a:t>n = 4.</a:t>
            </a:r>
          </a:p>
          <a:p>
            <a:pPr marL="0" indent="0" algn="just">
              <a:buNone/>
            </a:pPr>
            <a:endParaRPr lang="el-GR" sz="2400" b="1" dirty="0"/>
          </a:p>
          <a:p>
            <a:pPr marL="0" indent="0" algn="just">
              <a:buNone/>
            </a:pPr>
            <a:r>
              <a:rPr lang="el-GR" sz="2400" b="1" dirty="0"/>
              <a:t>Με αντικατάσταση, άθροισμα γωνιών = 180° * (n – 2)</a:t>
            </a:r>
          </a:p>
          <a:p>
            <a:pPr marL="0" indent="0" algn="just">
              <a:buNone/>
            </a:pPr>
            <a:endParaRPr lang="el-GR" sz="2400" b="1" dirty="0"/>
          </a:p>
          <a:p>
            <a:pPr marL="0" indent="0" algn="just">
              <a:buNone/>
            </a:pPr>
            <a:r>
              <a:rPr lang="el-GR" sz="2400" b="1" dirty="0"/>
              <a:t>= 180° * (4 – 2)</a:t>
            </a:r>
          </a:p>
          <a:p>
            <a:pPr marL="0" indent="0" algn="just">
              <a:buNone/>
            </a:pPr>
            <a:endParaRPr lang="el-GR" sz="2400" b="1" dirty="0"/>
          </a:p>
          <a:p>
            <a:pPr marL="0" indent="0" algn="just">
              <a:buNone/>
            </a:pPr>
            <a:r>
              <a:rPr lang="el-GR" sz="2400" b="1" dirty="0"/>
              <a:t>= 180° * 2</a:t>
            </a:r>
          </a:p>
          <a:p>
            <a:pPr marL="0" indent="0" algn="just">
              <a:buNone/>
            </a:pPr>
            <a:endParaRPr lang="el-GR" sz="2400" b="1" dirty="0"/>
          </a:p>
          <a:p>
            <a:pPr marL="0" indent="0" algn="just">
              <a:buNone/>
            </a:pPr>
            <a:r>
              <a:rPr lang="el-GR" sz="2400" b="1" dirty="0"/>
              <a:t>= 360°</a:t>
            </a:r>
            <a:endParaRPr lang="en-US" sz="2400" b="1" dirty="0"/>
          </a:p>
        </p:txBody>
      </p:sp>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Πεντάγωνο</a:t>
            </a: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el-GR" sz="2400" b="1" dirty="0"/>
              <a:t>Ένα πεντάγωνο έχει 5 πλευρές και μπορεί να κατασκευαστεί από τρία τρίγωνα,</a:t>
            </a:r>
          </a:p>
          <a:p>
            <a:pPr marL="0" indent="0" algn="just">
              <a:buNone/>
            </a:pPr>
            <a:r>
              <a:rPr lang="el-GR" sz="2400" b="1" dirty="0"/>
              <a:t>οπότε οι εσωτερικές γωνίες του είναι 3 × 180° = 540°</a:t>
            </a:r>
          </a:p>
          <a:p>
            <a:pPr marL="0" indent="0" algn="just">
              <a:buNone/>
            </a:pPr>
            <a:r>
              <a:rPr lang="el-GR" sz="2400" b="1" dirty="0"/>
              <a:t>Και όταν είναι κανονική (όλες οι γωνίες ίδιες), τότε κάθε γωνία είναι 540° / 5 = 108°</a:t>
            </a:r>
          </a:p>
          <a:p>
            <a:pPr marL="0" indent="0" algn="just">
              <a:buNone/>
            </a:pPr>
            <a:r>
              <a:rPr lang="el-GR" sz="2400" b="1" dirty="0"/>
              <a:t>Εάν η γωνία που σχηματίζεται μεταξύ δύο </a:t>
            </a:r>
            <a:r>
              <a:rPr lang="el-GR" sz="2400" b="1" dirty="0" err="1"/>
              <a:t>ακτίνων</a:t>
            </a:r>
            <a:r>
              <a:rPr lang="el-GR" sz="2400" b="1" dirty="0"/>
              <a:t> είναι ακριβώς 90° τότε ονομάζεται ορθή γωνία ή γωνία 90°</a:t>
            </a:r>
            <a:endParaRPr lang="en-US" sz="2400" b="1" dirty="0"/>
          </a:p>
        </p:txBody>
      </p:sp>
      <p:pic>
        <p:nvPicPr>
          <p:cNvPr id="4" name="Obrázok 3">
            <a:extLst>
              <a:ext uri="{FF2B5EF4-FFF2-40B4-BE49-F238E27FC236}">
                <a16:creationId xmlns:a16="http://schemas.microsoft.com/office/drawing/2014/main" id="{2F5ED37D-715A-453B-B8F8-30D2F9D0E828}"/>
              </a:ext>
            </a:extLst>
          </p:cNvPr>
          <p:cNvPicPr>
            <a:picLocks noChangeAspect="1"/>
          </p:cNvPicPr>
          <p:nvPr/>
        </p:nvPicPr>
        <p:blipFill>
          <a:blip r:embed="rId2"/>
          <a:stretch>
            <a:fillRect/>
          </a:stretch>
        </p:blipFill>
        <p:spPr>
          <a:xfrm>
            <a:off x="3203848" y="4040537"/>
            <a:ext cx="2609850" cy="257175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Πεντάγωνο</a:t>
            </a:r>
          </a:p>
        </p:txBody>
      </p:sp>
      <p:sp>
        <p:nvSpPr>
          <p:cNvPr id="3" name="Content Placeholder 2"/>
          <p:cNvSpPr>
            <a:spLocks noGrp="1"/>
          </p:cNvSpPr>
          <p:nvPr>
            <p:ph idx="1"/>
          </p:nvPr>
        </p:nvSpPr>
        <p:spPr/>
        <p:txBody>
          <a:bodyPr/>
          <a:lstStyle/>
          <a:p>
            <a:pPr marL="0" indent="0" algn="just">
              <a:buNone/>
            </a:pPr>
            <a:r>
              <a:rPr lang="el-GR" sz="2400" b="1" dirty="0"/>
              <a:t>Ένα πεντάγωνο είναι ένα πολύγωνο 5 όψεων.</a:t>
            </a:r>
          </a:p>
          <a:p>
            <a:pPr marL="0" indent="0" algn="just">
              <a:buNone/>
            </a:pPr>
            <a:r>
              <a:rPr lang="el-GR" sz="2400" b="1" dirty="0"/>
              <a:t>n = 5</a:t>
            </a:r>
          </a:p>
          <a:p>
            <a:pPr marL="0" indent="0" algn="just">
              <a:buNone/>
            </a:pPr>
            <a:r>
              <a:rPr lang="el-GR" sz="2400" b="1" dirty="0"/>
              <a:t>Υποκατάστατο.</a:t>
            </a:r>
          </a:p>
          <a:p>
            <a:pPr marL="0" indent="0" algn="just">
              <a:buNone/>
            </a:pPr>
            <a:r>
              <a:rPr lang="el-GR" sz="2400" b="1" dirty="0"/>
              <a:t>Άθροισμα εσωτερικών γωνιών = 180° * (n – 2)</a:t>
            </a:r>
          </a:p>
          <a:p>
            <a:pPr marL="0" indent="0" algn="just">
              <a:buNone/>
            </a:pPr>
            <a:endParaRPr lang="el-GR" sz="2400" b="1" dirty="0"/>
          </a:p>
          <a:p>
            <a:pPr marL="0" indent="0" algn="just">
              <a:buNone/>
            </a:pPr>
            <a:r>
              <a:rPr lang="el-GR" sz="2400" b="1" dirty="0"/>
              <a:t>=180° * (5 – 2)</a:t>
            </a:r>
          </a:p>
          <a:p>
            <a:pPr marL="0" indent="0" algn="just">
              <a:buNone/>
            </a:pPr>
            <a:r>
              <a:rPr lang="el-GR" sz="2400" b="1" dirty="0"/>
              <a:t>= 180° * 3</a:t>
            </a:r>
          </a:p>
          <a:p>
            <a:pPr marL="0" indent="0" algn="just">
              <a:buNone/>
            </a:pPr>
            <a:r>
              <a:rPr lang="el-GR" sz="2400" b="1" dirty="0"/>
              <a:t>= 540°</a:t>
            </a:r>
            <a:endParaRPr lang="en-US" sz="2400" b="1" dirty="0"/>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Ο Γενικός Κανόνας</a:t>
            </a:r>
          </a:p>
        </p:txBody>
      </p:sp>
      <p:sp>
        <p:nvSpPr>
          <p:cNvPr id="3" name="Content Placeholder 2"/>
          <p:cNvSpPr>
            <a:spLocks noGrp="1"/>
          </p:cNvSpPr>
          <p:nvPr>
            <p:ph idx="1"/>
          </p:nvPr>
        </p:nvSpPr>
        <p:spPr/>
        <p:txBody>
          <a:bodyPr/>
          <a:lstStyle/>
          <a:p>
            <a:pPr marL="0" indent="0" algn="just">
              <a:buNone/>
            </a:pPr>
            <a:r>
              <a:rPr lang="el-GR" sz="2400" b="1" dirty="0"/>
              <a:t>Κάθε φορά που προσθέτουμε μια πλευρά (τρίγωνο σε τετράπλευρο, τετράπλευρο σε πεντάγωνο, κ.λπ.), προσθέτουμε άλλες 180° στο σύνολο:</a:t>
            </a:r>
          </a:p>
          <a:p>
            <a:pPr marL="0" indent="0" algn="just">
              <a:buNone/>
            </a:pPr>
            <a:r>
              <a:rPr lang="el-GR" sz="2400" b="1" dirty="0"/>
              <a:t>Αν είναι κανονικό πολύγωνο (όλες οι πλευρές είναι ίσες, όλες οι γωνίες είναι ίσες)</a:t>
            </a:r>
          </a:p>
          <a:p>
            <a:pPr marL="0" indent="0" algn="just">
              <a:buNone/>
            </a:pPr>
            <a:r>
              <a:rPr lang="el-GR" sz="2400" b="1" dirty="0"/>
              <a:t>Ο γενικός κανόνας λοιπόν είναι:</a:t>
            </a:r>
          </a:p>
          <a:p>
            <a:pPr marL="0" indent="0" algn="just">
              <a:buNone/>
            </a:pPr>
            <a:r>
              <a:rPr lang="el-GR" sz="2400" b="1" dirty="0"/>
              <a:t>Άθροισμα εσωτερικών γωνιών = (n−2) × 180°</a:t>
            </a:r>
          </a:p>
          <a:p>
            <a:pPr marL="0" indent="0" algn="just">
              <a:buNone/>
            </a:pPr>
            <a:r>
              <a:rPr lang="el-GR" sz="2400" b="1" dirty="0"/>
              <a:t>Κάθε γωνία (κανονικού πολυγώνου) = (n−2) × 180° / n</a:t>
            </a:r>
            <a:endParaRPr lang="en-US" sz="2400" b="1" dirty="0"/>
          </a:p>
        </p:txBody>
      </p:sp>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Ο Γενικός Κανόνας</a:t>
            </a:r>
          </a:p>
        </p:txBody>
      </p:sp>
      <p:pic>
        <p:nvPicPr>
          <p:cNvPr id="7" name="Obrázok 6" descr="Obrázok, na ktorom je stôl&#10;&#10;Automaticky generovaný popis">
            <a:extLst>
              <a:ext uri="{FF2B5EF4-FFF2-40B4-BE49-F238E27FC236}">
                <a16:creationId xmlns:a16="http://schemas.microsoft.com/office/drawing/2014/main" id="{350003F6-2E2A-4DAF-99D4-F248BA70E322}"/>
              </a:ext>
            </a:extLst>
          </p:cNvPr>
          <p:cNvPicPr>
            <a:picLocks noChangeAspect="1"/>
          </p:cNvPicPr>
          <p:nvPr/>
        </p:nvPicPr>
        <p:blipFill>
          <a:blip r:embed="rId2"/>
          <a:stretch>
            <a:fillRect/>
          </a:stretch>
        </p:blipFill>
        <p:spPr>
          <a:xfrm>
            <a:off x="1600200" y="980728"/>
            <a:ext cx="5943600" cy="5544820"/>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Εξωτερικές γωνίες πολυγώνων</a:t>
            </a:r>
          </a:p>
        </p:txBody>
      </p:sp>
      <p:sp>
        <p:nvSpPr>
          <p:cNvPr id="3" name="Content Placeholder 2"/>
          <p:cNvSpPr>
            <a:spLocks noGrp="1"/>
          </p:cNvSpPr>
          <p:nvPr>
            <p:ph idx="1"/>
          </p:nvPr>
        </p:nvSpPr>
        <p:spPr/>
        <p:txBody>
          <a:bodyPr/>
          <a:lstStyle/>
          <a:p>
            <a:pPr marL="0" indent="0" algn="just">
              <a:buNone/>
            </a:pPr>
            <a:r>
              <a:rPr lang="el-GR" sz="2400" b="1" dirty="0"/>
              <a:t>Εάν η πλευρά ενός πολυγώνου εκτείνεται, η γωνία που σχηματίζεται έξω από το πολύγωνο είναι η εξωτερική γωνία.</a:t>
            </a:r>
          </a:p>
          <a:p>
            <a:pPr marL="0" indent="0" algn="just">
              <a:buNone/>
            </a:pPr>
            <a:r>
              <a:rPr lang="el-GR" sz="2400" b="1" dirty="0"/>
              <a:t>Το άθροισμα των εξωτερικών γωνιών ενός πολυγώνου είναι 360°.</a:t>
            </a:r>
            <a:endParaRPr lang="en-US" sz="2400" b="1" dirty="0"/>
          </a:p>
        </p:txBody>
      </p:sp>
      <p:pic>
        <p:nvPicPr>
          <p:cNvPr id="5" name="Obrázok 4" descr="Obrázok, na ktorom je obloha, doplnok&#10;&#10;Automaticky generovaný popis">
            <a:extLst>
              <a:ext uri="{FF2B5EF4-FFF2-40B4-BE49-F238E27FC236}">
                <a16:creationId xmlns:a16="http://schemas.microsoft.com/office/drawing/2014/main" id="{E9298A13-BDA1-4E79-9B49-B52AE3DFBD72}"/>
              </a:ext>
            </a:extLst>
          </p:cNvPr>
          <p:cNvPicPr>
            <a:picLocks noChangeAspect="1"/>
          </p:cNvPicPr>
          <p:nvPr/>
        </p:nvPicPr>
        <p:blipFill>
          <a:blip r:embed="rId2"/>
          <a:stretch>
            <a:fillRect/>
          </a:stretch>
        </p:blipFill>
        <p:spPr>
          <a:xfrm>
            <a:off x="1600200" y="2924944"/>
            <a:ext cx="5943600" cy="3572510"/>
          </a:xfrm>
          <a:prstGeom prst="rect">
            <a:avLst/>
          </a:prstGeom>
        </p:spPr>
      </p:pic>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Εξωτερικές γωνίες πολυγώνων</a:t>
            </a:r>
          </a:p>
        </p:txBody>
      </p:sp>
      <p:sp>
        <p:nvSpPr>
          <p:cNvPr id="3" name="Content Placeholder 2"/>
          <p:cNvSpPr>
            <a:spLocks noGrp="1"/>
          </p:cNvSpPr>
          <p:nvPr>
            <p:ph idx="1"/>
          </p:nvPr>
        </p:nvSpPr>
        <p:spPr/>
        <p:txBody>
          <a:bodyPr/>
          <a:lstStyle/>
          <a:p>
            <a:pPr marL="0" indent="0" algn="just">
              <a:buNone/>
            </a:pPr>
            <a:r>
              <a:rPr lang="el-GR" sz="2400" b="1" dirty="0"/>
              <a:t>Ο τύπος για τον υπολογισμό του μεγέθους μιας εξωτερικής γωνίας ενός κανονικού πολυγώνου είναι:</a:t>
            </a:r>
          </a:p>
          <a:p>
            <a:pPr marL="0" indent="0" algn="just">
              <a:buNone/>
            </a:pPr>
            <a:endParaRPr lang="el-GR" sz="2400" b="1" dirty="0"/>
          </a:p>
          <a:p>
            <a:pPr marL="0" indent="0" algn="just">
              <a:buNone/>
            </a:pPr>
            <a:r>
              <a:rPr lang="el-GR" sz="2400" b="1" dirty="0"/>
              <a:t>Εξωτερική γωνία κανονικού πολυγώνου = 360 ∕ αριθμός πλευρών.</a:t>
            </a:r>
          </a:p>
          <a:p>
            <a:pPr marL="0" indent="0" algn="just">
              <a:buNone/>
            </a:pPr>
            <a:r>
              <a:rPr lang="el-GR" sz="2400" b="1" dirty="0"/>
              <a:t>Θυμηθείτε ότι η εσωτερική και η εξωτερική γωνία αθροίζονται έως και 180°.</a:t>
            </a:r>
            <a:endParaRPr lang="en-US" sz="2400" b="1" dirty="0"/>
          </a:p>
        </p:txBody>
      </p:sp>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Θυμάμαι</a:t>
            </a:r>
          </a:p>
        </p:txBody>
      </p:sp>
      <p:sp>
        <p:nvSpPr>
          <p:cNvPr id="3" name="Content Placeholder 2"/>
          <p:cNvSpPr>
            <a:spLocks noGrp="1"/>
          </p:cNvSpPr>
          <p:nvPr>
            <p:ph idx="1"/>
          </p:nvPr>
        </p:nvSpPr>
        <p:spPr/>
        <p:txBody>
          <a:bodyPr/>
          <a:lstStyle/>
          <a:p>
            <a:pPr marL="0" indent="0" algn="just">
              <a:buNone/>
            </a:pPr>
            <a:r>
              <a:rPr lang="el-GR" sz="2000" b="1" dirty="0"/>
              <a:t>ο άθροισμα των γωνιών σε ένα τρίγωνο είναι 180°. Για να βρείτε το άθροισμα των εσωτερικών γωνιών ενός πολυγώνου, πολλαπλασιάστε τον αριθμό των τριγώνων του πολυγώνου επί 180°.</a:t>
            </a:r>
          </a:p>
          <a:p>
            <a:pPr marL="0" indent="0" algn="just">
              <a:buNone/>
            </a:pPr>
            <a:endParaRPr lang="el-GR" sz="2000" b="1" dirty="0"/>
          </a:p>
          <a:p>
            <a:pPr marL="0" indent="0" algn="just">
              <a:buNone/>
            </a:pPr>
            <a:r>
              <a:rPr lang="el-GR" sz="2000" b="1" dirty="0"/>
              <a:t>Ο τύπος για τον υπολογισμό του αθροίσματος των εσωτερικών γωνιών σε ένα πολύγωνο είναι (n-2) x 180° όπου "n" είναι ο αριθμός των πλευρών.</a:t>
            </a:r>
          </a:p>
          <a:p>
            <a:pPr marL="0" indent="0" algn="just">
              <a:buNone/>
            </a:pPr>
            <a:endParaRPr lang="el-GR" sz="2000" b="1" dirty="0"/>
          </a:p>
          <a:p>
            <a:pPr marL="0" indent="0" algn="just">
              <a:buNone/>
            </a:pPr>
            <a:r>
              <a:rPr lang="el-GR" sz="2000" b="1" dirty="0"/>
              <a:t>Όλες οι εσωτερικές γωνίες σε ένα κανονικό πολύγωνο είναι ίσες. Ο τύπος για τον υπολογισμό του μεγέθους μιας εσωτερικής γωνίας σε ένα κανονικό πολύγωνο είναι: το άθροισμα των εσωτερικών γωνιών αριθμός των πλευρών.</a:t>
            </a:r>
            <a:endParaRPr lang="en-US" sz="2000" b="1" dirty="0"/>
          </a:p>
        </p:txBody>
      </p:sp>
    </p:spTree>
    <p:extLst>
      <p:ext uri="{BB962C8B-B14F-4D97-AF65-F5344CB8AC3E}">
        <p14:creationId xmlns:p14="http://schemas.microsoft.com/office/powerpoint/2010/main" val="314082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Θυμάμαι</a:t>
            </a:r>
          </a:p>
        </p:txBody>
      </p:sp>
      <p:sp>
        <p:nvSpPr>
          <p:cNvPr id="3" name="Content Placeholder 2"/>
          <p:cNvSpPr>
            <a:spLocks noGrp="1"/>
          </p:cNvSpPr>
          <p:nvPr>
            <p:ph idx="1"/>
          </p:nvPr>
        </p:nvSpPr>
        <p:spPr/>
        <p:txBody>
          <a:bodyPr/>
          <a:lstStyle/>
          <a:p>
            <a:pPr marL="0" indent="0" algn="just">
              <a:buNone/>
            </a:pPr>
            <a:r>
              <a:rPr lang="el-GR" sz="2400" b="1" dirty="0"/>
              <a:t>Το άθροισμα των εξωτερικών γωνιών ενός πολυγώνου είναι 360°.</a:t>
            </a:r>
          </a:p>
          <a:p>
            <a:pPr marL="0" indent="0" algn="just">
              <a:buNone/>
            </a:pPr>
            <a:endParaRPr lang="el-GR" sz="2400" b="1" dirty="0"/>
          </a:p>
          <a:p>
            <a:pPr marL="0" indent="0" algn="just">
              <a:buNone/>
            </a:pPr>
            <a:r>
              <a:rPr lang="el-GR" sz="2400" b="1" dirty="0"/>
              <a:t>Ο τύπος για τον υπολογισμό του μεγέθους μιας εξωτερικής γωνίας σε ένα κανονικό πολύγωνο είναι: 360 αριθμός πλευρών.</a:t>
            </a:r>
          </a:p>
          <a:p>
            <a:pPr marL="0" indent="0" algn="just">
              <a:buNone/>
            </a:pPr>
            <a:endParaRPr lang="el-GR" sz="2400" b="1" dirty="0"/>
          </a:p>
          <a:p>
            <a:pPr marL="0" indent="0" algn="just">
              <a:buNone/>
            </a:pPr>
            <a:r>
              <a:rPr lang="el-GR" sz="2400" b="1" dirty="0"/>
              <a:t>Εάν γνωρίζετε την εξωτερική γωνία, μπορείτε να βρείτε την εσωτερική γωνία χρησιμοποιώντας τον τύπο: εσωτερική γωνία + εξωτερική γωνία = 180°</a:t>
            </a:r>
            <a:endParaRPr lang="en-US" sz="2400" b="1" dirty="0"/>
          </a:p>
        </p:txBody>
      </p:sp>
    </p:spTree>
    <p:extLst>
      <p:ext uri="{BB962C8B-B14F-4D97-AF65-F5344CB8AC3E}">
        <p14:creationId xmlns:p14="http://schemas.microsoft.com/office/powerpoint/2010/main" val="2506752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Πολύγωνα</a:t>
            </a:r>
          </a:p>
        </p:txBody>
      </p:sp>
      <p:sp>
        <p:nvSpPr>
          <p:cNvPr id="3" name="Content Placeholder 2"/>
          <p:cNvSpPr>
            <a:spLocks noGrp="1"/>
          </p:cNvSpPr>
          <p:nvPr>
            <p:ph idx="1"/>
          </p:nvPr>
        </p:nvSpPr>
        <p:spPr/>
        <p:txBody>
          <a:bodyPr/>
          <a:lstStyle/>
          <a:p>
            <a:pPr marL="0" indent="0" algn="just">
              <a:buNone/>
            </a:pPr>
            <a:r>
              <a:rPr lang="el-GR" sz="2400" b="1" dirty="0"/>
              <a:t>Ένα πολύγωνο είναι ένα κλειστό επίπεδο σχήμα που αποτελείται από ευθείες γραμμές. Το πολύγωνο δεν αφορά μόνο τις πλευρές. Μπορεί να υπάρχουν σενάρια όταν έχετε περισσότερα από ένα σχήμα με τον ίδιο αριθμό πλευρών.</a:t>
            </a:r>
            <a:endParaRPr lang="en-US" sz="2400" b="1" dirty="0"/>
          </a:p>
        </p:txBody>
      </p:sp>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Πολύγωνα</a:t>
            </a:r>
          </a:p>
        </p:txBody>
      </p:sp>
      <p:sp>
        <p:nvSpPr>
          <p:cNvPr id="3" name="Content Placeholder 2"/>
          <p:cNvSpPr>
            <a:spLocks noGrp="1"/>
          </p:cNvSpPr>
          <p:nvPr>
            <p:ph idx="1"/>
          </p:nvPr>
        </p:nvSpPr>
        <p:spPr>
          <a:xfrm>
            <a:off x="481652" y="1166018"/>
            <a:ext cx="8229600" cy="4525963"/>
          </a:xfrm>
        </p:spPr>
        <p:txBody>
          <a:bodyPr/>
          <a:lstStyle/>
          <a:p>
            <a:pPr marL="0" indent="0" algn="just">
              <a:buNone/>
            </a:pPr>
            <a:r>
              <a:rPr lang="el-GR" sz="2000" b="1" dirty="0"/>
              <a:t>Το απλούστερο παράδειγμα είναι ότι τόσο το ορθογώνιο όσο και το παραλληλόγραμμο έχουν 4 πλευρές το καθένα, με τις απέναντι πλευρές δεν είναι παράλληλες και ίσες σε μήκος. Η διαφορά έγκειται στις γωνίες, όπου ένα ορθογώνιο έχει γωνίες 90 μοιρών και στις 4 πλευρές του, ενώ ένα παραλληλόγραμμο έχει αντίθετες γωνίες ίσου μέτρου.</a:t>
            </a:r>
            <a:endParaRPr lang="en-US" sz="2000" b="1" dirty="0"/>
          </a:p>
        </p:txBody>
      </p:sp>
      <p:pic>
        <p:nvPicPr>
          <p:cNvPr id="4" name="Obrázok 3">
            <a:extLst>
              <a:ext uri="{FF2B5EF4-FFF2-40B4-BE49-F238E27FC236}">
                <a16:creationId xmlns:a16="http://schemas.microsoft.com/office/drawing/2014/main" id="{7995DA72-DF7A-43B2-A7B8-AAB9D5F5DE56}"/>
              </a:ext>
            </a:extLst>
          </p:cNvPr>
          <p:cNvPicPr>
            <a:picLocks noChangeAspect="1"/>
          </p:cNvPicPr>
          <p:nvPr/>
        </p:nvPicPr>
        <p:blipFill>
          <a:blip r:embed="rId2"/>
          <a:stretch>
            <a:fillRect/>
          </a:stretch>
        </p:blipFill>
        <p:spPr>
          <a:xfrm>
            <a:off x="2308542" y="3284984"/>
            <a:ext cx="4526915" cy="295656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Εσωτερικές γωνίες πολυγώνου</a:t>
            </a:r>
          </a:p>
        </p:txBody>
      </p:sp>
      <p:pic>
        <p:nvPicPr>
          <p:cNvPr id="5" name="Obrázok 4">
            <a:extLst>
              <a:ext uri="{FF2B5EF4-FFF2-40B4-BE49-F238E27FC236}">
                <a16:creationId xmlns:a16="http://schemas.microsoft.com/office/drawing/2014/main" id="{92547F12-05F0-4D8D-96A6-7346A7615444}"/>
              </a:ext>
            </a:extLst>
          </p:cNvPr>
          <p:cNvPicPr>
            <a:picLocks noChangeAspect="1"/>
          </p:cNvPicPr>
          <p:nvPr/>
        </p:nvPicPr>
        <p:blipFill>
          <a:blip r:embed="rId2"/>
          <a:stretch>
            <a:fillRect/>
          </a:stretch>
        </p:blipFill>
        <p:spPr>
          <a:xfrm>
            <a:off x="363833" y="3615874"/>
            <a:ext cx="4211525" cy="1829350"/>
          </a:xfrm>
          <a:prstGeom prst="rect">
            <a:avLst/>
          </a:prstGeom>
        </p:spPr>
      </p:pic>
      <p:pic>
        <p:nvPicPr>
          <p:cNvPr id="7" name="Obrázok 6">
            <a:extLst>
              <a:ext uri="{FF2B5EF4-FFF2-40B4-BE49-F238E27FC236}">
                <a16:creationId xmlns:a16="http://schemas.microsoft.com/office/drawing/2014/main" id="{46F22F56-A727-4A97-874C-E9337117AD52}"/>
              </a:ext>
            </a:extLst>
          </p:cNvPr>
          <p:cNvPicPr>
            <a:picLocks noChangeAspect="1"/>
          </p:cNvPicPr>
          <p:nvPr/>
        </p:nvPicPr>
        <p:blipFill>
          <a:blip r:embed="rId3"/>
          <a:stretch>
            <a:fillRect/>
          </a:stretch>
        </p:blipFill>
        <p:spPr>
          <a:xfrm>
            <a:off x="4211959" y="3318690"/>
            <a:ext cx="4496417" cy="2414566"/>
          </a:xfrm>
          <a:prstGeom prst="rect">
            <a:avLst/>
          </a:prstGeom>
        </p:spPr>
      </p:pic>
      <p:sp>
        <p:nvSpPr>
          <p:cNvPr id="4" name="BlokTextu 3">
            <a:extLst>
              <a:ext uri="{FF2B5EF4-FFF2-40B4-BE49-F238E27FC236}">
                <a16:creationId xmlns:a16="http://schemas.microsoft.com/office/drawing/2014/main" id="{6A4CE2C2-53E4-4E16-9BB0-0C77A3197A42}"/>
              </a:ext>
            </a:extLst>
          </p:cNvPr>
          <p:cNvSpPr txBox="1"/>
          <p:nvPr/>
        </p:nvSpPr>
        <p:spPr>
          <a:xfrm>
            <a:off x="457200" y="1268760"/>
            <a:ext cx="8229600" cy="1938992"/>
          </a:xfrm>
          <a:prstGeom prst="rect">
            <a:avLst/>
          </a:prstGeom>
          <a:noFill/>
        </p:spPr>
        <p:txBody>
          <a:bodyPr wrap="square" rtlCol="0">
            <a:spAutoFit/>
          </a:bodyPr>
          <a:lstStyle/>
          <a:p>
            <a:r>
              <a:rPr lang="el-GR" sz="2400" b="1" dirty="0"/>
              <a:t>Γνωρίζουμε ότι ένα πολύγωνο είναι ένα δισδιάστατο πολύπλευρο σχήμα που αποτελείται από ευθύγραμμα τμήματα. Το άθροισμα των γωνιών ενός πολυγώνου είναι το συνολικό μέτρο όλων των εσωτερικών γωνιών ενός πολυγώνου.</a:t>
            </a:r>
            <a:endParaRPr lang="sk-SK" sz="2400" b="1" dirty="0"/>
          </a:p>
        </p:txBody>
      </p:sp>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Εσωτερικές γωνίες πολυγώνου</a:t>
            </a:r>
          </a:p>
        </p:txBody>
      </p:sp>
      <p:sp>
        <p:nvSpPr>
          <p:cNvPr id="3" name="Content Placeholder 2"/>
          <p:cNvSpPr>
            <a:spLocks noGrp="1"/>
          </p:cNvSpPr>
          <p:nvPr>
            <p:ph idx="1"/>
          </p:nvPr>
        </p:nvSpPr>
        <p:spPr/>
        <p:txBody>
          <a:bodyPr/>
          <a:lstStyle/>
          <a:p>
            <a:pPr marL="0" indent="0" algn="just">
              <a:buNone/>
            </a:pPr>
            <a:r>
              <a:rPr lang="el-GR" sz="2400" b="1" dirty="0"/>
              <a:t>Για να βρείτε το άθροισμα των εσωτερικών γωνιών ενός πολυγώνου, διαιρέστε το πολύγωνο σε τρίγωνα.</a:t>
            </a:r>
            <a:endParaRPr lang="el-GR" sz="2400" dirty="0"/>
          </a:p>
        </p:txBody>
      </p:sp>
      <p:pic>
        <p:nvPicPr>
          <p:cNvPr id="5" name="Obrázok 4">
            <a:extLst>
              <a:ext uri="{FF2B5EF4-FFF2-40B4-BE49-F238E27FC236}">
                <a16:creationId xmlns:a16="http://schemas.microsoft.com/office/drawing/2014/main" id="{6E106274-B0DD-495F-B88F-F4A55E17D51B}"/>
              </a:ext>
            </a:extLst>
          </p:cNvPr>
          <p:cNvPicPr>
            <a:picLocks noChangeAspect="1"/>
          </p:cNvPicPr>
          <p:nvPr/>
        </p:nvPicPr>
        <p:blipFill>
          <a:blip r:embed="rId2"/>
          <a:stretch>
            <a:fillRect/>
          </a:stretch>
        </p:blipFill>
        <p:spPr>
          <a:xfrm>
            <a:off x="971600" y="2852936"/>
            <a:ext cx="7555676" cy="2855759"/>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Εσωτερικές γωνίες πολυγώνου</a:t>
            </a:r>
          </a:p>
        </p:txBody>
      </p:sp>
      <p:sp>
        <p:nvSpPr>
          <p:cNvPr id="3" name="Content Placeholder 2"/>
          <p:cNvSpPr>
            <a:spLocks noGrp="1"/>
          </p:cNvSpPr>
          <p:nvPr>
            <p:ph idx="1"/>
          </p:nvPr>
        </p:nvSpPr>
        <p:spPr>
          <a:xfrm>
            <a:off x="457200" y="1320592"/>
            <a:ext cx="8229600" cy="4525963"/>
          </a:xfrm>
        </p:spPr>
        <p:txBody>
          <a:bodyPr/>
          <a:lstStyle/>
          <a:p>
            <a:pPr marL="0" indent="0">
              <a:buNone/>
            </a:pPr>
            <a:r>
              <a:rPr lang="en-US" sz="2400" b="1" dirty="0"/>
              <a:t>The sum of the angles in a triangle is 180°. To find the sum of the interior angles of a polygon, multiply the number of triangles in the polygon by 180°.</a:t>
            </a:r>
          </a:p>
          <a:p>
            <a:pPr marL="0" indent="0">
              <a:buNone/>
            </a:pPr>
            <a:endParaRPr lang="en-US" sz="2400" b="1" dirty="0"/>
          </a:p>
          <a:p>
            <a:pPr marL="0" indent="0">
              <a:buNone/>
            </a:pPr>
            <a:r>
              <a:rPr lang="en-US" sz="2400" b="1" dirty="0"/>
              <a:t>Since all the angles inside the regular polygons are the same. Therefore, the formula for finding the angles of a regular polygon is given by;</a:t>
            </a:r>
          </a:p>
          <a:p>
            <a:pPr marL="0" indent="0">
              <a:buNone/>
            </a:pPr>
            <a:endParaRPr lang="en-US" sz="2400" b="1" dirty="0"/>
          </a:p>
          <a:p>
            <a:pPr marL="0" indent="0">
              <a:buNone/>
            </a:pPr>
            <a:r>
              <a:rPr lang="en-US" sz="2400" b="1" dirty="0"/>
              <a:t>Sum of interior angles = 180° * (n – 2)</a:t>
            </a:r>
          </a:p>
          <a:p>
            <a:pPr marL="0" indent="0">
              <a:buNone/>
            </a:pPr>
            <a:endParaRPr lang="en-US" sz="2400" b="1" dirty="0"/>
          </a:p>
          <a:p>
            <a:pPr marL="0" indent="0">
              <a:buNone/>
            </a:pPr>
            <a:r>
              <a:rPr lang="en-US" sz="2400" b="1" dirty="0"/>
              <a:t>Where n = the number of sides of a polygon.</a:t>
            </a:r>
          </a:p>
        </p:txBody>
      </p:sp>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Τρίγωνα</a:t>
            </a:r>
          </a:p>
        </p:txBody>
      </p:sp>
      <p:sp>
        <p:nvSpPr>
          <p:cNvPr id="3" name="Content Placeholder 2"/>
          <p:cNvSpPr>
            <a:spLocks noGrp="1"/>
          </p:cNvSpPr>
          <p:nvPr>
            <p:ph idx="1"/>
          </p:nvPr>
        </p:nvSpPr>
        <p:spPr/>
        <p:txBody>
          <a:bodyPr/>
          <a:lstStyle/>
          <a:p>
            <a:pPr marL="0" indent="0" algn="just">
              <a:buNone/>
            </a:pPr>
            <a:r>
              <a:rPr lang="el-GR" sz="2400" b="1" dirty="0"/>
              <a:t>Οι εσωτερικές γωνίες ενός τριγώνου αθροίζονται έως και 180°</a:t>
            </a:r>
          </a:p>
        </p:txBody>
      </p:sp>
      <p:pic>
        <p:nvPicPr>
          <p:cNvPr id="6" name="Obrázok 5">
            <a:extLst>
              <a:ext uri="{FF2B5EF4-FFF2-40B4-BE49-F238E27FC236}">
                <a16:creationId xmlns:a16="http://schemas.microsoft.com/office/drawing/2014/main" id="{1EE345D1-7E32-494D-8C74-3A19BBB7E8A5}"/>
              </a:ext>
            </a:extLst>
          </p:cNvPr>
          <p:cNvPicPr>
            <a:picLocks noChangeAspect="1"/>
          </p:cNvPicPr>
          <p:nvPr/>
        </p:nvPicPr>
        <p:blipFill>
          <a:blip r:embed="rId2"/>
          <a:stretch>
            <a:fillRect/>
          </a:stretch>
        </p:blipFill>
        <p:spPr>
          <a:xfrm>
            <a:off x="661531" y="2475692"/>
            <a:ext cx="3593588" cy="2385040"/>
          </a:xfrm>
          <a:prstGeom prst="rect">
            <a:avLst/>
          </a:prstGeom>
        </p:spPr>
      </p:pic>
      <p:pic>
        <p:nvPicPr>
          <p:cNvPr id="7" name="Obrázok 6">
            <a:extLst>
              <a:ext uri="{FF2B5EF4-FFF2-40B4-BE49-F238E27FC236}">
                <a16:creationId xmlns:a16="http://schemas.microsoft.com/office/drawing/2014/main" id="{3D2FDE81-0720-4C41-8BF2-B6750B591EDA}"/>
              </a:ext>
            </a:extLst>
          </p:cNvPr>
          <p:cNvPicPr>
            <a:picLocks noChangeAspect="1"/>
          </p:cNvPicPr>
          <p:nvPr/>
        </p:nvPicPr>
        <p:blipFill>
          <a:blip r:embed="rId3"/>
          <a:stretch>
            <a:fillRect/>
          </a:stretch>
        </p:blipFill>
        <p:spPr>
          <a:xfrm>
            <a:off x="4499992" y="2484120"/>
            <a:ext cx="3594071" cy="2457881"/>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Τρίγωνα</a:t>
            </a:r>
          </a:p>
        </p:txBody>
      </p:sp>
      <p:sp>
        <p:nvSpPr>
          <p:cNvPr id="3" name="Content Placeholder 2"/>
          <p:cNvSpPr>
            <a:spLocks noGrp="1"/>
          </p:cNvSpPr>
          <p:nvPr>
            <p:ph idx="1"/>
          </p:nvPr>
        </p:nvSpPr>
        <p:spPr/>
        <p:txBody>
          <a:bodyPr/>
          <a:lstStyle/>
          <a:p>
            <a:pPr marL="0" indent="0" algn="just">
              <a:buNone/>
            </a:pPr>
            <a:r>
              <a:rPr lang="el-GR" sz="2400" b="1" dirty="0"/>
              <a:t>Ένα τρίγωνο έχει 3 πλευρές, επομένως,</a:t>
            </a:r>
          </a:p>
          <a:p>
            <a:pPr marL="0" indent="0" algn="just">
              <a:buNone/>
            </a:pPr>
            <a:r>
              <a:rPr lang="el-GR" sz="2400" b="1" dirty="0"/>
              <a:t>n = 3</a:t>
            </a:r>
          </a:p>
          <a:p>
            <a:pPr marL="0" indent="0" algn="just">
              <a:buNone/>
            </a:pPr>
            <a:r>
              <a:rPr lang="el-GR" sz="2400" b="1" dirty="0"/>
              <a:t>Αντικαταστήστε το n = 3 στον τύπο εύρεσης των γωνιών ενός πολυγώνου.</a:t>
            </a:r>
          </a:p>
          <a:p>
            <a:pPr marL="0" indent="0" algn="just">
              <a:buNone/>
            </a:pPr>
            <a:r>
              <a:rPr lang="el-GR" sz="2400" b="1" dirty="0"/>
              <a:t>Άθροισμα εσωτερικών γωνιών = 180° * (n – 2)</a:t>
            </a:r>
          </a:p>
          <a:p>
            <a:pPr marL="0" indent="0" algn="just">
              <a:buNone/>
            </a:pPr>
            <a:r>
              <a:rPr lang="el-GR" sz="2400" b="1" dirty="0"/>
              <a:t>= 180° * (3 – 2)</a:t>
            </a:r>
          </a:p>
          <a:p>
            <a:pPr marL="0" indent="0" algn="just">
              <a:buNone/>
            </a:pPr>
            <a:r>
              <a:rPr lang="el-GR" sz="2400" b="1" dirty="0"/>
              <a:t>= 180° * 1</a:t>
            </a:r>
          </a:p>
          <a:p>
            <a:pPr marL="0" indent="0" algn="just">
              <a:buNone/>
            </a:pPr>
            <a:r>
              <a:rPr lang="el-GR" sz="2400" b="1" dirty="0"/>
              <a:t>= 180°</a:t>
            </a:r>
            <a:endParaRPr lang="en-US" sz="2400" b="1" dirty="0"/>
          </a:p>
        </p:txBody>
      </p:sp>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Τετράπλευρα (τετράγωνα κ.λπ.)</a:t>
            </a:r>
          </a:p>
        </p:txBody>
      </p:sp>
      <p:sp>
        <p:nvSpPr>
          <p:cNvPr id="3" name="Content Placeholder 2"/>
          <p:cNvSpPr>
            <a:spLocks noGrp="1"/>
          </p:cNvSpPr>
          <p:nvPr>
            <p:ph idx="1"/>
          </p:nvPr>
        </p:nvSpPr>
        <p:spPr/>
        <p:txBody>
          <a:bodyPr/>
          <a:lstStyle/>
          <a:p>
            <a:pPr marL="0" indent="0" algn="just">
              <a:buNone/>
            </a:pPr>
            <a:r>
              <a:rPr lang="el-GR" sz="2400" b="1" dirty="0"/>
              <a:t>Ένα τετράπλευρο έχει 4 ευθείες πλευρές.</a:t>
            </a:r>
          </a:p>
          <a:p>
            <a:pPr marL="0" indent="0" algn="just">
              <a:buNone/>
            </a:pPr>
            <a:r>
              <a:rPr lang="el-GR" sz="2400" b="1" dirty="0"/>
              <a:t>Οι εσωτερικές γωνίες ενός τετράπλευρου αθροίζονται σε 360°, επειδή υπάρχουν 2 τρίγωνα σε ένα τετράγωνο.</a:t>
            </a:r>
          </a:p>
        </p:txBody>
      </p:sp>
      <p:pic>
        <p:nvPicPr>
          <p:cNvPr id="5" name="Obrázok 4">
            <a:extLst>
              <a:ext uri="{FF2B5EF4-FFF2-40B4-BE49-F238E27FC236}">
                <a16:creationId xmlns:a16="http://schemas.microsoft.com/office/drawing/2014/main" id="{8FD08DCE-EB3F-40B4-B3C9-607A292C509E}"/>
              </a:ext>
            </a:extLst>
          </p:cNvPr>
          <p:cNvPicPr>
            <a:picLocks noChangeAspect="1"/>
          </p:cNvPicPr>
          <p:nvPr/>
        </p:nvPicPr>
        <p:blipFill>
          <a:blip r:embed="rId2"/>
          <a:stretch>
            <a:fillRect/>
          </a:stretch>
        </p:blipFill>
        <p:spPr>
          <a:xfrm>
            <a:off x="323528" y="3128742"/>
            <a:ext cx="3923928" cy="2455118"/>
          </a:xfrm>
          <a:prstGeom prst="rect">
            <a:avLst/>
          </a:prstGeom>
        </p:spPr>
      </p:pic>
      <p:pic>
        <p:nvPicPr>
          <p:cNvPr id="7" name="Obrázok 6">
            <a:extLst>
              <a:ext uri="{FF2B5EF4-FFF2-40B4-BE49-F238E27FC236}">
                <a16:creationId xmlns:a16="http://schemas.microsoft.com/office/drawing/2014/main" id="{001A28B9-C72C-4E13-AB83-5EBAB43A72B9}"/>
              </a:ext>
            </a:extLst>
          </p:cNvPr>
          <p:cNvPicPr>
            <a:picLocks noChangeAspect="1"/>
          </p:cNvPicPr>
          <p:nvPr/>
        </p:nvPicPr>
        <p:blipFill>
          <a:blip r:embed="rId3"/>
          <a:stretch>
            <a:fillRect/>
          </a:stretch>
        </p:blipFill>
        <p:spPr>
          <a:xfrm>
            <a:off x="4407096" y="3128742"/>
            <a:ext cx="3947153" cy="2455118"/>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TotalTime>
  <Words>844</Words>
  <Application>Microsoft Office PowerPoint</Application>
  <PresentationFormat>On-screen Show (4:3)</PresentationFormat>
  <Paragraphs>84</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Adobe Heiti Std R</vt:lpstr>
      <vt:lpstr>Arial</vt:lpstr>
      <vt:lpstr>Calibri</vt:lpstr>
      <vt:lpstr>Office Theme</vt:lpstr>
      <vt:lpstr>Υπολογισμός γωνιών που σχετίζονται με πολύγωνα</vt:lpstr>
      <vt:lpstr>Πολύγωνα</vt:lpstr>
      <vt:lpstr>Πολύγωνα</vt:lpstr>
      <vt:lpstr>Εσωτερικές γωνίες πολυγώνου</vt:lpstr>
      <vt:lpstr>Εσωτερικές γωνίες πολυγώνου</vt:lpstr>
      <vt:lpstr>Εσωτερικές γωνίες πολυγώνου</vt:lpstr>
      <vt:lpstr>Τρίγωνα</vt:lpstr>
      <vt:lpstr>Τρίγωνα</vt:lpstr>
      <vt:lpstr>Τετράπλευρα (τετράγωνα κ.λπ.)</vt:lpstr>
      <vt:lpstr>Τετράπλευρα (τετράγωνα κ.λπ.)</vt:lpstr>
      <vt:lpstr>Τετράπλευρα (τετράγωνα κ.λπ.)</vt:lpstr>
      <vt:lpstr>Πεντάγωνο</vt:lpstr>
      <vt:lpstr>Πεντάγωνο</vt:lpstr>
      <vt:lpstr>Ο Γενικός Κανόνας</vt:lpstr>
      <vt:lpstr>Ο Γενικός Κανόνας</vt:lpstr>
      <vt:lpstr>Εξωτερικές γωνίες πολυγώνων</vt:lpstr>
      <vt:lpstr>Εξωτερικές γωνίες πολυγώνων</vt:lpstr>
      <vt:lpstr>Θυμάμαι</vt:lpstr>
      <vt:lpstr>Θυμάμαι</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Κωνσταντίνος Κόβας</cp:lastModifiedBy>
  <cp:revision>25</cp:revision>
  <dcterms:created xsi:type="dcterms:W3CDTF">2016-10-07T11:12:08Z</dcterms:created>
  <dcterms:modified xsi:type="dcterms:W3CDTF">2023-01-23T22:47:26Z</dcterms:modified>
  <cp:category/>
</cp:coreProperties>
</file>