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 id="2147483677" r:id="rId2"/>
    <p:sldMasterId id="2147483682" r:id="rId3"/>
    <p:sldMasterId id="2147483720" r:id="rId4"/>
  </p:sldMasterIdLst>
  <p:notesMasterIdLst>
    <p:notesMasterId r:id="rId39"/>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54" d="100"/>
          <a:sy n="154" d="100"/>
        </p:scale>
        <p:origin x="1122" y="-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o-R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44271A-D296-418E-82C3-5CE6F6F86EA5}" type="datetimeFigureOut">
              <a:rPr lang="ro-RO" smtClean="0"/>
              <a:t>26.01.2023</a:t>
            </a:fld>
            <a:endParaRPr lang="ro-RO"/>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o-R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o-R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C7A244-676C-4D9C-8EFA-18B47D01D032}" type="slidenum">
              <a:rPr lang="ro-RO" smtClean="0"/>
              <a:t>‹#›</a:t>
            </a:fld>
            <a:endParaRPr lang="ro-RO"/>
          </a:p>
        </p:txBody>
      </p:sp>
    </p:spTree>
    <p:extLst>
      <p:ext uri="{BB962C8B-B14F-4D97-AF65-F5344CB8AC3E}">
        <p14:creationId xmlns:p14="http://schemas.microsoft.com/office/powerpoint/2010/main" val="816489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32C7A244-676C-4D9C-8EFA-18B47D01D032}" type="slidenum">
              <a:rPr lang="ro-RO" smtClean="0"/>
              <a:t>10</a:t>
            </a:fld>
            <a:endParaRPr lang="ro-RO"/>
          </a:p>
        </p:txBody>
      </p:sp>
    </p:spTree>
    <p:extLst>
      <p:ext uri="{BB962C8B-B14F-4D97-AF65-F5344CB8AC3E}">
        <p14:creationId xmlns:p14="http://schemas.microsoft.com/office/powerpoint/2010/main" val="24757705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1"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2" name="Title 1"/>
          <p:cNvSpPr>
            <a:spLocks noGrp="1"/>
          </p:cNvSpPr>
          <p:nvPr>
            <p:ph type="ctrTitle"/>
          </p:nvPr>
        </p:nvSpPr>
        <p:spPr>
          <a:xfrm>
            <a:off x="327992" y="1052738"/>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dirty="0"/>
          </a:p>
        </p:txBody>
      </p:sp>
    </p:spTree>
    <p:extLst>
      <p:ext uri="{BB962C8B-B14F-4D97-AF65-F5344CB8AC3E}">
        <p14:creationId xmlns:p14="http://schemas.microsoft.com/office/powerpoint/2010/main" val="1780640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1"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ctrTitle"/>
          </p:nvPr>
        </p:nvSpPr>
        <p:spPr>
          <a:xfrm>
            <a:off x="327992" y="1052738"/>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675357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2"/>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fld id="{CEDAB268-0B51-4CAC-88D5-22A3F9569ABE}" type="slidenum">
              <a:rPr kumimoji="0" lang="el-GR" sz="1050" b="1" i="0" u="none" strike="noStrike" kern="1200" cap="none" spc="0" normalizeH="0" baseline="0" noProof="0" smtClean="0">
                <a:ln>
                  <a:noFill/>
                </a:ln>
                <a:solidFill>
                  <a:srgbClr val="EEECE1">
                    <a:lumMod val="25000"/>
                  </a:srgbClr>
                </a:solidFill>
                <a:effectLst/>
                <a:uLnTx/>
                <a:uFillTx/>
                <a:latin typeface="Calibri"/>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l-GR" sz="1050" b="1" i="0" u="none" strike="noStrike" kern="1200" cap="none" spc="0" normalizeH="0" baseline="0" noProof="0" dirty="0">
              <a:ln>
                <a:noFill/>
              </a:ln>
              <a:solidFill>
                <a:srgbClr val="EEECE1">
                  <a:lumMod val="25000"/>
                </a:srgbClr>
              </a:solidFill>
              <a:effectLst/>
              <a:uLnTx/>
              <a:uFillTx/>
              <a:latin typeface="Calibri"/>
              <a:ea typeface="+mn-ea"/>
              <a:cs typeface="+mn-cs"/>
            </a:endParaRPr>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Tree>
    <p:extLst>
      <p:ext uri="{BB962C8B-B14F-4D97-AF65-F5344CB8AC3E}">
        <p14:creationId xmlns:p14="http://schemas.microsoft.com/office/powerpoint/2010/main" val="22195184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3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fld id="{CEDAB268-0B51-4CAC-88D5-22A3F9569ABE}" type="slidenum">
              <a:rPr kumimoji="0" lang="el-GR" sz="1050" b="1" i="0" u="none" strike="noStrike" kern="1200" cap="none" spc="0" normalizeH="0" baseline="0" noProof="0" smtClean="0">
                <a:ln>
                  <a:noFill/>
                </a:ln>
                <a:solidFill>
                  <a:srgbClr val="EEECE1">
                    <a:lumMod val="25000"/>
                  </a:srgbClr>
                </a:solidFill>
                <a:effectLst/>
                <a:uLnTx/>
                <a:uFillTx/>
                <a:latin typeface="Calibri"/>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l-GR" sz="1050" b="1" i="0" u="none" strike="noStrike" kern="1200" cap="none" spc="0" normalizeH="0" baseline="0" noProof="0" dirty="0">
              <a:ln>
                <a:noFill/>
              </a:ln>
              <a:solidFill>
                <a:srgbClr val="EEECE1">
                  <a:lumMod val="25000"/>
                </a:srgbClr>
              </a:solidFill>
              <a:effectLst/>
              <a:uLnTx/>
              <a:uFillTx/>
              <a:latin typeface="Calibri"/>
              <a:ea typeface="+mn-ea"/>
              <a:cs typeface="+mn-cs"/>
            </a:endParaRPr>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Tree>
    <p:extLst>
      <p:ext uri="{BB962C8B-B14F-4D97-AF65-F5344CB8AC3E}">
        <p14:creationId xmlns:p14="http://schemas.microsoft.com/office/powerpoint/2010/main" val="23819173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33836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075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0C3860E-77B0-4792-B51F-19650A1780A2}" type="datetimeFigureOut">
              <a:rPr lang="en-US" smtClean="0"/>
              <a:t>26-Jan-23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
        <p:nvSpPr>
          <p:cNvPr id="7" name="Rectangle 6">
            <a:extLst>
              <a:ext uri="{FF2B5EF4-FFF2-40B4-BE49-F238E27FC236}">
                <a16:creationId xmlns:a16="http://schemas.microsoft.com/office/drawing/2014/main" id="{B1EFBE2F-8BCD-C48F-B6BC-B53CA5BBE379}"/>
              </a:ext>
            </a:extLst>
          </p:cNvPr>
          <p:cNvSpPr/>
          <p:nvPr userDrawn="1"/>
        </p:nvSpPr>
        <p:spPr>
          <a:xfrm>
            <a:off x="1"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white"/>
              </a:solidFill>
              <a:effectLst/>
              <a:uLnTx/>
              <a:uFillTx/>
              <a:latin typeface="Calibri"/>
              <a:ea typeface="+mn-ea"/>
              <a:cs typeface="+mn-cs"/>
            </a:endParaRPr>
          </a:p>
        </p:txBody>
      </p:sp>
      <p:pic>
        <p:nvPicPr>
          <p:cNvPr id="8" name="Picture 2" descr="C:\Users\mkomod05.cs8500\Google Drive\SEIT lab\Projects\World of Physics\Kick-off\eu flag.JPG">
            <a:extLst>
              <a:ext uri="{FF2B5EF4-FFF2-40B4-BE49-F238E27FC236}">
                <a16:creationId xmlns:a16="http://schemas.microsoft.com/office/drawing/2014/main" id="{2A363BCA-8713-39BB-3410-04967B21B9E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a:extLst>
              <a:ext uri="{FF2B5EF4-FFF2-40B4-BE49-F238E27FC236}">
                <a16:creationId xmlns:a16="http://schemas.microsoft.com/office/drawing/2014/main" id="{F2CFC257-4EF8-5631-BE97-3C2654E329BB}"/>
              </a:ext>
            </a:extLst>
          </p:cNvPr>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pic>
        <p:nvPicPr>
          <p:cNvPr id="10" name="Immagine 10">
            <a:extLst>
              <a:ext uri="{FF2B5EF4-FFF2-40B4-BE49-F238E27FC236}">
                <a16:creationId xmlns:a16="http://schemas.microsoft.com/office/drawing/2014/main" id="{E416793D-5A33-FFCE-D4E0-AE2E351FF26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sp>
        <p:nvSpPr>
          <p:cNvPr id="11" name="Rectangle 9">
            <a:extLst>
              <a:ext uri="{FF2B5EF4-FFF2-40B4-BE49-F238E27FC236}">
                <a16:creationId xmlns:a16="http://schemas.microsoft.com/office/drawing/2014/main" id="{F7D913B5-E40D-3ACD-8C09-96342DC1CCE8}"/>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7521412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C3860E-77B0-4792-B51F-19650A1780A2}" type="datetimeFigureOut">
              <a:rPr lang="en-US" smtClean="0"/>
              <a:t>26-Jan-23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
        <p:nvSpPr>
          <p:cNvPr id="7" name="Rectangle 6">
            <a:extLst>
              <a:ext uri="{FF2B5EF4-FFF2-40B4-BE49-F238E27FC236}">
                <a16:creationId xmlns:a16="http://schemas.microsoft.com/office/drawing/2014/main" id="{11FEA1B0-939B-AC34-068C-56DED5D9EE46}"/>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white"/>
              </a:solidFill>
              <a:effectLst/>
              <a:uLnTx/>
              <a:uFillTx/>
              <a:latin typeface="Calibri"/>
              <a:ea typeface="+mn-ea"/>
              <a:cs typeface="+mn-cs"/>
            </a:endParaRPr>
          </a:p>
        </p:txBody>
      </p:sp>
      <p:sp>
        <p:nvSpPr>
          <p:cNvPr id="8" name="Slide Number Placeholder 5">
            <a:extLst>
              <a:ext uri="{FF2B5EF4-FFF2-40B4-BE49-F238E27FC236}">
                <a16:creationId xmlns:a16="http://schemas.microsoft.com/office/drawing/2014/main" id="{6D068CBE-4F0C-F893-D6B5-4E64BDF1E0AE}"/>
              </a:ext>
            </a:extLst>
          </p:cNvPr>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fld id="{CEDAB268-0B51-4CAC-88D5-22A3F9569ABE}" type="slidenum">
              <a:rPr kumimoji="0" lang="el-GR" sz="1050" b="1" i="0" u="none" strike="noStrike" kern="1200" cap="none" spc="0" normalizeH="0" baseline="0" noProof="0" smtClean="0">
                <a:ln>
                  <a:noFill/>
                </a:ln>
                <a:solidFill>
                  <a:srgbClr val="EEECE1">
                    <a:lumMod val="25000"/>
                  </a:srgbClr>
                </a:solidFill>
                <a:effectLst/>
                <a:uLnTx/>
                <a:uFillTx/>
                <a:latin typeface="Calibri"/>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l-GR" sz="1050" b="1" i="0" u="none" strike="noStrike" kern="1200" cap="none" spc="0" normalizeH="0" baseline="0" noProof="0" dirty="0">
              <a:ln>
                <a:noFill/>
              </a:ln>
              <a:solidFill>
                <a:srgbClr val="EEECE1">
                  <a:lumMod val="25000"/>
                </a:srgbClr>
              </a:solidFill>
              <a:effectLst/>
              <a:uLnTx/>
              <a:uFillTx/>
              <a:latin typeface="Calibri"/>
              <a:ea typeface="+mn-ea"/>
              <a:cs typeface="+mn-cs"/>
            </a:endParaRPr>
          </a:p>
        </p:txBody>
      </p:sp>
      <p:pic>
        <p:nvPicPr>
          <p:cNvPr id="9" name="Picture 2" descr="C:\Users\mkomod05.cs8500\Google Drive\SEIT lab\Projects\World of Physics\Kick-off\eu flag.JPG">
            <a:extLst>
              <a:ext uri="{FF2B5EF4-FFF2-40B4-BE49-F238E27FC236}">
                <a16:creationId xmlns:a16="http://schemas.microsoft.com/office/drawing/2014/main" id="{5AF14D5D-1152-B25D-2985-12345F8025F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19">
            <a:extLst>
              <a:ext uri="{FF2B5EF4-FFF2-40B4-BE49-F238E27FC236}">
                <a16:creationId xmlns:a16="http://schemas.microsoft.com/office/drawing/2014/main" id="{993DB62C-E5F5-DAA1-D9CA-65B2B635914E}"/>
              </a:ext>
            </a:extLst>
          </p:cNvPr>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Tree>
    <p:extLst>
      <p:ext uri="{BB962C8B-B14F-4D97-AF65-F5344CB8AC3E}">
        <p14:creationId xmlns:p14="http://schemas.microsoft.com/office/powerpoint/2010/main" val="39003524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C3860E-77B0-4792-B51F-19650A1780A2}" type="datetimeFigureOut">
              <a:rPr lang="en-US" smtClean="0"/>
              <a:t>26-Jan-23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
        <p:nvSpPr>
          <p:cNvPr id="7" name="Slide Number Placeholder 5">
            <a:extLst>
              <a:ext uri="{FF2B5EF4-FFF2-40B4-BE49-F238E27FC236}">
                <a16:creationId xmlns:a16="http://schemas.microsoft.com/office/drawing/2014/main" id="{5B8E68B9-D579-10E4-E5BC-B9B6E4FD45B6}"/>
              </a:ext>
            </a:extLst>
          </p:cNvPr>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fld id="{CEDAB268-0B51-4CAC-88D5-22A3F9569ABE}" type="slidenum">
              <a:rPr kumimoji="0" lang="el-GR" sz="1050" b="1" i="0" u="none" strike="noStrike" kern="1200" cap="none" spc="0" normalizeH="0" baseline="0" noProof="0" smtClean="0">
                <a:ln>
                  <a:noFill/>
                </a:ln>
                <a:solidFill>
                  <a:srgbClr val="EEECE1">
                    <a:lumMod val="25000"/>
                  </a:srgbClr>
                </a:solidFill>
                <a:effectLst/>
                <a:uLnTx/>
                <a:uFillTx/>
                <a:latin typeface="Calibri"/>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l-GR" sz="1050" b="1" i="0" u="none" strike="noStrike" kern="1200" cap="none" spc="0" normalizeH="0" baseline="0" noProof="0" dirty="0">
              <a:ln>
                <a:noFill/>
              </a:ln>
              <a:solidFill>
                <a:srgbClr val="EEECE1">
                  <a:lumMod val="25000"/>
                </a:srgbClr>
              </a:solidFill>
              <a:effectLst/>
              <a:uLnTx/>
              <a:uFillTx/>
              <a:latin typeface="Calibri"/>
              <a:ea typeface="+mn-ea"/>
              <a:cs typeface="+mn-cs"/>
            </a:endParaRPr>
          </a:p>
        </p:txBody>
      </p:sp>
      <p:pic>
        <p:nvPicPr>
          <p:cNvPr id="8" name="Picture 2" descr="C:\Users\mkomod05.cs8500\Google Drive\SEIT lab\Projects\World of Physics\Kick-off\eu flag.JPG">
            <a:extLst>
              <a:ext uri="{FF2B5EF4-FFF2-40B4-BE49-F238E27FC236}">
                <a16:creationId xmlns:a16="http://schemas.microsoft.com/office/drawing/2014/main" id="{369FC503-55D6-7606-C1F6-7061850F59E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a:extLst>
              <a:ext uri="{FF2B5EF4-FFF2-40B4-BE49-F238E27FC236}">
                <a16:creationId xmlns:a16="http://schemas.microsoft.com/office/drawing/2014/main" id="{4C5F7290-47FA-C8EB-521D-5A5FF15A5AB0}"/>
              </a:ext>
            </a:extLst>
          </p:cNvPr>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Tree>
    <p:extLst>
      <p:ext uri="{BB962C8B-B14F-4D97-AF65-F5344CB8AC3E}">
        <p14:creationId xmlns:p14="http://schemas.microsoft.com/office/powerpoint/2010/main" val="31170443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0C3860E-77B0-4792-B51F-19650A1780A2}" type="datetimeFigureOut">
              <a:rPr lang="en-US" smtClean="0"/>
              <a:t>26-Jan-23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430145963"/>
      </p:ext>
    </p:extLst>
  </p:cSld>
  <p:clrMapOvr>
    <a:masterClrMapping/>
  </p:clrMapOvr>
  <p:hf sldNum="0" hdr="0" ftr="0"/>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0C3860E-77B0-4792-B51F-19650A1780A2}" type="datetimeFigureOut">
              <a:rPr lang="en-US" smtClean="0"/>
              <a:t>26-Jan-23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3252243822"/>
      </p:ext>
    </p:extLst>
  </p:cSld>
  <p:clrMapOvr>
    <a:masterClrMapping/>
  </p:clrMapOvr>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2"/>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050" b="1" smtClean="0"/>
              <a:pPr/>
              <a:t>‹#›</a:t>
            </a:fld>
            <a:endParaRPr lang="el-GR" sz="105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Tree>
    <p:extLst>
      <p:ext uri="{BB962C8B-B14F-4D97-AF65-F5344CB8AC3E}">
        <p14:creationId xmlns:p14="http://schemas.microsoft.com/office/powerpoint/2010/main" val="22541875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0C3860E-77B0-4792-B51F-19650A1780A2}" type="datetimeFigureOut">
              <a:rPr lang="en-US" smtClean="0"/>
              <a:t>26-Jan-23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1531046914"/>
      </p:ext>
    </p:extLst>
  </p:cSld>
  <p:clrMapOvr>
    <a:masterClrMapping/>
  </p:clrMapOvr>
  <p:hf sldNum="0" hdr="0" ftr="0"/>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C3860E-77B0-4792-B51F-19650A1780A2}" type="datetimeFigureOut">
              <a:rPr lang="en-US" smtClean="0"/>
              <a:t>26-Jan-23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1335789914"/>
      </p:ext>
    </p:extLst>
  </p:cSld>
  <p:clrMapOvr>
    <a:masterClrMapping/>
  </p:clrMapOvr>
  <p:hf sldNum="0"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0C3860E-77B0-4792-B51F-19650A1780A2}" type="datetimeFigureOut">
              <a:rPr lang="en-US" smtClean="0"/>
              <a:t>26-Jan-23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323237518"/>
      </p:ext>
    </p:extLst>
  </p:cSld>
  <p:clrMapOvr>
    <a:masterClrMapping/>
  </p:clrMapOvr>
  <p:hf sldNum="0" hdr="0" ftr="0"/>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0C3860E-77B0-4792-B51F-19650A1780A2}" type="datetimeFigureOut">
              <a:rPr lang="en-US" smtClean="0"/>
              <a:t>26-Jan-23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3477478519"/>
      </p:ext>
    </p:extLst>
  </p:cSld>
  <p:clrMapOvr>
    <a:masterClrMapping/>
  </p:clrMapOvr>
  <p:hf sldNum="0" hdr="0" ftr="0"/>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C3860E-77B0-4792-B51F-19650A1780A2}" type="datetimeFigureOut">
              <a:rPr lang="en-US" smtClean="0"/>
              <a:t>26-Jan-23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2818208052"/>
      </p:ext>
    </p:extLst>
  </p:cSld>
  <p:clrMapOvr>
    <a:masterClrMapping/>
  </p:clrMapOvr>
  <p:hf sldNum="0" hdr="0" ftr="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C3860E-77B0-4792-B51F-19650A1780A2}" type="datetimeFigureOut">
              <a:rPr lang="en-US" smtClean="0"/>
              <a:t>26-Jan-23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475015271"/>
      </p:ext>
    </p:extLst>
  </p:cSld>
  <p:clrMapOvr>
    <a:masterClrMapping/>
  </p:clrMapOvr>
  <p:hf sldNum="0"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3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050" b="1" smtClean="0"/>
              <a:pPr/>
              <a:t>‹#›</a:t>
            </a:fld>
            <a:endParaRPr lang="el-GR" sz="105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Tree>
    <p:extLst>
      <p:ext uri="{BB962C8B-B14F-4D97-AF65-F5344CB8AC3E}">
        <p14:creationId xmlns:p14="http://schemas.microsoft.com/office/powerpoint/2010/main" val="1248091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9439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21C01-9E67-F100-1330-A881EDDF234D}"/>
              </a:ext>
            </a:extLst>
          </p:cNvPr>
          <p:cNvSpPr>
            <a:spLocks noGrp="1"/>
          </p:cNvSpPr>
          <p:nvPr>
            <p:ph type="title"/>
          </p:nvPr>
        </p:nvSpPr>
        <p:spPr>
          <a:xfrm>
            <a:off x="628650" y="365126"/>
            <a:ext cx="7886700" cy="1325563"/>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507144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1"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2" name="Title 1"/>
          <p:cNvSpPr>
            <a:spLocks noGrp="1"/>
          </p:cNvSpPr>
          <p:nvPr>
            <p:ph type="ctrTitle"/>
          </p:nvPr>
        </p:nvSpPr>
        <p:spPr>
          <a:xfrm>
            <a:off x="327992" y="1052738"/>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dirty="0"/>
          </a:p>
        </p:txBody>
      </p:sp>
    </p:spTree>
    <p:extLst>
      <p:ext uri="{BB962C8B-B14F-4D97-AF65-F5344CB8AC3E}">
        <p14:creationId xmlns:p14="http://schemas.microsoft.com/office/powerpoint/2010/main" val="3417662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2"/>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050" b="1" smtClean="0"/>
              <a:pPr/>
              <a:t>‹#›</a:t>
            </a:fld>
            <a:endParaRPr lang="el-GR" sz="105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Tree>
    <p:extLst>
      <p:ext uri="{BB962C8B-B14F-4D97-AF65-F5344CB8AC3E}">
        <p14:creationId xmlns:p14="http://schemas.microsoft.com/office/powerpoint/2010/main" val="17721388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3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050" b="1" smtClean="0"/>
              <a:pPr/>
              <a:t>‹#›</a:t>
            </a:fld>
            <a:endParaRPr lang="el-GR" sz="105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Tree>
    <p:extLst>
      <p:ext uri="{BB962C8B-B14F-4D97-AF65-F5344CB8AC3E}">
        <p14:creationId xmlns:p14="http://schemas.microsoft.com/office/powerpoint/2010/main" val="3424993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2743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8.xml"/><Relationship Id="rId7"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2.xml"/><Relationship Id="rId7" Type="http://schemas.openxmlformats.org/officeDocument/2006/relationships/image" Target="../media/image1.jpe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3.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1.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4.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3.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
        <p:nvSpPr>
          <p:cNvPr id="6" name="TextBox 5"/>
          <p:cNvSpPr txBox="1"/>
          <p:nvPr userDrawn="1"/>
        </p:nvSpPr>
        <p:spPr>
          <a:xfrm>
            <a:off x="5621849" y="116633"/>
            <a:ext cx="2668038" cy="276999"/>
          </a:xfrm>
          <a:prstGeom prst="rect">
            <a:avLst/>
          </a:prstGeom>
          <a:noFill/>
        </p:spPr>
        <p:txBody>
          <a:bodyPr wrap="none"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Mathesis - </a:t>
            </a:r>
            <a:r>
              <a:rPr lang="it-IT" sz="1200" b="0" i="0" u="none" strike="noStrike" kern="1200" dirty="0">
                <a:solidFill>
                  <a:schemeClr val="tx1"/>
                </a:solidFill>
                <a:effectLst/>
                <a:latin typeface="+mn-lt"/>
                <a:ea typeface="+mn-ea"/>
                <a:cs typeface="+mn-cs"/>
              </a:rPr>
              <a:t>2020-1-RO01-KA201-080410</a:t>
            </a:r>
            <a:endParaRPr lang="en-US" sz="12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036496" y="1"/>
            <a:ext cx="107505" cy="6885385"/>
          </a:xfrm>
          <a:prstGeom prst="rect">
            <a:avLst/>
          </a:prstGeom>
        </p:spPr>
      </p:pic>
    </p:spTree>
    <p:extLst>
      <p:ext uri="{BB962C8B-B14F-4D97-AF65-F5344CB8AC3E}">
        <p14:creationId xmlns:p14="http://schemas.microsoft.com/office/powerpoint/2010/main" val="189302523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Lst>
  <p:hf sldNum="0" hdr="0" ftr="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
        <p:nvSpPr>
          <p:cNvPr id="6" name="TextBox 5"/>
          <p:cNvSpPr txBox="1"/>
          <p:nvPr userDrawn="1"/>
        </p:nvSpPr>
        <p:spPr>
          <a:xfrm>
            <a:off x="5621849" y="116633"/>
            <a:ext cx="2668038" cy="276999"/>
          </a:xfrm>
          <a:prstGeom prst="rect">
            <a:avLst/>
          </a:prstGeom>
          <a:noFill/>
        </p:spPr>
        <p:txBody>
          <a:bodyPr wrap="none"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Mathesis - </a:t>
            </a:r>
            <a:r>
              <a:rPr lang="it-IT" sz="1200" b="0" i="0" u="none" strike="noStrike" kern="1200" dirty="0">
                <a:solidFill>
                  <a:schemeClr val="tx1"/>
                </a:solidFill>
                <a:effectLst/>
                <a:latin typeface="+mn-lt"/>
                <a:ea typeface="+mn-ea"/>
                <a:cs typeface="+mn-cs"/>
              </a:rPr>
              <a:t>2020-1-RO01-KA201-080410</a:t>
            </a:r>
            <a:endParaRPr lang="en-US" sz="12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9036496" y="1"/>
            <a:ext cx="107505" cy="6885385"/>
          </a:xfrm>
          <a:prstGeom prst="rect">
            <a:avLst/>
          </a:prstGeom>
        </p:spPr>
      </p:pic>
    </p:spTree>
    <p:extLst>
      <p:ext uri="{BB962C8B-B14F-4D97-AF65-F5344CB8AC3E}">
        <p14:creationId xmlns:p14="http://schemas.microsoft.com/office/powerpoint/2010/main" val="212134368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Lst>
  <p:hf sldNum="0" hdr="0" ftr="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
        <p:nvSpPr>
          <p:cNvPr id="6" name="TextBox 5"/>
          <p:cNvSpPr txBox="1"/>
          <p:nvPr userDrawn="1"/>
        </p:nvSpPr>
        <p:spPr>
          <a:xfrm>
            <a:off x="5621849" y="116633"/>
            <a:ext cx="2668038"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Mathesis - </a:t>
            </a:r>
            <a:r>
              <a:rPr kumimoji="0" lang="it-IT" sz="1200" b="0" i="0" u="none" strike="noStrike" kern="1200" cap="none" spc="0" normalizeH="0" baseline="0" noProof="0" dirty="0">
                <a:ln>
                  <a:noFill/>
                </a:ln>
                <a:solidFill>
                  <a:prstClr val="black"/>
                </a:solidFill>
                <a:effectLst/>
                <a:uLnTx/>
                <a:uFillTx/>
                <a:latin typeface="Calibri"/>
                <a:ea typeface="+mn-ea"/>
                <a:cs typeface="+mn-cs"/>
              </a:rPr>
              <a:t>2020-1-RO01-KA201-080410</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036496" y="1"/>
            <a:ext cx="107505" cy="6885385"/>
          </a:xfrm>
          <a:prstGeom prst="rect">
            <a:avLst/>
          </a:prstGeom>
        </p:spPr>
      </p:pic>
    </p:spTree>
    <p:extLst>
      <p:ext uri="{BB962C8B-B14F-4D97-AF65-F5344CB8AC3E}">
        <p14:creationId xmlns:p14="http://schemas.microsoft.com/office/powerpoint/2010/main" val="338385920"/>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93" r:id="rId5"/>
  </p:sldLayoutIdLst>
  <p:hf sldNum="0" hdr="0" ftr="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26-Jan-23</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pic>
        <p:nvPicPr>
          <p:cNvPr id="7" name="Picture 2" descr="C:\Users\mkomod05.cs8500\Google Drive\SEIT lab\Projects\World of Physics\Kick-off\eu flag.JPG">
            <a:extLst>
              <a:ext uri="{FF2B5EF4-FFF2-40B4-BE49-F238E27FC236}">
                <a16:creationId xmlns:a16="http://schemas.microsoft.com/office/drawing/2014/main" id="{C9468667-A721-D0CF-959C-E12AB08E6157}"/>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19">
            <a:extLst>
              <a:ext uri="{FF2B5EF4-FFF2-40B4-BE49-F238E27FC236}">
                <a16:creationId xmlns:a16="http://schemas.microsoft.com/office/drawing/2014/main" id="{EDC74645-DE47-40BE-83F4-2E05453125C8}"/>
              </a:ext>
            </a:extLst>
          </p:cNvPr>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
        <p:nvSpPr>
          <p:cNvPr id="9" name="TextBox 8">
            <a:extLst>
              <a:ext uri="{FF2B5EF4-FFF2-40B4-BE49-F238E27FC236}">
                <a16:creationId xmlns:a16="http://schemas.microsoft.com/office/drawing/2014/main" id="{09CD55DC-9CCA-817D-BC37-F7BC2C56C756}"/>
              </a:ext>
            </a:extLst>
          </p:cNvPr>
          <p:cNvSpPr txBox="1"/>
          <p:nvPr userDrawn="1"/>
        </p:nvSpPr>
        <p:spPr>
          <a:xfrm>
            <a:off x="5621849" y="116633"/>
            <a:ext cx="2668038"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Mathesis - </a:t>
            </a:r>
            <a:r>
              <a:rPr kumimoji="0" lang="it-IT" sz="1200" b="0" i="0" u="none" strike="noStrike" kern="1200" cap="none" spc="0" normalizeH="0" baseline="0" noProof="0" dirty="0">
                <a:ln>
                  <a:noFill/>
                </a:ln>
                <a:solidFill>
                  <a:prstClr val="black"/>
                </a:solidFill>
                <a:effectLst/>
                <a:uLnTx/>
                <a:uFillTx/>
                <a:latin typeface="Calibri"/>
                <a:ea typeface="+mn-ea"/>
                <a:cs typeface="+mn-cs"/>
              </a:rPr>
              <a:t>2020-1-RO01-KA201-080410</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0" name="Immagine 7">
            <a:extLst>
              <a:ext uri="{FF2B5EF4-FFF2-40B4-BE49-F238E27FC236}">
                <a16:creationId xmlns:a16="http://schemas.microsoft.com/office/drawing/2014/main" id="{97609C04-4EDC-6F44-C5AF-9744A2A7799F}"/>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pic>
        <p:nvPicPr>
          <p:cNvPr id="11" name="Immagine 6">
            <a:extLst>
              <a:ext uri="{FF2B5EF4-FFF2-40B4-BE49-F238E27FC236}">
                <a16:creationId xmlns:a16="http://schemas.microsoft.com/office/drawing/2014/main" id="{9624CD48-1232-A599-B791-48264EA55DC4}"/>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9036496" y="1"/>
            <a:ext cx="107505" cy="6885385"/>
          </a:xfrm>
          <a:prstGeom prst="rect">
            <a:avLst/>
          </a:prstGeom>
        </p:spPr>
      </p:pic>
    </p:spTree>
    <p:extLst>
      <p:ext uri="{BB962C8B-B14F-4D97-AF65-F5344CB8AC3E}">
        <p14:creationId xmlns:p14="http://schemas.microsoft.com/office/powerpoint/2010/main" val="76705899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6.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6.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png"/><Relationship Id="rId1" Type="http://schemas.openxmlformats.org/officeDocument/2006/relationships/slideLayout" Target="../slideLayouts/slideLayout16.xml"/><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6.xml"/><Relationship Id="rId4" Type="http://schemas.openxmlformats.org/officeDocument/2006/relationships/image" Target="../media/image38.png"/></Relationships>
</file>

<file path=ppt/slides/_rels/slide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l-GR" b="1" dirty="0"/>
              <a:t>Ακέραιοι</a:t>
            </a:r>
            <a:endParaRPr lang="ro-RO" b="1" dirty="0"/>
          </a:p>
        </p:txBody>
      </p:sp>
    </p:spTree>
    <p:extLst>
      <p:ext uri="{BB962C8B-B14F-4D97-AF65-F5344CB8AC3E}">
        <p14:creationId xmlns:p14="http://schemas.microsoft.com/office/powerpoint/2010/main" val="3357127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628650" y="2035631"/>
            <a:ext cx="7007383" cy="2910580"/>
          </a:xfrm>
        </p:spPr>
        <p:txBody>
          <a:bodyPr>
            <a:normAutofit fontScale="77500" lnSpcReduction="20000"/>
          </a:bodyPr>
          <a:lstStyle/>
          <a:p>
            <a:r>
              <a:rPr lang="el-GR" dirty="0"/>
              <a:t>5) Ο παρακάτω πίνακας δείχνει τις θερμοκρασίες στις 8 η ώρα σε ένα μετεωρολογικό σταθμό κάθε ημέρα της εβδομάδας του Φεβρουαρίου.</a:t>
            </a:r>
          </a:p>
          <a:p>
            <a:endParaRPr lang="el-GR" dirty="0"/>
          </a:p>
          <a:p>
            <a:endParaRPr lang="el-GR" dirty="0"/>
          </a:p>
          <a:p>
            <a:pPr marL="0" indent="0">
              <a:buNone/>
            </a:pPr>
            <a:r>
              <a:rPr lang="el-GR" dirty="0"/>
              <a:t>
Σύμφωνα με τον πίνακα, ο αριθμητικός μέσος όρος των θετικών θερμοκρασιών είναι ίσος με ... °C
</a:t>
            </a:r>
            <a:endParaRPr lang="ro-RO" dirty="0"/>
          </a:p>
        </p:txBody>
      </p:sp>
      <p:graphicFrame>
        <p:nvGraphicFramePr>
          <p:cNvPr id="4" name="Table 3"/>
          <p:cNvGraphicFramePr>
            <a:graphicFrameLocks noGrp="1"/>
          </p:cNvGraphicFramePr>
          <p:nvPr>
            <p:extLst>
              <p:ext uri="{D42A27DB-BD31-4B8C-83A1-F6EECF244321}">
                <p14:modId xmlns:p14="http://schemas.microsoft.com/office/powerpoint/2010/main" val="1460404601"/>
              </p:ext>
            </p:extLst>
          </p:nvPr>
        </p:nvGraphicFramePr>
        <p:xfrm>
          <a:off x="1839269" y="3277242"/>
          <a:ext cx="5027813" cy="634693"/>
        </p:xfrm>
        <a:graphic>
          <a:graphicData uri="http://schemas.openxmlformats.org/drawingml/2006/table">
            <a:tbl>
              <a:tblPr bandRow="1">
                <a:tableStyleId>{5C22544A-7EE6-4342-B048-85BDC9FD1C3A}</a:tableStyleId>
              </a:tblPr>
              <a:tblGrid>
                <a:gridCol w="844270">
                  <a:extLst>
                    <a:ext uri="{9D8B030D-6E8A-4147-A177-3AD203B41FA5}">
                      <a16:colId xmlns:a16="http://schemas.microsoft.com/office/drawing/2014/main" val="20000"/>
                    </a:ext>
                  </a:extLst>
                </a:gridCol>
                <a:gridCol w="489969">
                  <a:extLst>
                    <a:ext uri="{9D8B030D-6E8A-4147-A177-3AD203B41FA5}">
                      <a16:colId xmlns:a16="http://schemas.microsoft.com/office/drawing/2014/main" val="20001"/>
                    </a:ext>
                  </a:extLst>
                </a:gridCol>
                <a:gridCol w="581511">
                  <a:extLst>
                    <a:ext uri="{9D8B030D-6E8A-4147-A177-3AD203B41FA5}">
                      <a16:colId xmlns:a16="http://schemas.microsoft.com/office/drawing/2014/main" val="20002"/>
                    </a:ext>
                  </a:extLst>
                </a:gridCol>
                <a:gridCol w="581511">
                  <a:extLst>
                    <a:ext uri="{9D8B030D-6E8A-4147-A177-3AD203B41FA5}">
                      <a16:colId xmlns:a16="http://schemas.microsoft.com/office/drawing/2014/main" val="20003"/>
                    </a:ext>
                  </a:extLst>
                </a:gridCol>
                <a:gridCol w="581511">
                  <a:extLst>
                    <a:ext uri="{9D8B030D-6E8A-4147-A177-3AD203B41FA5}">
                      <a16:colId xmlns:a16="http://schemas.microsoft.com/office/drawing/2014/main" val="20004"/>
                    </a:ext>
                  </a:extLst>
                </a:gridCol>
                <a:gridCol w="581511">
                  <a:extLst>
                    <a:ext uri="{9D8B030D-6E8A-4147-A177-3AD203B41FA5}">
                      <a16:colId xmlns:a16="http://schemas.microsoft.com/office/drawing/2014/main" val="20005"/>
                    </a:ext>
                  </a:extLst>
                </a:gridCol>
                <a:gridCol w="582033">
                  <a:extLst>
                    <a:ext uri="{9D8B030D-6E8A-4147-A177-3AD203B41FA5}">
                      <a16:colId xmlns:a16="http://schemas.microsoft.com/office/drawing/2014/main" val="20006"/>
                    </a:ext>
                  </a:extLst>
                </a:gridCol>
                <a:gridCol w="785497">
                  <a:extLst>
                    <a:ext uri="{9D8B030D-6E8A-4147-A177-3AD203B41FA5}">
                      <a16:colId xmlns:a16="http://schemas.microsoft.com/office/drawing/2014/main" val="20007"/>
                    </a:ext>
                  </a:extLst>
                </a:gridCol>
              </a:tblGrid>
              <a:tr h="208327">
                <a:tc>
                  <a:txBody>
                    <a:bodyPr/>
                    <a:lstStyle/>
                    <a:p>
                      <a:pPr algn="ctr">
                        <a:lnSpc>
                          <a:spcPct val="107000"/>
                        </a:lnSpc>
                        <a:spcAft>
                          <a:spcPts val="800"/>
                        </a:spcAft>
                      </a:pPr>
                      <a:r>
                        <a:rPr lang="ro-RO" sz="900">
                          <a:effectLst/>
                        </a:rPr>
                        <a:t>Ziua</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dirty="0">
                          <a:effectLst/>
                        </a:rPr>
                        <a:t>luni</a:t>
                      </a:r>
                      <a:endParaRPr lang="ro-RO" sz="800" dirty="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Mați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Miercuri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joi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vineri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dirty="0">
                          <a:effectLst/>
                        </a:rPr>
                        <a:t>sâmătă</a:t>
                      </a:r>
                      <a:endParaRPr lang="ro-RO" sz="800" dirty="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duminică</a:t>
                      </a:r>
                      <a:endParaRPr lang="ro-RO" sz="800">
                        <a:effectLst/>
                        <a:latin typeface="Calibri" panose="020F0502020204030204" pitchFamily="34" charset="0"/>
                        <a:ea typeface="Calibri" panose="020F0502020204030204" pitchFamily="34" charset="0"/>
                      </a:endParaRPr>
                    </a:p>
                  </a:txBody>
                  <a:tcPr marL="51435" marR="51435" marT="0" marB="0"/>
                </a:tc>
                <a:extLst>
                  <a:ext uri="{0D108BD9-81ED-4DB2-BD59-A6C34878D82A}">
                    <a16:rowId xmlns:a16="http://schemas.microsoft.com/office/drawing/2014/main" val="10000"/>
                  </a:ext>
                </a:extLst>
              </a:tr>
              <a:tr h="426366">
                <a:tc>
                  <a:txBody>
                    <a:bodyPr/>
                    <a:lstStyle/>
                    <a:p>
                      <a:pPr algn="ctr">
                        <a:lnSpc>
                          <a:spcPct val="107000"/>
                        </a:lnSpc>
                        <a:spcAft>
                          <a:spcPts val="800"/>
                        </a:spcAft>
                      </a:pPr>
                      <a:r>
                        <a:rPr lang="ro-RO" sz="900">
                          <a:effectLst/>
                        </a:rPr>
                        <a:t>Temperatura (</a:t>
                      </a:r>
                      <a:r>
                        <a:rPr lang="ro-RO" sz="900">
                          <a:effectLst/>
                          <a:highlight>
                            <a:srgbClr val="FFFFFF"/>
                          </a:highlight>
                        </a:rPr>
                        <a:t>℃</a:t>
                      </a:r>
                      <a:r>
                        <a:rPr lang="ro-RO" sz="900">
                          <a:effectLst/>
                        </a:rPr>
                        <a:t>)</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-1</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dirty="0">
                          <a:effectLst/>
                        </a:rPr>
                        <a:t>-8</a:t>
                      </a:r>
                      <a:endParaRPr lang="ro-RO" sz="800" dirty="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-10</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dirty="0">
                          <a:effectLst/>
                        </a:rPr>
                        <a:t>-3</a:t>
                      </a:r>
                      <a:endParaRPr lang="ro-RO" sz="800" dirty="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1</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3</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dirty="0">
                          <a:effectLst/>
                        </a:rPr>
                        <a:t>5</a:t>
                      </a:r>
                      <a:endParaRPr lang="ro-RO" sz="800" dirty="0">
                        <a:effectLst/>
                        <a:latin typeface="Calibri" panose="020F0502020204030204" pitchFamily="34" charset="0"/>
                        <a:ea typeface="Calibri" panose="020F0502020204030204" pitchFamily="34" charset="0"/>
                      </a:endParaRPr>
                    </a:p>
                  </a:txBody>
                  <a:tcPr marL="51435" marR="51435"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110081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433451" y="1690689"/>
            <a:ext cx="7323810" cy="3747266"/>
          </a:xfrm>
        </p:spPr>
        <p:txBody>
          <a:bodyPr>
            <a:normAutofit fontScale="62500" lnSpcReduction="20000"/>
          </a:bodyPr>
          <a:lstStyle/>
          <a:p>
            <a:r>
              <a:rPr lang="el-GR" sz="2900" dirty="0"/>
              <a:t>Πρέπει να έχετε δει το χειμώνα, στην πρόγνωση του καιρού, ότι ορισμένες θερμοκρασίες έχουν αρνητικό πρόσημο. Αυτές οι θερμοκρασίες είναι κάτω από μηδέν βαθμούς και για το λόγο αυτό θα τις ονομάσουμε αρνητικές θερμοκρασίες (π.χ. -7°C). </a:t>
            </a:r>
            <a:r>
              <a:rPr lang="el-GR" sz="2900" dirty="0" err="1"/>
              <a:t>Αντ</a:t>
            </a:r>
            <a:r>
              <a:rPr lang="el-GR" sz="2900" dirty="0"/>
              <a:t> 'αυτού, το καλοκαίρι θα έχουμε θετικές θερμοκρασίες, επειδή το καλοκαίρι η θερμοκρασία είναι υψηλότερη από 0 βαθμούς (25 βαθμούς Κελσίου)</a:t>
            </a:r>
            <a:endParaRPr lang="ro-RO" b="1" dirty="0"/>
          </a:p>
          <a:p>
            <a:endParaRPr lang="ro-RO" b="1" dirty="0"/>
          </a:p>
          <a:p>
            <a:endParaRPr lang="ro-RO" b="1" dirty="0"/>
          </a:p>
          <a:p>
            <a:endParaRPr lang="el-GR" b="1" dirty="0"/>
          </a:p>
          <a:p>
            <a:endParaRPr lang="ro-RO" b="1" dirty="0"/>
          </a:p>
          <a:p>
            <a:endParaRPr lang="ro-RO" b="1" dirty="0"/>
          </a:p>
          <a:p>
            <a:pPr marL="0" indent="0">
              <a:buNone/>
            </a:pPr>
            <a:r>
              <a:rPr lang="el-GR" dirty="0"/>
              <a:t>Θετικό υψόμετρο</a:t>
            </a:r>
            <a:r>
              <a:rPr lang="it-IT" dirty="0"/>
              <a:t>: +600 m 			</a:t>
            </a:r>
            <a:r>
              <a:rPr lang="el-GR" dirty="0"/>
              <a:t>Αρνητικό υψόμετρο</a:t>
            </a:r>
            <a:r>
              <a:rPr lang="it-IT" dirty="0"/>
              <a:t>: -60 m</a:t>
            </a:r>
            <a:endParaRPr lang="ro-RO" dirty="0"/>
          </a:p>
        </p:txBody>
      </p:sp>
      <p:pic>
        <p:nvPicPr>
          <p:cNvPr id="7" name="image43.png" descr="https://www.matera.ro/wp-content/uploads/2019/12/blog2-1.png?w=564"/>
          <p:cNvPicPr/>
          <p:nvPr/>
        </p:nvPicPr>
        <p:blipFill>
          <a:blip r:embed="rId2"/>
          <a:srcRect/>
          <a:stretch>
            <a:fillRect/>
          </a:stretch>
        </p:blipFill>
        <p:spPr>
          <a:xfrm>
            <a:off x="849681" y="2928666"/>
            <a:ext cx="2127885" cy="1582103"/>
          </a:xfrm>
          <a:prstGeom prst="rect">
            <a:avLst/>
          </a:prstGeom>
          <a:ln>
            <a:noFill/>
          </a:ln>
          <a:effectLst>
            <a:softEdge rad="112500"/>
          </a:effectLst>
        </p:spPr>
      </p:pic>
      <p:pic>
        <p:nvPicPr>
          <p:cNvPr id="8" name="image10.png" descr="https://www.matera.ro/wp-content/uploads/2019/12/blog1-1.png?w=564"/>
          <p:cNvPicPr/>
          <p:nvPr/>
        </p:nvPicPr>
        <p:blipFill>
          <a:blip r:embed="rId3"/>
          <a:srcRect/>
          <a:stretch>
            <a:fillRect/>
          </a:stretch>
        </p:blipFill>
        <p:spPr>
          <a:xfrm>
            <a:off x="5102255" y="2928666"/>
            <a:ext cx="2128361" cy="1584960"/>
          </a:xfrm>
          <a:prstGeom prst="rect">
            <a:avLst/>
          </a:prstGeom>
          <a:ln>
            <a:noFill/>
          </a:ln>
          <a:effectLst>
            <a:softEdge rad="112500"/>
          </a:effectLst>
        </p:spPr>
      </p:pic>
    </p:spTree>
    <p:extLst>
      <p:ext uri="{BB962C8B-B14F-4D97-AF65-F5344CB8AC3E}">
        <p14:creationId xmlns:p14="http://schemas.microsoft.com/office/powerpoint/2010/main" val="542493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p:txBody>
          <a:bodyPr>
            <a:normAutofit fontScale="92500" lnSpcReduction="20000"/>
          </a:bodyPr>
          <a:lstStyle/>
          <a:p>
            <a:r>
              <a:rPr lang="el-GR" dirty="0"/>
              <a:t>Το βαθύτερο σημείο στην επιφάνεια της γης είναι η Τάφρος των Μαριανών, στον Ειρηνικό Ωκεανό, με βάθος/υψόμετρο περίπου -11000 μέτρα. Το υψηλότερο μέρος είναι το όρος Έβερεστ, στα Ιμαλάια, με +8848 μ.
Οι θετικοί ακέραιοι αντιστοιχούν σε φυσικούς αριθμούς και η γραφή του σημείου "+" μπροστά τους είναι προαιρετική.
Η εισαγωγή ακεραίων ήταν απαραίτητη για να είναι δυνατή η εκτέλεση της λειτουργίας αφαίρεσης. Στους κατώτερους βαθμούς, στους φυσικούς αριθμούς, μάθατε ότι δεν μπορούμε να αφαιρέσουμε 3-10. Αλλά στο σύνολο των ακεραίων, προκύπτει οποιαδήποτε πράξη αφαίρεσης.</a:t>
            </a:r>
            <a:endParaRPr lang="ro-RO" dirty="0"/>
          </a:p>
        </p:txBody>
      </p:sp>
    </p:spTree>
    <p:extLst>
      <p:ext uri="{BB962C8B-B14F-4D97-AF65-F5344CB8AC3E}">
        <p14:creationId xmlns:p14="http://schemas.microsoft.com/office/powerpoint/2010/main" val="36978150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545232" y="1995968"/>
            <a:ext cx="7006137" cy="3617599"/>
          </a:xfrm>
        </p:spPr>
        <p:txBody>
          <a:bodyPr>
            <a:normAutofit fontScale="47500" lnSpcReduction="20000"/>
          </a:bodyPr>
          <a:lstStyle/>
          <a:p>
            <a:pPr marL="0" indent="0">
              <a:buNone/>
            </a:pPr>
            <a:r>
              <a:rPr lang="el-GR" dirty="0"/>
              <a:t>6) Σύγκριση και ταξινόμηση ακεραίων
Σε μια ευθεία γραμμή καθορίζουμε ένα σημείο O που ονομάζεται προέλευση, μια μονάδα μέτρησης και μια θετική κατεύθυνση που υποδεικνύεται από το βέλος. Το σημείο O αντιστοιχεί στον αριθμό μηδέν. Έτσι αποκτούμε έναν άξονα αριθμών, στον οποίο θα αναπαραστήσουμε μερικούς ακέραιους αριθμούς. Δεν μπορούμε να τα αναπαραστήσουμε όλα, επειδή το σύνολο των ακεραίων είναι άπειρο.</a:t>
            </a:r>
          </a:p>
          <a:p>
            <a:pPr marL="0" indent="0">
              <a:buNone/>
            </a:pPr>
            <a:endParaRPr lang="el-GR" dirty="0"/>
          </a:p>
          <a:p>
            <a:pPr marL="0" indent="0">
              <a:buNone/>
            </a:pPr>
            <a:endParaRPr lang="el-GR" dirty="0"/>
          </a:p>
          <a:p>
            <a:pPr marL="0" indent="0">
              <a:buNone/>
            </a:pPr>
            <a:endParaRPr lang="el-GR" dirty="0"/>
          </a:p>
          <a:p>
            <a:pPr marL="0" indent="0">
              <a:buNone/>
            </a:pPr>
            <a:r>
              <a:rPr lang="el-GR" dirty="0"/>
              <a:t>
Εάν ένας αριθμός προηγείται από ένα σύμβολο '+', τότε ο αριθμός είναι θετικός. Οι θετικοί αριθμοί βρίσκονται στον άξονα στα δεξιά του αριθμού 0.
Εάν ένας αριθμός προηγείται από ένα σύμβολο '-', τότε ο αριθμός είναι αρνητικός. Οι αρνητικοί αριθμοί βρίσκονται στον άξονα στα αριστερά του αριθμού 0.
Σημείωση: συμφωνούμε ότι το σύμβολο '+' μπροστά από τους θετικούς ακέραιους αριθμούς δεν πρέπει πλέον να γράφεται.
</a:t>
            </a:r>
            <a:endParaRPr lang="ro-RO" dirty="0"/>
          </a:p>
        </p:txBody>
      </p:sp>
      <p:pic>
        <p:nvPicPr>
          <p:cNvPr id="4" name="image34.png" descr="Numere intregi axa numerelor intregi"/>
          <p:cNvPicPr/>
          <p:nvPr/>
        </p:nvPicPr>
        <p:blipFill>
          <a:blip r:embed="rId2"/>
          <a:srcRect/>
          <a:stretch>
            <a:fillRect/>
          </a:stretch>
        </p:blipFill>
        <p:spPr>
          <a:xfrm>
            <a:off x="930586" y="3108163"/>
            <a:ext cx="4298633" cy="458153"/>
          </a:xfrm>
          <a:prstGeom prst="rect">
            <a:avLst/>
          </a:prstGeom>
          <a:ln/>
        </p:spPr>
      </p:pic>
      <p:pic>
        <p:nvPicPr>
          <p:cNvPr id="11" name="Picture 10"/>
          <p:cNvPicPr>
            <a:picLocks noChangeAspect="1"/>
          </p:cNvPicPr>
          <p:nvPr/>
        </p:nvPicPr>
        <p:blipFill>
          <a:blip r:embed="rId3"/>
          <a:stretch>
            <a:fillRect/>
          </a:stretch>
        </p:blipFill>
        <p:spPr>
          <a:xfrm>
            <a:off x="930586" y="3633168"/>
            <a:ext cx="3586163" cy="464344"/>
          </a:xfrm>
          <a:prstGeom prst="rect">
            <a:avLst/>
          </a:prstGeom>
        </p:spPr>
      </p:pic>
    </p:spTree>
    <p:extLst>
      <p:ext uri="{BB962C8B-B14F-4D97-AF65-F5344CB8AC3E}">
        <p14:creationId xmlns:p14="http://schemas.microsoft.com/office/powerpoint/2010/main" val="2772242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551062" y="1834753"/>
            <a:ext cx="7155700" cy="3863837"/>
          </a:xfrm>
        </p:spPr>
        <p:txBody>
          <a:bodyPr>
            <a:normAutofit fontScale="40000" lnSpcReduction="20000"/>
          </a:bodyPr>
          <a:lstStyle/>
          <a:p>
            <a:pPr marL="0" indent="0">
              <a:buNone/>
            </a:pPr>
            <a:r>
              <a:rPr lang="el-GR" sz="2700" dirty="0"/>
              <a:t>7) Η απόλυτη τιμή ενός ακέραιου
Η απόλυτη τιμή ή μέτρο ενός ακέραιου είναι η απόσταση από την αρχή έως τη θέση του στη γραμμή αριθμών.</a:t>
            </a:r>
          </a:p>
          <a:p>
            <a:pPr marL="0" indent="0">
              <a:buNone/>
            </a:pPr>
            <a:r>
              <a:rPr lang="el-GR" sz="2700" dirty="0"/>
              <a:t>
Παραδείγματα:</a:t>
            </a:r>
          </a:p>
          <a:p>
            <a:pPr marL="0" indent="0">
              <a:buNone/>
            </a:pPr>
            <a:r>
              <a:rPr lang="el-GR" sz="2700" dirty="0"/>
              <a:t>
Το αντίθετο ενός ακέραιου x είναι ο αριθμός -x, οπότε x+ (-x) = (-x)+x = 0.
Παραδείγματα:
το αντίθετο του αριθμού 3 είναι ο αριθμός -3
το αντίθετο του αριθμού -5 είναι ο αριθμός 5
Το αντίθετο από τον αριθμό 0 είναι 0
Δύο ακέραιοι είναι αντίθετοι αν έχουν αντίθετα </a:t>
            </a:r>
            <a:r>
              <a:rPr lang="el-GR" sz="2700" dirty="0" err="1"/>
              <a:t>πρόσδια</a:t>
            </a:r>
            <a:r>
              <a:rPr lang="el-GR" sz="2700" dirty="0"/>
              <a:t> και την ίδια απόλυτη τιμή.
Η απόλυτη τιμή ενός θετικού ακέραιου είναι αυτός ο αριθμός.
Η απόλυτη τιμή ενός αρνητικού ακέραιου είναι το αντίθετό της.
Επομένως, για οποιονδήποτε ακέραιο a, συμβαίνει:
</a:t>
            </a:r>
            <a:endParaRPr lang="ro-RO" dirty="0"/>
          </a:p>
        </p:txBody>
      </p:sp>
      <p:pic>
        <p:nvPicPr>
          <p:cNvPr id="4" name="image35.png" descr="open vertical bar negative 2 close vertical bar equals 2&#10;open vertical bar plus 4 close vertical bar equals 4&#10;open vertical bar negative 15 close vertical bar equals 15&#10;open vertical bar 0 close vertical bar equals 0"/>
          <p:cNvPicPr/>
          <p:nvPr/>
        </p:nvPicPr>
        <p:blipFill>
          <a:blip r:embed="rId2"/>
          <a:srcRect/>
          <a:stretch>
            <a:fillRect/>
          </a:stretch>
        </p:blipFill>
        <p:spPr>
          <a:xfrm>
            <a:off x="2345005" y="2317271"/>
            <a:ext cx="542925" cy="642938"/>
          </a:xfrm>
          <a:prstGeom prst="rect">
            <a:avLst/>
          </a:prstGeom>
          <a:ln/>
        </p:spPr>
      </p:pic>
      <p:pic>
        <p:nvPicPr>
          <p:cNvPr id="5" name="image36.png" descr="open vertical bar a close vertical bar equals space left enclose negative a comma space d a c ă space a less than 0&#10;space space 0 comma space d a c ă space a equals 0&#10;space space a comma space d a c ă space a greater than 0. end enclose&#10;&#10;&#10;&#10;"/>
          <p:cNvPicPr/>
          <p:nvPr/>
        </p:nvPicPr>
        <p:blipFill>
          <a:blip r:embed="rId3"/>
          <a:srcRect b="33333"/>
          <a:stretch>
            <a:fillRect/>
          </a:stretch>
        </p:blipFill>
        <p:spPr>
          <a:xfrm>
            <a:off x="3514725" y="5511017"/>
            <a:ext cx="1057275" cy="571500"/>
          </a:xfrm>
          <a:prstGeom prst="rect">
            <a:avLst/>
          </a:prstGeom>
          <a:ln/>
        </p:spPr>
      </p:pic>
    </p:spTree>
    <p:extLst>
      <p:ext uri="{BB962C8B-B14F-4D97-AF65-F5344CB8AC3E}">
        <p14:creationId xmlns:p14="http://schemas.microsoft.com/office/powerpoint/2010/main" val="15170283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793288" y="1766730"/>
            <a:ext cx="6851472" cy="3324540"/>
          </a:xfrm>
        </p:spPr>
        <p:txBody>
          <a:bodyPr>
            <a:normAutofit fontScale="47500" lnSpcReduction="20000"/>
          </a:bodyPr>
          <a:lstStyle/>
          <a:p>
            <a:pPr marL="0" indent="0">
              <a:buNone/>
            </a:pPr>
            <a:r>
              <a:rPr lang="el-GR" dirty="0"/>
              <a:t>8) Ταξινόμηση ακεραίων
Δύο ακέραιοι a και b βρίσκονται στη σχέση a &lt; b αν, αναπαριστώντας τους στον άξονα, το b βρίσκεται στα δεξιά του a.
Για να συγκρίνουμε δύο ακέραιους αριθμούς, θα λάβουμε υπόψη τις ακόλουθες πτυχές:
ο αριθμός 0 είναι μικρότερος από οποιονδήποτε θετικό ακέραιο. π.χ.: 0 &lt; +5
μεταξύ δύο θετικών ακεραίων, αυτός με το υψηλότερο μέτρο είναι μεγαλύτερος. π.χ.: 32 &gt;10
ο αριθμός 0 είναι μεγαλύτερος από οποιονδήποτε αρνητικό ακέραιο. π.χ.: 0 &gt; -6
μεταξύ δύο αρνητικών ακεραίων, αυτός με το μικρότερο μέτρο είναι μεγαλύτερος. π.χ.: -8 &gt; -12
κάθε θετικός ακέραιος είναι μεγαλύτερος από οποιονδήποτε αρνητικό ακέραιο. π.χ.: 7 &gt; -14.
</a:t>
            </a:r>
            <a:endParaRPr lang="ro-RO" dirty="0"/>
          </a:p>
        </p:txBody>
      </p:sp>
    </p:spTree>
    <p:extLst>
      <p:ext uri="{BB962C8B-B14F-4D97-AF65-F5344CB8AC3E}">
        <p14:creationId xmlns:p14="http://schemas.microsoft.com/office/powerpoint/2010/main" val="30597936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628650" y="1825625"/>
            <a:ext cx="7886700" cy="3460939"/>
          </a:xfrm>
        </p:spPr>
        <p:txBody>
          <a:bodyPr>
            <a:normAutofit fontScale="92500" lnSpcReduction="10000"/>
          </a:bodyPr>
          <a:lstStyle/>
          <a:p>
            <a:pPr marL="0" indent="0">
              <a:buNone/>
            </a:pPr>
            <a:r>
              <a:rPr lang="el-GR" dirty="0"/>
              <a:t>9) Πράξεις με ακέραιους αριθμούς
α) Πρόσθεση και αφαίρεση
Πρόσθεση ακεραίων με το ίδιο πρόσημο
Για να προσθέσετε δύο ακέραιους αριθμούς με το ίδιο πρόσημο, προσθέστε τις λειτουργικές μονάδες τους και το αποτέλεσμα θα έχει το κοινό πρόσημο.
Παραδείγματα:
</a:t>
            </a:r>
            <a:endParaRPr lang="ro-RO" dirty="0"/>
          </a:p>
        </p:txBody>
      </p:sp>
      <p:pic>
        <p:nvPicPr>
          <p:cNvPr id="4" name="image40.png" descr="left parenthesis plus 2 right parenthesis plus left parenthesis plus 8 right parenthesis equals plus 10&#10;left parenthesis negative 3 right parenthesis plus left parenthesis negative 5 right parenthesis equals negative 8"/>
          <p:cNvPicPr/>
          <p:nvPr/>
        </p:nvPicPr>
        <p:blipFill>
          <a:blip r:embed="rId2"/>
          <a:srcRect/>
          <a:stretch>
            <a:fillRect/>
          </a:stretch>
        </p:blipFill>
        <p:spPr>
          <a:xfrm>
            <a:off x="2458899" y="4695990"/>
            <a:ext cx="1719485" cy="590574"/>
          </a:xfrm>
          <a:prstGeom prst="rect">
            <a:avLst/>
          </a:prstGeom>
          <a:ln/>
        </p:spPr>
      </p:pic>
    </p:spTree>
    <p:extLst>
      <p:ext uri="{BB962C8B-B14F-4D97-AF65-F5344CB8AC3E}">
        <p14:creationId xmlns:p14="http://schemas.microsoft.com/office/powerpoint/2010/main" val="30988389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628650" y="1598686"/>
            <a:ext cx="7886700" cy="4578277"/>
          </a:xfrm>
        </p:spPr>
        <p:txBody>
          <a:bodyPr>
            <a:normAutofit fontScale="77500" lnSpcReduction="20000"/>
          </a:bodyPr>
          <a:lstStyle/>
          <a:p>
            <a:pPr marL="0" indent="0">
              <a:buNone/>
            </a:pPr>
            <a:r>
              <a:rPr lang="el-GR" dirty="0"/>
              <a:t>2. Προσθήκη ακεραίων με διαφορετικά σημάδια
Για να προσθέσετε δύο ακέραιους με διαφορετικά σημάδια, οι ενότητες τους αφαιρούνται και το αποτέλεσμα θα έχει το σύμβολο του αριθμού με τη μεγαλύτερη μονάδα.
Παραδείγματα:
Σημείωση: Το άθροισμα δύο αντίθετων ακεραίων είναι ίσο με 0.
Παράδειγμα:
Ιδιότητες πρόσθεσης ακεραίων
συσχέτιση: a+(</a:t>
            </a:r>
            <a:r>
              <a:rPr lang="el-GR" dirty="0" err="1"/>
              <a:t>b+c</a:t>
            </a:r>
            <a:r>
              <a:rPr lang="el-GR" dirty="0"/>
              <a:t>) = (</a:t>
            </a:r>
            <a:r>
              <a:rPr lang="el-GR" dirty="0" err="1"/>
              <a:t>a+b</a:t>
            </a:r>
            <a:r>
              <a:rPr lang="el-GR" dirty="0"/>
              <a:t>)+c, ανεξάρτητα από τους ακέραιους αριθμούς a, b, c
</a:t>
            </a:r>
            <a:r>
              <a:rPr lang="el-GR" dirty="0" err="1"/>
              <a:t>αντιμεταθετικότητα</a:t>
            </a:r>
            <a:r>
              <a:rPr lang="el-GR" dirty="0"/>
              <a:t>: </a:t>
            </a:r>
            <a:r>
              <a:rPr lang="el-GR" dirty="0" err="1"/>
              <a:t>a+b</a:t>
            </a:r>
            <a:r>
              <a:rPr lang="el-GR" dirty="0"/>
              <a:t> = </a:t>
            </a:r>
            <a:r>
              <a:rPr lang="el-GR" dirty="0" err="1"/>
              <a:t>b+a</a:t>
            </a:r>
            <a:r>
              <a:rPr lang="el-GR" dirty="0"/>
              <a:t>, όποιοι ακέραιοι a και b είναι
ο αριθμός 0 είναι ένα ουδέτερο στοιχείο: a+0 = 0+a =a, όποιος κι αν είναι ο ακέραιος a.
</a:t>
            </a:r>
            <a:endParaRPr lang="ro-RO" dirty="0"/>
          </a:p>
        </p:txBody>
      </p:sp>
      <p:pic>
        <p:nvPicPr>
          <p:cNvPr id="5" name="image45.png" descr="5 plus left parenthesis negative 3 right parenthesis equals 2&#10;minus 9 plus 3 equals negative 6"/>
          <p:cNvPicPr/>
          <p:nvPr/>
        </p:nvPicPr>
        <p:blipFill>
          <a:blip r:embed="rId2"/>
          <a:srcRect/>
          <a:stretch>
            <a:fillRect/>
          </a:stretch>
        </p:blipFill>
        <p:spPr>
          <a:xfrm>
            <a:off x="3201361" y="2768266"/>
            <a:ext cx="919695" cy="311965"/>
          </a:xfrm>
          <a:prstGeom prst="rect">
            <a:avLst/>
          </a:prstGeom>
          <a:ln/>
        </p:spPr>
      </p:pic>
      <p:pic>
        <p:nvPicPr>
          <p:cNvPr id="6" name="image39.png" descr="left parenthesis negative 11 right parenthesis plus 11 equals 0"/>
          <p:cNvPicPr/>
          <p:nvPr/>
        </p:nvPicPr>
        <p:blipFill>
          <a:blip r:embed="rId3"/>
          <a:srcRect/>
          <a:stretch>
            <a:fillRect/>
          </a:stretch>
        </p:blipFill>
        <p:spPr>
          <a:xfrm>
            <a:off x="2685733" y="3557833"/>
            <a:ext cx="975475" cy="250662"/>
          </a:xfrm>
          <a:prstGeom prst="rect">
            <a:avLst/>
          </a:prstGeom>
          <a:ln/>
        </p:spPr>
      </p:pic>
    </p:spTree>
    <p:extLst>
      <p:ext uri="{BB962C8B-B14F-4D97-AF65-F5344CB8AC3E}">
        <p14:creationId xmlns:p14="http://schemas.microsoft.com/office/powerpoint/2010/main" val="3666315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628650" y="1825625"/>
            <a:ext cx="7886700" cy="3769776"/>
          </a:xfrm>
        </p:spPr>
        <p:txBody>
          <a:bodyPr>
            <a:normAutofit fontScale="92500" lnSpcReduction="20000"/>
          </a:bodyPr>
          <a:lstStyle/>
          <a:p>
            <a:pPr marL="0" indent="0">
              <a:buNone/>
            </a:pPr>
            <a:r>
              <a:rPr lang="el-GR" dirty="0"/>
              <a:t>3. Αφαίρεση ακέραιων αριθμών
Η αφαίρεση ενός ακέραιου ισοδυναμεί με την προσθήκη του αντίθετου αυτού του αριθμού.
Παραδείγματα:
β) Πολλαπλασιασμός και διαίρεση
Το γινόμενο δύο ακεραίων με το ίδιο πρόσημο είναι ένας θετικός ακέραιος του οποίου το μέτρο λαμβάνεται πολλαπλασιάζοντας το μέτρο των δύο αριθμών.
Παραδείγματα:
</a:t>
            </a:r>
            <a:endParaRPr lang="ro-RO" dirty="0"/>
          </a:p>
        </p:txBody>
      </p:sp>
      <p:pic>
        <p:nvPicPr>
          <p:cNvPr id="4" name="image41.png" descr="left parenthesis negative 8 right parenthesis minus left parenthesis plus 3 right parenthesis equals left parenthesis negative 8 right parenthesis plus left parenthesis negative 3 right parenthesis equals negative 11&#10;9 minus left parenthesis negative 5 right parenthesis equals 9 plus left parenthesis plus 5 right parenthesis equals 14"/>
          <p:cNvPicPr/>
          <p:nvPr/>
        </p:nvPicPr>
        <p:blipFill>
          <a:blip r:embed="rId2"/>
          <a:srcRect/>
          <a:stretch>
            <a:fillRect/>
          </a:stretch>
        </p:blipFill>
        <p:spPr>
          <a:xfrm>
            <a:off x="5929959" y="2840217"/>
            <a:ext cx="2206334" cy="447595"/>
          </a:xfrm>
          <a:prstGeom prst="rect">
            <a:avLst/>
          </a:prstGeom>
          <a:ln/>
        </p:spPr>
      </p:pic>
      <p:pic>
        <p:nvPicPr>
          <p:cNvPr id="5" name="image42.png" descr="left parenthesis plus 3 right parenthesis times left parenthesis plus 7 right parenthesis equals plus 21&#10;left parenthesis negative 5 right parenthesis times left parenthesis negative 6 right parenthesis equals plus 30"/>
          <p:cNvPicPr/>
          <p:nvPr/>
        </p:nvPicPr>
        <p:blipFill>
          <a:blip r:embed="rId3"/>
          <a:srcRect/>
          <a:stretch>
            <a:fillRect/>
          </a:stretch>
        </p:blipFill>
        <p:spPr>
          <a:xfrm>
            <a:off x="4519574" y="4961194"/>
            <a:ext cx="1291936" cy="447595"/>
          </a:xfrm>
          <a:prstGeom prst="rect">
            <a:avLst/>
          </a:prstGeom>
          <a:ln/>
        </p:spPr>
      </p:pic>
    </p:spTree>
    <p:extLst>
      <p:ext uri="{BB962C8B-B14F-4D97-AF65-F5344CB8AC3E}">
        <p14:creationId xmlns:p14="http://schemas.microsoft.com/office/powerpoint/2010/main" val="1231951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514727" y="2199297"/>
            <a:ext cx="7660371" cy="3014599"/>
          </a:xfrm>
        </p:spPr>
        <p:txBody>
          <a:bodyPr>
            <a:normAutofit fontScale="55000" lnSpcReduction="20000"/>
          </a:bodyPr>
          <a:lstStyle/>
          <a:p>
            <a:pPr lvl="0"/>
            <a:r>
              <a:rPr lang="el-GR" dirty="0"/>
              <a:t>Το γινόμενο δύο ακεραίων με διαφορετικά σημεία είναι ένας αρνητικός ακέραιος του οποίου το μέτρο λαμβάνεται πολλαπλασιάζοντας το μέτρο των δύο αριθμών.
Παραδείγματα:
Ιδιότητες πολλαπλασιασμού ακέραιων αριθμών
Έστω a, b, c ακέραιοι. Εμφανίζονται οι ακόλουθες ιδιότητες:
</a:t>
            </a:r>
            <a:r>
              <a:rPr lang="el-GR" dirty="0" err="1"/>
              <a:t>αντιμεταθετικότητα</a:t>
            </a:r>
            <a:r>
              <a:rPr lang="el-GR" dirty="0"/>
              <a:t>: </a:t>
            </a:r>
            <a:r>
              <a:rPr lang="el-GR" dirty="0" err="1"/>
              <a:t>a·b</a:t>
            </a:r>
            <a:r>
              <a:rPr lang="el-GR" dirty="0"/>
              <a:t> = </a:t>
            </a:r>
            <a:r>
              <a:rPr lang="el-GR" dirty="0" err="1"/>
              <a:t>b·a</a:t>
            </a:r>
            <a:r>
              <a:rPr lang="el-GR" dirty="0"/>
              <a:t>
συσχέτιση: (</a:t>
            </a:r>
            <a:r>
              <a:rPr lang="el-GR" dirty="0" err="1"/>
              <a:t>α·β</a:t>
            </a:r>
            <a:r>
              <a:rPr lang="el-GR" dirty="0"/>
              <a:t>)·γ = α· </a:t>
            </a:r>
            <a:r>
              <a:rPr lang="el-GR" dirty="0" err="1"/>
              <a:t>β·γ</a:t>
            </a:r>
            <a:r>
              <a:rPr lang="el-GR" dirty="0"/>
              <a:t>)
ο αριθμός 1 είναι ουδέτερο στοιχείο: a·1 = 1·a = a
</a:t>
            </a:r>
            <a:r>
              <a:rPr lang="el-GR" dirty="0" err="1"/>
              <a:t>διανεμητικότητα</a:t>
            </a:r>
            <a:r>
              <a:rPr lang="el-GR" dirty="0"/>
              <a:t> του πολλαπλασιασμού έναντι πρόσθεσης και αφαίρεσης: α· (</a:t>
            </a:r>
            <a:r>
              <a:rPr lang="el-GR" dirty="0" err="1"/>
              <a:t>β+γ</a:t>
            </a:r>
            <a:r>
              <a:rPr lang="el-GR" dirty="0"/>
              <a:t>)=</a:t>
            </a:r>
            <a:r>
              <a:rPr lang="el-GR" dirty="0" err="1"/>
              <a:t>α·β+α·γ</a:t>
            </a:r>
            <a:r>
              <a:rPr lang="el-GR" dirty="0"/>
              <a:t> και α· (β-γ)=</a:t>
            </a:r>
            <a:r>
              <a:rPr lang="el-GR" dirty="0" err="1"/>
              <a:t>α·β-α·γ</a:t>
            </a:r>
            <a:r>
              <a:rPr lang="el-GR" dirty="0"/>
              <a:t>
</a:t>
            </a:r>
            <a:endParaRPr lang="ro-RO" dirty="0"/>
          </a:p>
        </p:txBody>
      </p:sp>
      <p:pic>
        <p:nvPicPr>
          <p:cNvPr id="4" name="image14.png" descr="left parenthesis negative 2 right parenthesis times left parenthesis plus 9 right parenthesis equals negative 18&#10;3 times left parenthesis negative 5 right parenthesis equals negative 15"/>
          <p:cNvPicPr/>
          <p:nvPr/>
        </p:nvPicPr>
        <p:blipFill>
          <a:blip r:embed="rId2"/>
          <a:srcRect/>
          <a:stretch>
            <a:fillRect/>
          </a:stretch>
        </p:blipFill>
        <p:spPr>
          <a:xfrm>
            <a:off x="4761447" y="2617806"/>
            <a:ext cx="985838" cy="328613"/>
          </a:xfrm>
          <a:prstGeom prst="rect">
            <a:avLst/>
          </a:prstGeom>
          <a:ln/>
        </p:spPr>
      </p:pic>
    </p:spTree>
    <p:extLst>
      <p:ext uri="{BB962C8B-B14F-4D97-AF65-F5344CB8AC3E}">
        <p14:creationId xmlns:p14="http://schemas.microsoft.com/office/powerpoint/2010/main" val="799766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l-GR" i="1" dirty="0"/>
              <a:t>Το σύνολο των ακεραίων
</a:t>
            </a:r>
            <a:endParaRPr lang="ro-RO" dirty="0"/>
          </a:p>
        </p:txBody>
      </p:sp>
      <p:sp>
        <p:nvSpPr>
          <p:cNvPr id="3" name="Content Placeholder 2"/>
          <p:cNvSpPr>
            <a:spLocks noGrp="1"/>
          </p:cNvSpPr>
          <p:nvPr>
            <p:ph idx="1"/>
          </p:nvPr>
        </p:nvSpPr>
        <p:spPr>
          <a:xfrm>
            <a:off x="628650" y="1690689"/>
            <a:ext cx="7886700" cy="4351338"/>
          </a:xfrm>
        </p:spPr>
        <p:txBody>
          <a:bodyPr>
            <a:normAutofit fontScale="92500"/>
          </a:bodyPr>
          <a:lstStyle/>
          <a:p>
            <a:r>
              <a:rPr lang="el-GR" sz="2400" dirty="0"/>
              <a:t>Για πρακτικούς λόγους (μέτρηση θερμοκρασίας, δημιουργία χαρτών τόσο των ορεινών περιοχών όσο και του βυθού των ωκεανών, εμφάνιση αξιοσημείωτων ιστορικών στιγμών) οι άνθρωποι έχουν προσθέσει στο σύνολο των φυσικών αριθμών N= {0, 1, 2, 3, ... , n, . ..} το σύνολο των αρνητικών ακεραίων Z-={...,-n ...,-3,-2,-1}, αποκτώντας: Το σύνολο των ακεραίων</a:t>
            </a:r>
            <a:r>
              <a:rPr lang="en-US" sz="2400" b="1" i="1" dirty="0"/>
              <a:t>	</a:t>
            </a:r>
            <a:r>
              <a:rPr lang="ro-RO" sz="2400" b="1" i="1" dirty="0"/>
              <a:t>Z</a:t>
            </a:r>
            <a:r>
              <a:rPr lang="ro-RO" sz="2400" i="1" dirty="0"/>
              <a:t>=</a:t>
            </a:r>
            <a:r>
              <a:rPr lang="ro-RO" sz="2400" dirty="0"/>
              <a:t>{...,-n ...,-3,-2,-1, 0, 1, 2, 3, ... , n, ...}.</a:t>
            </a:r>
            <a:endParaRPr lang="en-US" sz="2400" dirty="0"/>
          </a:p>
          <a:p>
            <a:pPr marL="0" indent="0">
              <a:buNone/>
            </a:pPr>
            <a:endParaRPr lang="ro-RO" sz="2400" dirty="0"/>
          </a:p>
          <a:p>
            <a:r>
              <a:rPr lang="el-GR" sz="2400" dirty="0"/>
              <a:t>Το σύνολο των μη μηδενικών ακεραίων συμβολίζεται με Z*=Z-{0}
Δηλώνουμε με Z - τους αρνητικούς ακέραιους Z -={ x ε Z | x&lt;0}
Δηλώνουμε με Z + τους θετικούς ακέραιους Z +={ x ε Z | x&gt;0}</a:t>
            </a:r>
            <a:endParaRPr lang="ro-RO" sz="2400" dirty="0"/>
          </a:p>
        </p:txBody>
      </p:sp>
    </p:spTree>
    <p:extLst>
      <p:ext uri="{BB962C8B-B14F-4D97-AF65-F5344CB8AC3E}">
        <p14:creationId xmlns:p14="http://schemas.microsoft.com/office/powerpoint/2010/main" val="17272951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568347" y="1880162"/>
            <a:ext cx="7303971" cy="3018841"/>
          </a:xfrm>
        </p:spPr>
        <p:txBody>
          <a:bodyPr>
            <a:normAutofit fontScale="62500" lnSpcReduction="20000"/>
          </a:bodyPr>
          <a:lstStyle/>
          <a:p>
            <a:pPr marL="0" indent="0">
              <a:buNone/>
            </a:pPr>
            <a:r>
              <a:rPr lang="el-GR" dirty="0"/>
              <a:t>Διαίρεση ακέραιων αριθμών
Το γινόμενο δύο ακεραίων με το ίδιο πρόσημο είναι ένας θετικός ακέραιος του οποίου το μέτρο λαμβάνεται διαιρώντας το μέτρο των δύο αριθμών.
Παραδείγματα:
Το πηλίκο δύο ακεραίων με διαφορετικά σημεία είναι ένας αρνητικός ακέραιος, το μέτρο του οποίου λαμβάνεται διαιρώντας το μέτρο των δύο αριθμών.
Παραδείγματα:
Συμπέρασμα: ο κανόνας των σημείων ισχύει τόσο για τον πολλαπλασιασμό όσο και για τη διαίρεση των ακέραιων αριθμών και έχει ως εξής:
</a:t>
            </a:r>
            <a:endParaRPr lang="ro-RO" dirty="0"/>
          </a:p>
        </p:txBody>
      </p:sp>
      <p:pic>
        <p:nvPicPr>
          <p:cNvPr id="4" name="image7.png" descr="left parenthesis plus 35 right parenthesis colon left parenthesis plus 7 right parenthesis equals plus 5&#10;left parenthesis negative 63 right parenthesis colon left parenthesis negative 9 right parenthesis equals plus 7"/>
          <p:cNvPicPr/>
          <p:nvPr/>
        </p:nvPicPr>
        <p:blipFill>
          <a:blip r:embed="rId2"/>
          <a:srcRect/>
          <a:stretch>
            <a:fillRect/>
          </a:stretch>
        </p:blipFill>
        <p:spPr>
          <a:xfrm>
            <a:off x="2512913" y="2663488"/>
            <a:ext cx="957263" cy="328613"/>
          </a:xfrm>
          <a:prstGeom prst="rect">
            <a:avLst/>
          </a:prstGeom>
          <a:ln/>
        </p:spPr>
      </p:pic>
      <p:pic>
        <p:nvPicPr>
          <p:cNvPr id="5" name="image4.png" descr="left parenthesis plus 72 right parenthesis colon left parenthesis negative 9 right parenthesis equals negative 8&#10;left parenthesis negative 32 right parenthesis colon 8 equals negative 4"/>
          <p:cNvPicPr/>
          <p:nvPr/>
        </p:nvPicPr>
        <p:blipFill>
          <a:blip r:embed="rId3"/>
          <a:srcRect/>
          <a:stretch>
            <a:fillRect/>
          </a:stretch>
        </p:blipFill>
        <p:spPr>
          <a:xfrm>
            <a:off x="2369844" y="3611120"/>
            <a:ext cx="957263" cy="328613"/>
          </a:xfrm>
          <a:prstGeom prst="rect">
            <a:avLst/>
          </a:prstGeom>
          <a:ln/>
        </p:spPr>
      </p:pic>
      <p:pic>
        <p:nvPicPr>
          <p:cNvPr id="6" name="image5.png" descr="plus times plus equals plus&#10;minus times negative equals plus&#10;plus times negative equals negative&#10;minus times plus equals negative&#10;"/>
          <p:cNvPicPr/>
          <p:nvPr/>
        </p:nvPicPr>
        <p:blipFill>
          <a:blip r:embed="rId4"/>
          <a:srcRect/>
          <a:stretch>
            <a:fillRect/>
          </a:stretch>
        </p:blipFill>
        <p:spPr>
          <a:xfrm>
            <a:off x="4415073" y="4610762"/>
            <a:ext cx="557213" cy="700088"/>
          </a:xfrm>
          <a:prstGeom prst="rect">
            <a:avLst/>
          </a:prstGeom>
          <a:ln/>
        </p:spPr>
      </p:pic>
    </p:spTree>
    <p:extLst>
      <p:ext uri="{BB962C8B-B14F-4D97-AF65-F5344CB8AC3E}">
        <p14:creationId xmlns:p14="http://schemas.microsoft.com/office/powerpoint/2010/main" val="19018492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302044" y="1778494"/>
            <a:ext cx="6447501" cy="2910580"/>
          </a:xfrm>
        </p:spPr>
        <p:txBody>
          <a:bodyPr>
            <a:noAutofit/>
          </a:bodyPr>
          <a:lstStyle/>
          <a:p>
            <a:r>
              <a:rPr lang="el-GR" sz="1400" dirty="0"/>
              <a:t>γ) Εκθετική έκθεση ακέραιων αριθμών
Αφήστε το a να είναι ακέραιος και το n να είναι φυσικός αριθμός μηδέν.
a- ονομάζεται βάση
n- ονομάζεται εκθέτης
   Παράδειγμα:
Παρατηρήσεις:
1. Όταν αυξάνουμε έναν θετικό αριθμό σε μια δύναμη, το αποτέλεσμα θα είναι πάντα ένας θετικός αριθμός.
2. Όταν αυξάνουμε έναν αρνητικό αριθμό σε μια δύναμη, έχουμε δύο πιθανές καταστάσεις:
εάν ο εκθέτης είναι ζυγός αριθμός, το αποτέλεσμα είναι θετικό
εάν ο εκθέτης είναι μονός αριθμός, το αποτέλεσμα είναι αρνητικό
</a:t>
            </a:r>
            <a:endParaRPr lang="ro-RO" sz="1400" dirty="0"/>
          </a:p>
        </p:txBody>
      </p:sp>
      <p:pic>
        <p:nvPicPr>
          <p:cNvPr id="7" name="image11.png" descr="a to the power of n equals stack a times a times a times... times a with underbrace below&#10;space space space space space space space space space space space space space space space space space space n space o r i"/>
          <p:cNvPicPr/>
          <p:nvPr/>
        </p:nvPicPr>
        <p:blipFill>
          <a:blip r:embed="rId2"/>
          <a:srcRect/>
          <a:stretch>
            <a:fillRect/>
          </a:stretch>
        </p:blipFill>
        <p:spPr>
          <a:xfrm>
            <a:off x="5055704" y="1587782"/>
            <a:ext cx="1100350" cy="381424"/>
          </a:xfrm>
          <a:prstGeom prst="rect">
            <a:avLst/>
          </a:prstGeom>
          <a:ln/>
        </p:spPr>
      </p:pic>
      <p:pic>
        <p:nvPicPr>
          <p:cNvPr id="8" name="image28.png" descr="left parenthesis plus 2 right parenthesis to the power of 5 equals 2 to the power of 5 equals 2 times 2 times 2 times 2 times 2 equals 32"/>
          <p:cNvPicPr/>
          <p:nvPr/>
        </p:nvPicPr>
        <p:blipFill>
          <a:blip r:embed="rId3"/>
          <a:srcRect/>
          <a:stretch>
            <a:fillRect/>
          </a:stretch>
        </p:blipFill>
        <p:spPr>
          <a:xfrm>
            <a:off x="2113173" y="3112340"/>
            <a:ext cx="1600200" cy="242888"/>
          </a:xfrm>
          <a:prstGeom prst="rect">
            <a:avLst/>
          </a:prstGeom>
          <a:ln/>
        </p:spPr>
      </p:pic>
      <p:pic>
        <p:nvPicPr>
          <p:cNvPr id="12" name="image25.png" descr="left parenthesis negative a right parenthesis to the power of n equals open curly brackets table attributes columnalign left end attributes row cell space space space a to the power of n comma space n minus p a r end cell row cell negative a to the power of n comma space n minus i m p a r end cell end table close a element of straight integer numbers to the power of asterisk times comma space n element of straight natural numbers"/>
          <p:cNvPicPr/>
          <p:nvPr/>
        </p:nvPicPr>
        <p:blipFill>
          <a:blip r:embed="rId4"/>
          <a:srcRect/>
          <a:stretch>
            <a:fillRect/>
          </a:stretch>
        </p:blipFill>
        <p:spPr>
          <a:xfrm>
            <a:off x="2512392" y="5547011"/>
            <a:ext cx="2401962" cy="475909"/>
          </a:xfrm>
          <a:prstGeom prst="rect">
            <a:avLst/>
          </a:prstGeom>
          <a:ln/>
        </p:spPr>
      </p:pic>
    </p:spTree>
    <p:extLst>
      <p:ext uri="{BB962C8B-B14F-4D97-AF65-F5344CB8AC3E}">
        <p14:creationId xmlns:p14="http://schemas.microsoft.com/office/powerpoint/2010/main" val="41412483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582692" y="1988805"/>
            <a:ext cx="6447501" cy="1679546"/>
          </a:xfrm>
        </p:spPr>
        <p:txBody>
          <a:bodyPr>
            <a:normAutofit/>
          </a:bodyPr>
          <a:lstStyle/>
          <a:p>
            <a:r>
              <a:rPr lang="el-GR" dirty="0"/>
              <a:t>Παραδείγματα</a:t>
            </a:r>
            <a:r>
              <a:rPr lang="ro-RO" dirty="0"/>
              <a:t>:</a:t>
            </a:r>
          </a:p>
          <a:p>
            <a:pPr marL="0" indent="0">
              <a:buNone/>
            </a:pPr>
            <a:endParaRPr lang="ro-RO" dirty="0"/>
          </a:p>
          <a:p>
            <a:r>
              <a:rPr lang="ro-RO" dirty="0"/>
              <a:t>Reguli  de calcul:</a:t>
            </a:r>
          </a:p>
          <a:p>
            <a:endParaRPr lang="ro-RO" dirty="0"/>
          </a:p>
          <a:p>
            <a:endParaRPr lang="ro-RO" dirty="0"/>
          </a:p>
          <a:p>
            <a:endParaRPr lang="ro-RO" dirty="0"/>
          </a:p>
          <a:p>
            <a:endParaRPr lang="ro-RO" dirty="0"/>
          </a:p>
          <a:p>
            <a:endParaRPr lang="ro-RO" dirty="0"/>
          </a:p>
          <a:p>
            <a:endParaRPr lang="ro-RO" dirty="0"/>
          </a:p>
          <a:p>
            <a:endParaRPr lang="ro-RO" dirty="0"/>
          </a:p>
          <a:p>
            <a:endParaRPr lang="ro-RO" dirty="0"/>
          </a:p>
          <a:p>
            <a:endParaRPr lang="ro-RO" dirty="0"/>
          </a:p>
          <a:p>
            <a:pPr marL="0" indent="0">
              <a:buNone/>
            </a:pPr>
            <a:endParaRPr lang="ro-RO" dirty="0"/>
          </a:p>
        </p:txBody>
      </p:sp>
      <p:pic>
        <p:nvPicPr>
          <p:cNvPr id="4" name="image15.png" descr="left parenthesis negative 2 right parenthesis to the power of 5 equals negative 32&#10;left parenthesis negative 2 right parenthesis to the power of 6 equals 64&#10;left parenthesis negative 1 right parenthesis to the power of 2015 equals negative 1&#10;left parenthesis negative 1 right parenthesis to the power of 2016 equals 1"/>
          <p:cNvPicPr/>
          <p:nvPr/>
        </p:nvPicPr>
        <p:blipFill>
          <a:blip r:embed="rId2"/>
          <a:srcRect/>
          <a:stretch>
            <a:fillRect/>
          </a:stretch>
        </p:blipFill>
        <p:spPr>
          <a:xfrm>
            <a:off x="3626940" y="1920903"/>
            <a:ext cx="807244" cy="757238"/>
          </a:xfrm>
          <a:prstGeom prst="rect">
            <a:avLst/>
          </a:prstGeom>
          <a:ln/>
        </p:spPr>
      </p:pic>
      <p:pic>
        <p:nvPicPr>
          <p:cNvPr id="5" name="Picture 4"/>
          <p:cNvPicPr>
            <a:picLocks noChangeAspect="1"/>
          </p:cNvPicPr>
          <p:nvPr/>
        </p:nvPicPr>
        <p:blipFill>
          <a:blip r:embed="rId3"/>
          <a:stretch>
            <a:fillRect/>
          </a:stretch>
        </p:blipFill>
        <p:spPr>
          <a:xfrm>
            <a:off x="852820" y="2976257"/>
            <a:ext cx="2878931" cy="2185988"/>
          </a:xfrm>
          <a:prstGeom prst="rect">
            <a:avLst/>
          </a:prstGeom>
        </p:spPr>
      </p:pic>
    </p:spTree>
    <p:extLst>
      <p:ext uri="{BB962C8B-B14F-4D97-AF65-F5344CB8AC3E}">
        <p14:creationId xmlns:p14="http://schemas.microsoft.com/office/powerpoint/2010/main" val="38307668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628650" y="2036336"/>
            <a:ext cx="7201278" cy="3389508"/>
          </a:xfrm>
        </p:spPr>
        <p:txBody>
          <a:bodyPr>
            <a:normAutofit fontScale="62500" lnSpcReduction="20000"/>
          </a:bodyPr>
          <a:lstStyle/>
          <a:p>
            <a:pPr marL="0" indent="0">
              <a:buNone/>
            </a:pPr>
            <a:r>
              <a:rPr lang="el-GR" dirty="0"/>
              <a:t>Η σειρά εκτέλεσης ακεραίων πράξεων
Η σειρά των πράξεων με ακέραιους αριθμούς είναι η ίδια όπως και με τους φυσικούς αριθμούς:
Πρώτα υπολογίζουμε τις εκθέσεις (πράξεις 3ης τάξης)
στη συνέχεια εκτελούμε τους πολλαπλασιασμούς και τις διαιρέσεις (πράξεις 2ης τάξης)
στο τέλος εκτελούμε προσθήκες και αφαιρέσεις (πράξεις πρώτου βαθμού).
Εάν έχουμε επίσης παρενθέσεις σε μια άσκηση, εκτελούμε πρώτα τις λειτουργίες στις στρογγυλές αγκύλες, στη συνέχεια τις λειτουργίες στις αγκύλες και μετά τα σιδεράκια.
</a:t>
            </a:r>
            <a:endParaRPr lang="ro-RO" dirty="0"/>
          </a:p>
        </p:txBody>
      </p:sp>
    </p:spTree>
    <p:extLst>
      <p:ext uri="{BB962C8B-B14F-4D97-AF65-F5344CB8AC3E}">
        <p14:creationId xmlns:p14="http://schemas.microsoft.com/office/powerpoint/2010/main" val="33718800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2066814" y="2119470"/>
            <a:ext cx="5514834" cy="3139973"/>
          </a:xfrm>
        </p:spPr>
        <p:txBody>
          <a:bodyPr>
            <a:noAutofit/>
          </a:bodyPr>
          <a:lstStyle/>
          <a:p>
            <a:pPr marL="0" indent="0">
              <a:buNone/>
            </a:pPr>
            <a:r>
              <a:rPr lang="el-GR" sz="2000" dirty="0"/>
              <a:t>Εφαρμογή
Ένα εμπορικό κέντρο διαθέτει 8 επίπεδα: ισόγειο, 5 ορόφους, ημιώροφο και υπόγειο χώρο στάθμευσης. Ένα άτομο στον 4ο όροφο κατεβαίνει 6 επίπεδα. Σε ποιο επίπεδο έφτασε;
Λύση:
Αντιπροσωπεύουμε τα 8 επίπεδα σε έναν κάθετο "άξονα". Ένα άτομο στον 4ο όροφο κατεβαίνοντας 6 επίπεδα θα φτάσει στον υπόγειο χώρο στάθμευσης αυτοκινήτων.
</a:t>
            </a:r>
            <a:endParaRPr lang="ro-RO" sz="2000" dirty="0"/>
          </a:p>
        </p:txBody>
      </p:sp>
      <p:sp>
        <p:nvSpPr>
          <p:cNvPr id="4" name="Rectangle 3"/>
          <p:cNvSpPr/>
          <p:nvPr/>
        </p:nvSpPr>
        <p:spPr>
          <a:xfrm>
            <a:off x="508001" y="3804153"/>
            <a:ext cx="1239679" cy="2400300"/>
          </a:xfrm>
          <a:prstGeom prst="rect">
            <a:avLst/>
          </a:prstGeom>
          <a:noFill/>
          <a:ln>
            <a:noFill/>
          </a:ln>
        </p:spPr>
        <p:txBody>
          <a:bodyPr spcFirstLastPara="1" wrap="square" lIns="68569" tIns="68569" rIns="68569" bIns="68569" anchor="ctr" anchorCtr="0">
            <a:noAutofit/>
          </a:bodyPr>
          <a:lstStyle/>
          <a:p>
            <a:pPr>
              <a:lnSpc>
                <a:spcPct val="107000"/>
              </a:lnSpc>
            </a:pPr>
            <a:r>
              <a:rPr lang="ro-RO" sz="825">
                <a:latin typeface="Calibri" panose="020F0502020204030204" pitchFamily="34" charset="0"/>
                <a:ea typeface="Calibri" panose="020F0502020204030204" pitchFamily="34" charset="0"/>
              </a:rPr>
              <a:t> </a:t>
            </a:r>
          </a:p>
        </p:txBody>
      </p:sp>
      <p:pic>
        <p:nvPicPr>
          <p:cNvPr id="5" name="Picture 4"/>
          <p:cNvPicPr>
            <a:picLocks noChangeAspect="1"/>
          </p:cNvPicPr>
          <p:nvPr/>
        </p:nvPicPr>
        <p:blipFill>
          <a:blip r:embed="rId2"/>
          <a:stretch>
            <a:fillRect/>
          </a:stretch>
        </p:blipFill>
        <p:spPr>
          <a:xfrm>
            <a:off x="188866" y="2026455"/>
            <a:ext cx="1971675" cy="3036094"/>
          </a:xfrm>
          <a:prstGeom prst="rect">
            <a:avLst/>
          </a:prstGeom>
        </p:spPr>
      </p:pic>
    </p:spTree>
    <p:extLst>
      <p:ext uri="{BB962C8B-B14F-4D97-AF65-F5344CB8AC3E}">
        <p14:creationId xmlns:p14="http://schemas.microsoft.com/office/powerpoint/2010/main" val="23252103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495140" y="1690689"/>
            <a:ext cx="7667848" cy="2910580"/>
          </a:xfrm>
        </p:spPr>
        <p:txBody>
          <a:bodyPr>
            <a:noAutofit/>
          </a:bodyPr>
          <a:lstStyle/>
          <a:p>
            <a:pPr marL="0" indent="0">
              <a:buNone/>
            </a:pPr>
            <a:r>
              <a:rPr lang="el-GR" sz="1600" dirty="0"/>
              <a:t>11) Προβλήματα που λύνονται με εξισώσεις/ανισότητες στο πλαίσιο ακέραιων αριθμών
Α1. Ένα πιεσόμετρο, μαζί με την μπαταρία του, κοστίζει 155 </a:t>
            </a:r>
            <a:r>
              <a:rPr lang="el-GR" sz="1600" dirty="0" err="1"/>
              <a:t>λέι</a:t>
            </a:r>
            <a:r>
              <a:rPr lang="el-GR" sz="1600" dirty="0"/>
              <a:t> και το πιεσόμετρο είναι 135 </a:t>
            </a:r>
            <a:r>
              <a:rPr lang="el-GR" sz="1600" dirty="0" err="1"/>
              <a:t>λέι</a:t>
            </a:r>
            <a:r>
              <a:rPr lang="el-GR" sz="1600" dirty="0"/>
              <a:t> ακριβότερο από την μπαταρία. Καθορίστε την τιμή της μπαταρίας και την τιμή του μετρητή τάσης με τις ακόλουθες διαδικασίες:
Χρησιμοποιώντας την αναπαράσταση τμήματος, δεδομένη;
Αφήστε το μαύρο τμήμα να είναι η τιμή του μετρητή τάσης και το μπλε τμήμα να είναι η τιμή της μπαταρίας.
Είτε το τμήμα με κόκκινο χρώμα, η τιμή του 2, δηλαδή 155 </a:t>
            </a:r>
            <a:r>
              <a:rPr lang="el-GR" sz="1600" dirty="0" err="1"/>
              <a:t>λέι</a:t>
            </a:r>
            <a:r>
              <a:rPr lang="el-GR" sz="1600" dirty="0"/>
              <a:t>. Το πράσινο τμήμα αντιπροσωπεύει 135 </a:t>
            </a:r>
            <a:r>
              <a:rPr lang="el-GR" sz="1600" dirty="0" err="1"/>
              <a:t>λέι</a:t>
            </a:r>
            <a:r>
              <a:rPr lang="el-GR" sz="1600" dirty="0"/>
              <a:t>.
</a:t>
            </a:r>
            <a:endParaRPr lang="ro-RO" sz="1600" dirty="0"/>
          </a:p>
        </p:txBody>
      </p:sp>
      <p:pic>
        <p:nvPicPr>
          <p:cNvPr id="5" name="Picture 4"/>
          <p:cNvPicPr>
            <a:picLocks noChangeAspect="1"/>
          </p:cNvPicPr>
          <p:nvPr/>
        </p:nvPicPr>
        <p:blipFill>
          <a:blip r:embed="rId2"/>
          <a:stretch>
            <a:fillRect/>
          </a:stretch>
        </p:blipFill>
        <p:spPr>
          <a:xfrm>
            <a:off x="2787335" y="4679097"/>
            <a:ext cx="3429000" cy="771525"/>
          </a:xfrm>
          <a:prstGeom prst="rect">
            <a:avLst/>
          </a:prstGeom>
        </p:spPr>
      </p:pic>
    </p:spTree>
    <p:extLst>
      <p:ext uri="{BB962C8B-B14F-4D97-AF65-F5344CB8AC3E}">
        <p14:creationId xmlns:p14="http://schemas.microsoft.com/office/powerpoint/2010/main" val="21287284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508001" y="2005966"/>
            <a:ext cx="7763988" cy="3382307"/>
          </a:xfrm>
        </p:spPr>
        <p:txBody>
          <a:bodyPr>
            <a:normAutofit fontScale="55000" lnSpcReduction="20000"/>
          </a:bodyPr>
          <a:lstStyle/>
          <a:p>
            <a:pPr lvl="1"/>
            <a:r>
              <a:rPr lang="el-GR" sz="2700" dirty="0"/>
              <a:t>Δηλώστε με x την τιμή σε </a:t>
            </a:r>
            <a:r>
              <a:rPr lang="el-GR" sz="2700" dirty="0" err="1"/>
              <a:t>lei</a:t>
            </a:r>
            <a:r>
              <a:rPr lang="el-GR" sz="2700" dirty="0"/>
              <a:t> της μπαταρίας, εκφράστε την τιμή του </a:t>
            </a:r>
            <a:r>
              <a:rPr lang="el-GR" sz="2700" dirty="0" err="1"/>
              <a:t>tensiometer</a:t>
            </a:r>
            <a:r>
              <a:rPr lang="el-GR" sz="2700" dirty="0"/>
              <a:t> ως συνάρτηση της τιμής της μπαταρίας, σχηματίστε την εξίσωση που εκφράζει το πρόβλημα στη μαθηματική γλώσσα, λύστε την εξίσωση και διατυπώστε την απάντηση. Τέλος, ελέγξτε τις τιμές που αποκτήθηκαν.
Α2. Τρεις διαδοχικοί φυσικοί αριθμοί έχουν άθροισμα μικρότερο από 19. Προσδιορίστε τους τρεις αριθμούς εκτελώντας τα παρακάτω βήματα:
α) Σημειώστε τον μικρότερο αριθμό με x και εκφράστε τους επόμενους δύο αριθμούς με τη βοήθειά του.
β) Διαμορφώστε την ανισότητα που εκφράζει το πρόβλημα στη μαθηματική γλώσσα και λύστε το
ανισότητα;
γ) Διατυπώνει την απάντηση.
δ) Ελέγξτε τα αποτελέσματα που προέκυψαν.
ε) Προσδιορίστε ποιο άλλο άγνωστο θα μπορούσε να έχει υποδηλωθεί με x και λύστε το πρόβλημα σε αυτή την περίπτωση.
</a:t>
            </a:r>
            <a:r>
              <a:rPr lang="el-GR" sz="2700" dirty="0" err="1"/>
              <a:t>στ</a:t>
            </a:r>
            <a:r>
              <a:rPr lang="el-GR" sz="2700" dirty="0"/>
              <a:t>) Λύστε το πρόβλημα με άλλες μεθόδους που μελετήθηκαν (εικονιστικές, δοκιμές κ.λπ.).</a:t>
            </a:r>
            <a:endParaRPr lang="ro-RO" dirty="0"/>
          </a:p>
        </p:txBody>
      </p:sp>
    </p:spTree>
    <p:extLst>
      <p:ext uri="{BB962C8B-B14F-4D97-AF65-F5344CB8AC3E}">
        <p14:creationId xmlns:p14="http://schemas.microsoft.com/office/powerpoint/2010/main" val="19556256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628650" y="1776038"/>
            <a:ext cx="6447501" cy="2910580"/>
          </a:xfrm>
        </p:spPr>
        <p:txBody>
          <a:bodyPr>
            <a:noAutofit/>
          </a:bodyPr>
          <a:lstStyle/>
          <a:p>
            <a:pPr marL="0" indent="0">
              <a:buNone/>
            </a:pPr>
            <a:r>
              <a:rPr lang="el-GR" sz="1600" dirty="0"/>
              <a:t>Τα στάδια επίλυσης προβλημάτων χρησιμοποιώντας εξισώσεις (ανισότητες) είναι τα εξής:
1. Προσδιορισμός γνωστών και άγνωστων δεδομένων από τη δήλωση προβλήματος.
2. Προσδιορισμός του άγνωστου (συνήθως συμβολίζεται με x) και έκφραση των άλλων αγνώστων (εάν υπάρχουν) χρησιμοποιώντας το.
3. Σχηματισμός της εξίσωσης / ανισότητας που μεταγράφει το πρόβλημα στη μαθηματική γλώσσα.
4. Επίλυση της εξίσωσης / ανισότητας.
5. Ερμηνεία της λύσης/λύσεων και διατύπωση της απάντησης στο πρόβλημα.
6. Έλεγχος των λύσεων που λαμβάνονται στην αρχική (μη επεξεργασμένη) μορφή του προβλήματος.
</a:t>
            </a:r>
            <a:endParaRPr lang="ro-RO" sz="1600" dirty="0"/>
          </a:p>
        </p:txBody>
      </p:sp>
    </p:spTree>
    <p:extLst>
      <p:ext uri="{BB962C8B-B14F-4D97-AF65-F5344CB8AC3E}">
        <p14:creationId xmlns:p14="http://schemas.microsoft.com/office/powerpoint/2010/main" val="6440290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p:txBody>
          <a:bodyPr>
            <a:normAutofit/>
          </a:bodyPr>
          <a:lstStyle/>
          <a:p>
            <a:r>
              <a:rPr lang="el-GR" sz="2400" dirty="0"/>
              <a:t>Παράδειγμα:
Αγόρασα καραμέλες, γκοφρέτες και χυμούς από το κατάστημα και πλήρωσα συνολικά 123 </a:t>
            </a:r>
            <a:r>
              <a:rPr lang="el-GR" sz="2400" dirty="0" err="1"/>
              <a:t>λέι</a:t>
            </a:r>
            <a:r>
              <a:rPr lang="el-GR" sz="2400" dirty="0"/>
              <a:t>. Οι γκοφρέτες ήταν 9 </a:t>
            </a:r>
            <a:r>
              <a:rPr lang="el-GR" sz="2400" dirty="0" err="1"/>
              <a:t>λέι</a:t>
            </a:r>
            <a:r>
              <a:rPr lang="el-GR" sz="2400" dirty="0"/>
              <a:t> φθηνότερες από το διπλάσιο της ποσότητας καραμελών και ο χυμός ήταν 6 </a:t>
            </a:r>
            <a:r>
              <a:rPr lang="el-GR" sz="2400" dirty="0" err="1"/>
              <a:t>λέι</a:t>
            </a:r>
            <a:r>
              <a:rPr lang="el-GR" sz="2400" dirty="0"/>
              <a:t> ακριβότερος από την τριπλή ποσότητα καραμελών. Πόσο κόστισε το καθένα;</a:t>
            </a:r>
            <a:endParaRPr lang="ro-RO" sz="2400" dirty="0"/>
          </a:p>
        </p:txBody>
      </p:sp>
      <p:pic>
        <p:nvPicPr>
          <p:cNvPr id="4" name="image13.png"/>
          <p:cNvPicPr/>
          <p:nvPr/>
        </p:nvPicPr>
        <p:blipFill>
          <a:blip r:embed="rId2"/>
          <a:srcRect/>
          <a:stretch>
            <a:fillRect/>
          </a:stretch>
        </p:blipFill>
        <p:spPr>
          <a:xfrm>
            <a:off x="873046" y="4532490"/>
            <a:ext cx="1079659" cy="1079659"/>
          </a:xfrm>
          <a:prstGeom prst="rect">
            <a:avLst/>
          </a:prstGeom>
          <a:ln/>
        </p:spPr>
      </p:pic>
      <p:pic>
        <p:nvPicPr>
          <p:cNvPr id="5" name="image12.jpg"/>
          <p:cNvPicPr/>
          <p:nvPr/>
        </p:nvPicPr>
        <p:blipFill>
          <a:blip r:embed="rId3"/>
          <a:srcRect/>
          <a:stretch>
            <a:fillRect/>
          </a:stretch>
        </p:blipFill>
        <p:spPr>
          <a:xfrm>
            <a:off x="3492341" y="4715251"/>
            <a:ext cx="1079659" cy="1079659"/>
          </a:xfrm>
          <a:prstGeom prst="rect">
            <a:avLst/>
          </a:prstGeom>
          <a:ln/>
        </p:spPr>
      </p:pic>
      <p:pic>
        <p:nvPicPr>
          <p:cNvPr id="6" name="image18.png"/>
          <p:cNvPicPr/>
          <p:nvPr/>
        </p:nvPicPr>
        <p:blipFill>
          <a:blip r:embed="rId4"/>
          <a:srcRect/>
          <a:stretch>
            <a:fillRect/>
          </a:stretch>
        </p:blipFill>
        <p:spPr>
          <a:xfrm>
            <a:off x="6063309" y="4472811"/>
            <a:ext cx="1079659" cy="1079659"/>
          </a:xfrm>
          <a:prstGeom prst="rect">
            <a:avLst/>
          </a:prstGeom>
          <a:ln/>
        </p:spPr>
      </p:pic>
    </p:spTree>
    <p:extLst>
      <p:ext uri="{BB962C8B-B14F-4D97-AF65-F5344CB8AC3E}">
        <p14:creationId xmlns:p14="http://schemas.microsoft.com/office/powerpoint/2010/main" val="24642348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568899" y="1261481"/>
            <a:ext cx="7454480" cy="4092437"/>
          </a:xfrm>
        </p:spPr>
        <p:txBody>
          <a:bodyPr>
            <a:noAutofit/>
          </a:bodyPr>
          <a:lstStyle/>
          <a:p>
            <a:pPr marL="0" indent="0">
              <a:buNone/>
            </a:pPr>
            <a:r>
              <a:rPr lang="el-GR" sz="1400" dirty="0"/>
              <a:t>Βήμα 1. Προσδιορισμός γνωστών και άγνωστων δεδομένων από τη δήλωση προβλήματος.
  Γνωρίζουμε: το συνολικό κόστος και τις τιμές των πλακιδίων και του χυμού σε σύγκριση με την τιμή της καραμέλας.
Βήμα 2. Προσδιορισμός του άγνωστου (συνήθως συμβολίζεται με x) και έκφραση των άλλων αγνώστων (εάν
υπάρχει) με τη βοήθειά του. Δηλώνουμε με x την τιμή των καραμελών. Στη συνέχεια, η τιμή των γκοφρετών, που είναι 9 λιγότερο από το διπλάσιο της τιμής της καραμέλας, είναι 2x - 9, και η τιμή του χυμού, που είναι 6 περισσότερο από το τριπλάσιο της τιμής της καραμέλας, είναι 3x + 6.
Βήμα 3. Σχηματισμός της εξίσωσης / ανισότητας που μεταγράφει το πρόβλημα στη μαθηματική γλώσσα. Το συνολικό ποσό είναι 123, συμπεραίνουμε ότι x + (2x – 9) + (3x + 6) = 123.
Βήμα 4. Επίλυση της εξίσωσης / ανισότητας.
x + 2x – 9 + 3x + 6 = 123 ⇔ 6x – 3 = 123 ⇔ 6x = 126 και x = 21.
Βήμα 5. Ερμηνεύστε τις λύσεις και διατυπώστε την απάντηση στο πρόβλημα. Οι καραμέλες κοστίζουν 21 </a:t>
            </a:r>
            <a:r>
              <a:rPr lang="el-GR" sz="1400" dirty="0" err="1"/>
              <a:t>λέι</a:t>
            </a:r>
            <a:r>
              <a:rPr lang="el-GR" sz="1400" dirty="0"/>
              <a:t>, οι γκοφρέτες 2 21 – 9 = 42 – 9 = 33 </a:t>
            </a:r>
            <a:r>
              <a:rPr lang="el-GR" sz="1400" dirty="0" err="1"/>
              <a:t>λέι</a:t>
            </a:r>
            <a:r>
              <a:rPr lang="el-GR" sz="1400" dirty="0"/>
              <a:t> και ο χυμός 3 21 + 6 =
63 + 6 = 69 </a:t>
            </a:r>
            <a:r>
              <a:rPr lang="el-GR" sz="1400" dirty="0" err="1"/>
              <a:t>λέι</a:t>
            </a:r>
            <a:r>
              <a:rPr lang="el-GR" sz="1400" dirty="0"/>
              <a:t>.
Βήμα 6. Έλεγχος των λύσεων που λαμβάνονται στην αρχική (μη επεξεργασμένη) μορφή του προβλήματος. Υπολογίζουμε το συνολικό ποσό: 21 + 33 + 69 = 33 + 90 = 123. Επομένως, το καθορισμένο κόστος είναι σωστό.
</a:t>
            </a:r>
            <a:endParaRPr lang="ro-RO" sz="1400" dirty="0"/>
          </a:p>
        </p:txBody>
      </p:sp>
    </p:spTree>
    <p:extLst>
      <p:ext uri="{BB962C8B-B14F-4D97-AF65-F5344CB8AC3E}">
        <p14:creationId xmlns:p14="http://schemas.microsoft.com/office/powerpoint/2010/main" val="562923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p:txBody>
          <a:bodyPr>
            <a:normAutofit/>
          </a:bodyPr>
          <a:lstStyle/>
          <a:p>
            <a:r>
              <a:rPr lang="el-GR" dirty="0"/>
              <a:t>Οι θετικοί ακέραιοι αντιστοιχούν σε φυσικούς αριθμούς και η γραφή του σημείου "+" μπροστά τους είναι προαιρετική.
Η εισαγωγή ακεραίων ήταν απαραίτητη για να είναι σε θέση να εκτελέσει τη λειτουργία αφαίρεσης. Στους κατώτερους βαθμούς, στους φυσικούς αριθμούς, μάθατε ότι δεν μπορούμε να αφαιρέσουμε 3-10. Αλλά στο σύνολο των ακεραίων, οποιαδήποτε πράξη αφαίρεσης έχει αποτέλεσμα.</a:t>
            </a:r>
            <a:endParaRPr lang="ro-RO" dirty="0"/>
          </a:p>
        </p:txBody>
      </p:sp>
      <p:pic>
        <p:nvPicPr>
          <p:cNvPr id="4" name="image26.png" descr="Înțelegi matematica - mquest.ro"/>
          <p:cNvPicPr/>
          <p:nvPr/>
        </p:nvPicPr>
        <p:blipFill>
          <a:blip r:embed="rId2"/>
          <a:srcRect/>
          <a:stretch>
            <a:fillRect/>
          </a:stretch>
        </p:blipFill>
        <p:spPr>
          <a:xfrm>
            <a:off x="3121336" y="5493701"/>
            <a:ext cx="4298633" cy="818198"/>
          </a:xfrm>
          <a:prstGeom prst="rect">
            <a:avLst/>
          </a:prstGeom>
          <a:ln/>
        </p:spPr>
      </p:pic>
    </p:spTree>
    <p:extLst>
      <p:ext uri="{BB962C8B-B14F-4D97-AF65-F5344CB8AC3E}">
        <p14:creationId xmlns:p14="http://schemas.microsoft.com/office/powerpoint/2010/main" val="3585705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628650" y="1690689"/>
            <a:ext cx="7886700" cy="4237772"/>
          </a:xfrm>
        </p:spPr>
        <p:txBody>
          <a:bodyPr>
            <a:normAutofit fontScale="70000" lnSpcReduction="20000"/>
          </a:bodyPr>
          <a:lstStyle/>
          <a:p>
            <a:pPr marL="42863" indent="0">
              <a:buNone/>
            </a:pPr>
            <a:r>
              <a:rPr lang="el-GR" dirty="0"/>
              <a:t>2) Ο θεατρικός σύλλογος χρεώνει εισιτήριο εισόδου στην παράσταση €4 για κάθε μαθητή. Ο σύλλογος δανείστηκε €400 από τους γονείς για κοστούμια, γυμναστήριο και προμήθειες. Μετά την παράσταση, επέστρεψε το δάνειο στους γονείς του και έμεινε με 100 ευρώ. Πόσοι θεατές ήταν στην παράσταση;
Ας καθορίσουμε τα γνωστά δεδομένα, το άγνωστο, το άγνωστο που συμβολίζεται με x, την εξίσωση. Λύνουμε την εξίσωση και ερμηνεύουμε τη λύση.
Βρείτε δύο ακέραιους, γνωρίζοντας ότι ο ένας είναι τριπλάσιος από τον άλλο και το άθροισμά τους είναι ίσο με -36.
Λύση: Αν δηλώσουμε έναν από τους αριθμούς με x, ο άλλος είναι 3x, παίρνουμε την εξίσωση x + 3 x = – 36. Ως εκ τούτου, προσθέτοντας 2 σε κάθε όρο, έχουμε 4 x = – 36. Έτσι, ένας αριθμός είναι x = – 36 : 4 = – 9, και ο άλλος είναι – 9  3 = – 27. Πράγματι, – 9 + 3 (– 9) = – 36.
</a:t>
            </a:r>
            <a:endParaRPr lang="ro-RO" dirty="0"/>
          </a:p>
        </p:txBody>
      </p:sp>
    </p:spTree>
    <p:extLst>
      <p:ext uri="{BB962C8B-B14F-4D97-AF65-F5344CB8AC3E}">
        <p14:creationId xmlns:p14="http://schemas.microsoft.com/office/powerpoint/2010/main" val="14550924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6511" y="1263650"/>
            <a:ext cx="6560139" cy="990600"/>
          </a:xfrm>
        </p:spPr>
        <p:txBody>
          <a:bodyPr>
            <a:normAutofit fontScale="90000"/>
          </a:bodyPr>
          <a:lstStyle/>
          <a:p>
            <a:pPr lvl="2"/>
            <a:r>
              <a:rPr lang="el-GR" i="1" dirty="0"/>
              <a:t>Εργασία</a:t>
            </a:r>
            <a:r>
              <a:rPr lang="ro-RO" i="1" dirty="0"/>
              <a:t> scratch</a:t>
            </a:r>
            <a:br>
              <a:rPr lang="en-US" dirty="0"/>
            </a:br>
            <a:br>
              <a:rPr lang="en-US" dirty="0"/>
            </a:br>
            <a:r>
              <a:rPr lang="el-GR" dirty="0" err="1"/>
              <a:t>Μοντελοποιήστε</a:t>
            </a:r>
            <a:r>
              <a:rPr lang="el-GR" dirty="0"/>
              <a:t> το ακόλουθο σενάριο: Σε πράσινο φόντο με τον τίτλο "Διαδοχικοί αριθμοί", ένας χαρακτήρας λέει "Πες μου, παρακαλώ!" Τρεις διαδοχικοί ακέραιοι που αθροίζονται σε 48 (όπου το 48 επιλέγεται τυχαία μέχρι το 1000). Και περιμένει την απάντηση (λίστα διαχωρισμένη με κόμματα), ακολουθούμενη από το κατάλληλο σχόλιο "</a:t>
            </a:r>
            <a:r>
              <a:rPr lang="el-GR" dirty="0" err="1"/>
              <a:t>Bravo</a:t>
            </a:r>
            <a:r>
              <a:rPr lang="el-GR" dirty="0"/>
              <a:t> !" ή "</a:t>
            </a:r>
            <a:r>
              <a:rPr lang="el-GR" dirty="0" err="1"/>
              <a:t>Whoah</a:t>
            </a:r>
            <a:r>
              <a:rPr lang="el-GR" dirty="0"/>
              <a:t>! Έπρεπε να είναι ...» (ακολουθούμενη από τη σωστή τιμή, στην περίπτωσή μας θα ήταν 15,16,17).</a:t>
            </a:r>
            <a:endParaRPr lang="ro-RO" dirty="0"/>
          </a:p>
        </p:txBody>
      </p:sp>
      <p:pic>
        <p:nvPicPr>
          <p:cNvPr id="4" name="image20.png"/>
          <p:cNvPicPr>
            <a:picLocks noGrp="1"/>
          </p:cNvPicPr>
          <p:nvPr>
            <p:ph idx="1"/>
          </p:nvPr>
        </p:nvPicPr>
        <p:blipFill>
          <a:blip r:embed="rId2"/>
          <a:srcRect/>
          <a:stretch>
            <a:fillRect/>
          </a:stretch>
        </p:blipFill>
        <p:spPr>
          <a:xfrm>
            <a:off x="641225" y="3148212"/>
            <a:ext cx="2999627" cy="2911078"/>
          </a:xfrm>
          <a:prstGeom prst="rect">
            <a:avLst/>
          </a:prstGeom>
          <a:ln/>
        </p:spPr>
      </p:pic>
      <p:pic>
        <p:nvPicPr>
          <p:cNvPr id="5" name="image2.png"/>
          <p:cNvPicPr/>
          <p:nvPr/>
        </p:nvPicPr>
        <p:blipFill>
          <a:blip r:embed="rId3"/>
          <a:srcRect/>
          <a:stretch>
            <a:fillRect/>
          </a:stretch>
        </p:blipFill>
        <p:spPr>
          <a:xfrm>
            <a:off x="4168956" y="3488136"/>
            <a:ext cx="1619726" cy="1619726"/>
          </a:xfrm>
          <a:prstGeom prst="rect">
            <a:avLst/>
          </a:prstGeom>
          <a:ln/>
        </p:spPr>
      </p:pic>
      <p:pic>
        <p:nvPicPr>
          <p:cNvPr id="6" name="image46.png"/>
          <p:cNvPicPr/>
          <p:nvPr/>
        </p:nvPicPr>
        <p:blipFill>
          <a:blip r:embed="rId4"/>
          <a:srcRect/>
          <a:stretch>
            <a:fillRect/>
          </a:stretch>
        </p:blipFill>
        <p:spPr>
          <a:xfrm>
            <a:off x="6528735" y="3488136"/>
            <a:ext cx="1619726" cy="1619726"/>
          </a:xfrm>
          <a:prstGeom prst="rect">
            <a:avLst/>
          </a:prstGeom>
          <a:ln/>
        </p:spPr>
      </p:pic>
    </p:spTree>
    <p:extLst>
      <p:ext uri="{BB962C8B-B14F-4D97-AF65-F5344CB8AC3E}">
        <p14:creationId xmlns:p14="http://schemas.microsoft.com/office/powerpoint/2010/main" val="34623125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Εργασία</a:t>
            </a:r>
            <a:r>
              <a:rPr lang="ro-RO" i="1" dirty="0"/>
              <a:t> scratch</a:t>
            </a:r>
            <a:endParaRPr lang="ro-RO" dirty="0"/>
          </a:p>
        </p:txBody>
      </p:sp>
      <p:pic>
        <p:nvPicPr>
          <p:cNvPr id="4" name="image8.png"/>
          <p:cNvPicPr>
            <a:picLocks noGrp="1"/>
          </p:cNvPicPr>
          <p:nvPr>
            <p:ph idx="1"/>
          </p:nvPr>
        </p:nvPicPr>
        <p:blipFill>
          <a:blip r:embed="rId2"/>
          <a:srcRect/>
          <a:stretch>
            <a:fillRect/>
          </a:stretch>
        </p:blipFill>
        <p:spPr>
          <a:xfrm>
            <a:off x="312079" y="1809750"/>
            <a:ext cx="4031321" cy="4189809"/>
          </a:xfrm>
          <a:prstGeom prst="rect">
            <a:avLst/>
          </a:prstGeom>
          <a:ln/>
        </p:spPr>
      </p:pic>
      <p:sp>
        <p:nvSpPr>
          <p:cNvPr id="5" name="TextBox 4"/>
          <p:cNvSpPr txBox="1"/>
          <p:nvPr/>
        </p:nvSpPr>
        <p:spPr>
          <a:xfrm>
            <a:off x="4672983" y="1682792"/>
            <a:ext cx="3533340" cy="253916"/>
          </a:xfrm>
          <a:prstGeom prst="rect">
            <a:avLst/>
          </a:prstGeom>
          <a:noFill/>
        </p:spPr>
        <p:txBody>
          <a:bodyPr wrap="none" rtlCol="0">
            <a:spAutoFit/>
          </a:bodyPr>
          <a:lstStyle/>
          <a:p>
            <a:r>
              <a:rPr lang="en-US" sz="1050" dirty="0"/>
              <a:t>Random calculator selects a number between 48 and 100000</a:t>
            </a:r>
            <a:endParaRPr lang="ro-RO" sz="1050" dirty="0"/>
          </a:p>
        </p:txBody>
      </p:sp>
    </p:spTree>
    <p:extLst>
      <p:ext uri="{BB962C8B-B14F-4D97-AF65-F5344CB8AC3E}">
        <p14:creationId xmlns:p14="http://schemas.microsoft.com/office/powerpoint/2010/main" val="32441111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b="1" dirty="0"/>
              <a:t>Τεστ αξιολόγησης
</a:t>
            </a:r>
            <a:endParaRPr lang="ro-RO" dirty="0"/>
          </a:p>
        </p:txBody>
      </p:sp>
      <p:sp>
        <p:nvSpPr>
          <p:cNvPr id="3" name="Content Placeholder 2"/>
          <p:cNvSpPr>
            <a:spLocks noGrp="1"/>
          </p:cNvSpPr>
          <p:nvPr>
            <p:ph idx="1"/>
          </p:nvPr>
        </p:nvSpPr>
        <p:spPr>
          <a:xfrm>
            <a:off x="466283" y="2097447"/>
            <a:ext cx="6595420" cy="2910580"/>
          </a:xfrm>
        </p:spPr>
        <p:txBody>
          <a:bodyPr>
            <a:noAutofit/>
          </a:bodyPr>
          <a:lstStyle/>
          <a:p>
            <a:pPr marL="0" indent="0">
              <a:buNone/>
            </a:pPr>
            <a:r>
              <a:rPr lang="el-GR" sz="1800" dirty="0"/>
              <a:t>1. α) Γράψτε το αντίθετο του αριθμού +124
     β) Γράψτε το μέτρο του αριθμού | -76 |
2. Γράψτε τους ακέραιους αριθμούς μεγαλύτερους ή ίσους με -3 και μικρότερους ή ίσους με 1.
3. Παραγγείλετε τους ακόλουθους ακέραιους αριθμούς σε αύξουσα σειρά: -2. 0; -7; +4; 12; -11; +7; -8.
4. Βάλτε ένα από τα σημάδια &gt;, &lt;, =, έτσι ώστε οι παρακάτω προτάσεις να είναι αληθείς:
– 5 -4 β) - 1 1 γ) 0 -3 δ) 1 | -8 |
5. Υπολογίστε:
</a:t>
            </a:r>
            <a:endParaRPr lang="ro-RO" sz="1800" dirty="0"/>
          </a:p>
        </p:txBody>
      </p:sp>
      <p:pic>
        <p:nvPicPr>
          <p:cNvPr id="4" name="Picture 3"/>
          <p:cNvPicPr>
            <a:picLocks noChangeAspect="1"/>
          </p:cNvPicPr>
          <p:nvPr/>
        </p:nvPicPr>
        <p:blipFill>
          <a:blip r:embed="rId2"/>
          <a:stretch>
            <a:fillRect/>
          </a:stretch>
        </p:blipFill>
        <p:spPr>
          <a:xfrm>
            <a:off x="2586200" y="5266637"/>
            <a:ext cx="4307681" cy="992981"/>
          </a:xfrm>
          <a:prstGeom prst="rect">
            <a:avLst/>
          </a:prstGeom>
        </p:spPr>
      </p:pic>
    </p:spTree>
    <p:extLst>
      <p:ext uri="{BB962C8B-B14F-4D97-AF65-F5344CB8AC3E}">
        <p14:creationId xmlns:p14="http://schemas.microsoft.com/office/powerpoint/2010/main" val="4632195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t>Τεστ αξιολόγησης
</a:t>
            </a:r>
            <a:endParaRPr lang="ro-RO" dirty="0"/>
          </a:p>
        </p:txBody>
      </p:sp>
      <p:sp>
        <p:nvSpPr>
          <p:cNvPr id="3" name="Content Placeholder 2"/>
          <p:cNvSpPr>
            <a:spLocks noGrp="1"/>
          </p:cNvSpPr>
          <p:nvPr>
            <p:ph idx="1"/>
          </p:nvPr>
        </p:nvSpPr>
        <p:spPr/>
        <p:txBody>
          <a:bodyPr>
            <a:normAutofit/>
          </a:bodyPr>
          <a:lstStyle/>
          <a:p>
            <a:r>
              <a:rPr lang="ro-RO" sz="1800" b="1" dirty="0"/>
              <a:t>6.</a:t>
            </a:r>
            <a:r>
              <a:rPr lang="ro-RO" sz="1800" dirty="0"/>
              <a:t> </a:t>
            </a:r>
            <a:r>
              <a:rPr lang="el-GR" sz="1800" dirty="0"/>
              <a:t>Υπολογίστε</a:t>
            </a:r>
            <a:r>
              <a:rPr lang="en-US" sz="1800" dirty="0"/>
              <a:t>:</a:t>
            </a:r>
            <a:endParaRPr lang="ro-RO" sz="1800" dirty="0"/>
          </a:p>
        </p:txBody>
      </p:sp>
      <p:pic>
        <p:nvPicPr>
          <p:cNvPr id="4" name="Picture 3"/>
          <p:cNvPicPr>
            <a:picLocks noChangeAspect="1"/>
          </p:cNvPicPr>
          <p:nvPr/>
        </p:nvPicPr>
        <p:blipFill>
          <a:blip r:embed="rId2"/>
          <a:stretch>
            <a:fillRect/>
          </a:stretch>
        </p:blipFill>
        <p:spPr>
          <a:xfrm>
            <a:off x="890177" y="2527672"/>
            <a:ext cx="6322077" cy="1057275"/>
          </a:xfrm>
          <a:prstGeom prst="rect">
            <a:avLst/>
          </a:prstGeom>
        </p:spPr>
      </p:pic>
    </p:spTree>
    <p:extLst>
      <p:ext uri="{BB962C8B-B14F-4D97-AF65-F5344CB8AC3E}">
        <p14:creationId xmlns:p14="http://schemas.microsoft.com/office/powerpoint/2010/main" val="2065156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406148" y="1881676"/>
            <a:ext cx="8247725" cy="2784889"/>
          </a:xfrm>
        </p:spPr>
        <p:txBody>
          <a:bodyPr>
            <a:normAutofit lnSpcReduction="10000"/>
          </a:bodyPr>
          <a:lstStyle/>
          <a:p>
            <a:pPr lvl="0"/>
            <a:r>
              <a:rPr lang="el-GR" dirty="0"/>
              <a:t>Κάθε ακέραιος αριθμός αντιστοιχεί σε ένα σημείο στη γραμμή αριθμών. Ο αριθμός που σχετίζεται με το σημείο είναι η τετμημένη του (συντεταγμένη).
Στον άξονα των αριθμών στο σχέδιο, τα σημεία O (προέλευση), I, A, B, C και D έχουν τετμημένες 0, +1, +3, -1, +4, -4 αντίστοιχα και γράφουμε O(0), I(+1 ), A(+3), B(–1), C(+4), D(–4).</a:t>
            </a:r>
            <a:endParaRPr lang="ro-RO" dirty="0"/>
          </a:p>
        </p:txBody>
      </p:sp>
      <p:pic>
        <p:nvPicPr>
          <p:cNvPr id="4" name="image29.png" descr="Integers | Properties of Integers|Negative Integers |Positive Integers"/>
          <p:cNvPicPr/>
          <p:nvPr/>
        </p:nvPicPr>
        <p:blipFill>
          <a:blip r:embed="rId2"/>
          <a:srcRect/>
          <a:stretch>
            <a:fillRect/>
          </a:stretch>
        </p:blipFill>
        <p:spPr>
          <a:xfrm>
            <a:off x="490126" y="4666565"/>
            <a:ext cx="3882037" cy="1455676"/>
          </a:xfrm>
          <a:prstGeom prst="rect">
            <a:avLst/>
          </a:prstGeom>
          <a:ln/>
        </p:spPr>
      </p:pic>
      <p:pic>
        <p:nvPicPr>
          <p:cNvPr id="5" name="image30.png"/>
          <p:cNvPicPr/>
          <p:nvPr/>
        </p:nvPicPr>
        <p:blipFill>
          <a:blip r:embed="rId3"/>
          <a:srcRect b="20901"/>
          <a:stretch>
            <a:fillRect/>
          </a:stretch>
        </p:blipFill>
        <p:spPr>
          <a:xfrm>
            <a:off x="4656408" y="5076093"/>
            <a:ext cx="4298633" cy="634365"/>
          </a:xfrm>
          <a:prstGeom prst="rect">
            <a:avLst/>
          </a:prstGeom>
          <a:ln/>
        </p:spPr>
      </p:pic>
    </p:spTree>
    <p:extLst>
      <p:ext uri="{BB962C8B-B14F-4D97-AF65-F5344CB8AC3E}">
        <p14:creationId xmlns:p14="http://schemas.microsoft.com/office/powerpoint/2010/main" val="2057770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628650" y="1690689"/>
            <a:ext cx="7886700" cy="4486274"/>
          </a:xfrm>
        </p:spPr>
        <p:txBody>
          <a:bodyPr>
            <a:normAutofit fontScale="62500" lnSpcReduction="20000"/>
          </a:bodyPr>
          <a:lstStyle/>
          <a:p>
            <a:pPr lvl="0"/>
            <a:r>
              <a:rPr lang="el-GR" dirty="0"/>
              <a:t>Δύο ακέραιοι που διαφέρουν μόνο στο πρόσημό τους ονομάζονται αντίθετοι. Στον άξονα αριθμών, αντιπροσωπεύονται από δύο συμμετρικά σημεία σε σχέση με την αρχή </a:t>
            </a:r>
            <a:r>
              <a:rPr lang="el-GR" dirty="0" err="1"/>
              <a:t>Ο.Παράδειγμα</a:t>
            </a:r>
            <a:r>
              <a:rPr lang="el-GR" dirty="0"/>
              <a:t>: +4 και -4 είναι αντίθετοι ακέραιοι και τα σημεία C και D, αντίστοιχα, μέσω των οποίων αναπαρίστανται στον άξονα είναι συμμετρικά για την αρχή O (ή O είναι το μέσο σημείο του CD τμήματος).
Σημείωση: Το αντίθετο του 0 είναι 0.
Η απόσταση από την αρχή μέχρι το σημείο μέσω του οποίου αναπαρίσταται ένας ακέραιος a, στη γραμμή αριθμών, ονομάζεται μέτρο του αριθμού a και συμβολίζεται |a|.
Παράδειγμα: Στο παραπάνω σχήμα η ενότητα του αριθμού +4 είναι ίση με την απόσταση από O έως A και γράφουμε |+4| = 4, και το μέτρο του αντιθέτου του, – 4, είναι ίσο με την απόσταση από το Ο στο Β και |–4| = 4.
Ομοίως έχουμε |0| = 0, |–1| = |+1|, |+3| = 3.
Σημείωση: Οι ενότητες δύο γειτονικών αριθμών είναι ίσες επειδή τα σημεία που τα αντιπροσωπεύουν στη γραμμή αριθμών βρίσκονται σε ίση απόσταση από την αρχή.</a:t>
            </a:r>
            <a:endParaRPr lang="ro-RO" dirty="0"/>
          </a:p>
        </p:txBody>
      </p:sp>
    </p:spTree>
    <p:extLst>
      <p:ext uri="{BB962C8B-B14F-4D97-AF65-F5344CB8AC3E}">
        <p14:creationId xmlns:p14="http://schemas.microsoft.com/office/powerpoint/2010/main" val="1415241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358619" y="1975224"/>
            <a:ext cx="6447501" cy="2910580"/>
          </a:xfrm>
        </p:spPr>
        <p:txBody>
          <a:bodyPr>
            <a:normAutofit fontScale="62500" lnSpcReduction="20000"/>
          </a:bodyPr>
          <a:lstStyle/>
          <a:p>
            <a:pPr lvl="0"/>
            <a:r>
              <a:rPr lang="el-GR" dirty="0"/>
              <a:t>Από δύο διαφορετικούς ακέραιους, ο μεγαλύτερος είναι αυτός στον άξονα που αναπαρίσταται στα δεξιά. Από δύο θετικούς (αρνητικούς) ακέραιους, αυτός με το μεγαλύτερο (μικρότερο) συντελεστή είναι μεγαλύτερος. Οποιοσδήποτε θετικός αριθμός είναι μεγαλύτερος από οποιονδήποτε αρνητικό αριθμό.
Παραδείγματα:
</a:t>
            </a:r>
            <a:r>
              <a:rPr lang="en-US" dirty="0"/>
              <a:t>1) </a:t>
            </a:r>
            <a:r>
              <a:rPr lang="el-GR" dirty="0"/>
              <a:t>Συγκρίσεις
</a:t>
            </a:r>
            <a:r>
              <a:rPr lang="en-US" dirty="0"/>
              <a:t>a) –3 &gt; –5 </a:t>
            </a:r>
            <a:r>
              <a:rPr lang="el-GR" dirty="0"/>
              <a:t>επειδή</a:t>
            </a:r>
            <a:r>
              <a:rPr lang="en-US" dirty="0"/>
              <a:t> |–3| = 3 &lt; 5 = |–5|.</a:t>
            </a:r>
          </a:p>
          <a:p>
            <a:pPr lvl="0"/>
            <a:r>
              <a:rPr lang="en-US" dirty="0"/>
              <a:t>b) –5 &lt; +3 </a:t>
            </a:r>
            <a:r>
              <a:rPr lang="el-GR" dirty="0"/>
              <a:t>επειδή το σημείο C βρίσκεται στα δεξιά του σημείου E' στον άξονα ή επειδή το -5 είναι αρνητικό και το +5 είναι θετικό.</a:t>
            </a:r>
            <a:endParaRPr lang="ro-RO" dirty="0"/>
          </a:p>
        </p:txBody>
      </p:sp>
      <p:pic>
        <p:nvPicPr>
          <p:cNvPr id="4" name="image37.png"/>
          <p:cNvPicPr/>
          <p:nvPr/>
        </p:nvPicPr>
        <p:blipFill>
          <a:blip r:embed="rId2"/>
          <a:srcRect/>
          <a:stretch>
            <a:fillRect/>
          </a:stretch>
        </p:blipFill>
        <p:spPr>
          <a:xfrm>
            <a:off x="2706528" y="5170339"/>
            <a:ext cx="3730943" cy="863918"/>
          </a:xfrm>
          <a:prstGeom prst="rect">
            <a:avLst/>
          </a:prstGeom>
          <a:ln/>
        </p:spPr>
      </p:pic>
    </p:spTree>
    <p:extLst>
      <p:ext uri="{BB962C8B-B14F-4D97-AF65-F5344CB8AC3E}">
        <p14:creationId xmlns:p14="http://schemas.microsoft.com/office/powerpoint/2010/main" val="1540306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b="1" dirty="0"/>
          </a:p>
        </p:txBody>
      </p:sp>
      <p:sp>
        <p:nvSpPr>
          <p:cNvPr id="3" name="Content Placeholder 2"/>
          <p:cNvSpPr>
            <a:spLocks noGrp="1"/>
          </p:cNvSpPr>
          <p:nvPr>
            <p:ph idx="1"/>
          </p:nvPr>
        </p:nvSpPr>
        <p:spPr>
          <a:xfrm>
            <a:off x="385779" y="1690689"/>
            <a:ext cx="6784565" cy="3671602"/>
          </a:xfrm>
        </p:spPr>
        <p:txBody>
          <a:bodyPr>
            <a:normAutofit fontScale="70000" lnSpcReduction="20000"/>
          </a:bodyPr>
          <a:lstStyle/>
          <a:p>
            <a:pPr marL="0" indent="0">
              <a:buNone/>
            </a:pPr>
            <a:r>
              <a:rPr lang="en-US" sz="2600" dirty="0"/>
              <a:t>2) </a:t>
            </a:r>
            <a:r>
              <a:rPr lang="el-GR" sz="2600" dirty="0"/>
              <a:t>Καθημερινά προβλήματα.
α) Από δύο πολίτες που έχουν οφειλές προς την τράπεζα, ο ένας 1000 και ο άλλος 2000 τραπεζικές μονάδες, που θα έπρεπε να είναι πιο εντάξει; Ας </a:t>
            </a:r>
            <a:r>
              <a:rPr lang="el-GR" sz="2600" dirty="0" err="1"/>
              <a:t>μοντελοποιήσουμε</a:t>
            </a:r>
            <a:r>
              <a:rPr lang="el-GR" sz="2600" dirty="0"/>
              <a:t> τις πληροφορίες στη γλώσσα των ακεραίων.
β) Δύο πολίτες έχουν, ο ένας κατάθεση 1000 στην τράπεζα και ο άλλος πίστωση 1000. Ποιο θα πρέπει να είναι πιο εντάξει; Ας </a:t>
            </a:r>
            <a:r>
              <a:rPr lang="el-GR" sz="2600" dirty="0" err="1"/>
              <a:t>μοντελοποιήσουμε</a:t>
            </a:r>
            <a:r>
              <a:rPr lang="el-GR" sz="2600" dirty="0"/>
              <a:t> τις πληροφορίες στη γλώσσα των ακεραίων.
γ) Αντιγράψτε και αναπαραστήστε στον άξονα τα σημεία Α', Β', Γ', Δ', των οποίων οι τετμημένοι είναι, αντίστοιχα, τα αντίθετα των τετμημένων των σημείων Α, Β, Γ, Δ στο δεδομένο σχέδιο.
</a:t>
            </a:r>
            <a:endParaRPr lang="ro-RO" dirty="0"/>
          </a:p>
          <a:p>
            <a:endParaRPr lang="ro-RO" dirty="0"/>
          </a:p>
          <a:p>
            <a:r>
              <a:rPr lang="el-GR" dirty="0"/>
              <a:t>Λύση</a:t>
            </a:r>
            <a:endParaRPr lang="ro-RO" dirty="0"/>
          </a:p>
          <a:p>
            <a:endParaRPr lang="ro-RO" dirty="0"/>
          </a:p>
        </p:txBody>
      </p:sp>
      <p:pic>
        <p:nvPicPr>
          <p:cNvPr id="4" name="image27.png"/>
          <p:cNvPicPr/>
          <p:nvPr/>
        </p:nvPicPr>
        <p:blipFill>
          <a:blip r:embed="rId2"/>
          <a:srcRect/>
          <a:stretch>
            <a:fillRect/>
          </a:stretch>
        </p:blipFill>
        <p:spPr>
          <a:xfrm>
            <a:off x="1270412" y="4201309"/>
            <a:ext cx="3243263" cy="492919"/>
          </a:xfrm>
          <a:prstGeom prst="rect">
            <a:avLst/>
          </a:prstGeom>
          <a:ln/>
        </p:spPr>
      </p:pic>
      <p:pic>
        <p:nvPicPr>
          <p:cNvPr id="5" name="image38.png"/>
          <p:cNvPicPr/>
          <p:nvPr/>
        </p:nvPicPr>
        <p:blipFill>
          <a:blip r:embed="rId3"/>
          <a:srcRect l="16000"/>
          <a:stretch>
            <a:fillRect/>
          </a:stretch>
        </p:blipFill>
        <p:spPr>
          <a:xfrm>
            <a:off x="1270412" y="5362291"/>
            <a:ext cx="3150394" cy="450056"/>
          </a:xfrm>
          <a:prstGeom prst="rect">
            <a:avLst/>
          </a:prstGeom>
          <a:ln/>
        </p:spPr>
      </p:pic>
    </p:spTree>
    <p:extLst>
      <p:ext uri="{BB962C8B-B14F-4D97-AF65-F5344CB8AC3E}">
        <p14:creationId xmlns:p14="http://schemas.microsoft.com/office/powerpoint/2010/main" val="1159564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a:xfrm>
            <a:off x="460746" y="2407164"/>
            <a:ext cx="7341354" cy="2910580"/>
          </a:xfrm>
        </p:spPr>
        <p:txBody>
          <a:bodyPr>
            <a:normAutofit fontScale="77500" lnSpcReduction="20000"/>
          </a:bodyPr>
          <a:lstStyle/>
          <a:p>
            <a:r>
              <a:rPr lang="el-GR" dirty="0"/>
              <a:t>Η τετμημένη του σημείου Α είναι 2 και το αντίθετο του 2 είναι - 2, οπότε θα αντιπροσωπεύουμε το σημείο Α' της τετμημένης - 2. Κατ' αναλογία, το σημείο Β έχει τετμημένη - 1, και το αντίθετο του - 1 είναι 1 και θα αντιπροσωπεύουμε το σημείο Β' της τετμημένης 1. το σημείο Γ έχει την τετμημένη 4 και το αντίθετό του είναι - 4 και θα αντιπροσωπεύουμε το σημείο Γ' της τετμημένης - 4. το σημείο Δ έχει τετμημένη – 3 και το αντίθετό του είναι 3 και θα αντιπροσωπεύουμε το σημείο Δ' της τετμημένης 3. Έτσι, λαμβάνουμε τα σημεία Α'(-2), Β'(1), Γ'(-4) και Δ'(3 ).
</a:t>
            </a:r>
            <a:endParaRPr lang="ro-RO" dirty="0"/>
          </a:p>
        </p:txBody>
      </p:sp>
      <p:pic>
        <p:nvPicPr>
          <p:cNvPr id="5" name="image38.png"/>
          <p:cNvPicPr/>
          <p:nvPr/>
        </p:nvPicPr>
        <p:blipFill>
          <a:blip r:embed="rId2"/>
          <a:srcRect l="16000"/>
          <a:stretch>
            <a:fillRect/>
          </a:stretch>
        </p:blipFill>
        <p:spPr>
          <a:xfrm>
            <a:off x="3611752" y="5469539"/>
            <a:ext cx="3150394" cy="450056"/>
          </a:xfrm>
          <a:prstGeom prst="rect">
            <a:avLst/>
          </a:prstGeom>
          <a:ln/>
        </p:spPr>
      </p:pic>
      <p:pic>
        <p:nvPicPr>
          <p:cNvPr id="6" name="image27.png"/>
          <p:cNvPicPr/>
          <p:nvPr/>
        </p:nvPicPr>
        <p:blipFill>
          <a:blip r:embed="rId3"/>
          <a:srcRect/>
          <a:stretch>
            <a:fillRect/>
          </a:stretch>
        </p:blipFill>
        <p:spPr>
          <a:xfrm>
            <a:off x="2597284" y="1629631"/>
            <a:ext cx="3243263" cy="492919"/>
          </a:xfrm>
          <a:prstGeom prst="rect">
            <a:avLst/>
          </a:prstGeom>
          <a:ln/>
        </p:spPr>
      </p:pic>
    </p:spTree>
    <p:extLst>
      <p:ext uri="{BB962C8B-B14F-4D97-AF65-F5344CB8AC3E}">
        <p14:creationId xmlns:p14="http://schemas.microsoft.com/office/powerpoint/2010/main" val="881694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i="1" dirty="0"/>
              <a:t>Το σύνολο των ακεραίων
</a:t>
            </a:r>
            <a:endParaRPr lang="ro-RO" dirty="0"/>
          </a:p>
        </p:txBody>
      </p:sp>
      <p:sp>
        <p:nvSpPr>
          <p:cNvPr id="3" name="Content Placeholder 2"/>
          <p:cNvSpPr>
            <a:spLocks noGrp="1"/>
          </p:cNvSpPr>
          <p:nvPr>
            <p:ph idx="1"/>
          </p:nvPr>
        </p:nvSpPr>
        <p:spPr/>
        <p:txBody>
          <a:bodyPr>
            <a:normAutofit/>
          </a:bodyPr>
          <a:lstStyle/>
          <a:p>
            <a:r>
              <a:rPr lang="el-GR" sz="2400" dirty="0"/>
              <a:t>4) Προσδιορίστε τα σύνολα:
Λύση:</a:t>
            </a:r>
          </a:p>
          <a:p>
            <a:endParaRPr lang="el-GR" sz="2400" dirty="0"/>
          </a:p>
          <a:p>
            <a:pPr marL="0" indent="0">
              <a:buNone/>
            </a:pPr>
            <a:r>
              <a:rPr lang="el-GR" sz="2400" dirty="0"/>
              <a:t>Οι ακέραιοι x των οποίων η απόσταση στον άξονα είναι μικρότερη ή ίση με 2 είναι οι θετικές 1 και 2, αλλά και οι αρνητικές –2 και –1, καθώς και ο ακέραιος 0. Συμπεραίνουμε ότι Α = {–2, –1, 0, 1, 2}. Εάν || &lt; 4, τότε οι θετικοί ακέραιοι y είναι 1, 2 και 3, οι αρνητικοί – 1, – 2 και – 3, αλλά και 0. Παίρνουμε B = {–3, –2, –1, 0, 1, 2, 3}. Πώς |z| &gt; 0, για οποιονδήποτε μη μηδενικό ακέραιο, συμπεραίνουμε ότι C=Z*.</a:t>
            </a:r>
            <a:endParaRPr lang="ro-RO" sz="2400" dirty="0"/>
          </a:p>
        </p:txBody>
      </p:sp>
      <p:pic>
        <p:nvPicPr>
          <p:cNvPr id="4" name="image31.png"/>
          <p:cNvPicPr/>
          <p:nvPr/>
        </p:nvPicPr>
        <p:blipFill>
          <a:blip r:embed="rId2"/>
          <a:srcRect t="36666"/>
          <a:stretch>
            <a:fillRect/>
          </a:stretch>
        </p:blipFill>
        <p:spPr>
          <a:xfrm>
            <a:off x="4572000" y="1825625"/>
            <a:ext cx="4402482" cy="356342"/>
          </a:xfrm>
          <a:prstGeom prst="rect">
            <a:avLst/>
          </a:prstGeom>
          <a:ln/>
        </p:spPr>
      </p:pic>
    </p:spTree>
    <p:extLst>
      <p:ext uri="{BB962C8B-B14F-4D97-AF65-F5344CB8AC3E}">
        <p14:creationId xmlns:p14="http://schemas.microsoft.com/office/powerpoint/2010/main" val="2492688996"/>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AE6F2518-B084-4896-AF52-66CC2144AA26}"/>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115</TotalTime>
  <Words>3710</Words>
  <Application>Microsoft Office PowerPoint</Application>
  <PresentationFormat>On-screen Show (4:3)</PresentationFormat>
  <Paragraphs>116</Paragraphs>
  <Slides>34</Slides>
  <Notes>1</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34</vt:i4>
      </vt:variant>
    </vt:vector>
  </HeadingPairs>
  <TitlesOfParts>
    <vt:vector size="42" baseType="lpstr">
      <vt:lpstr>Adobe Heiti Std R</vt:lpstr>
      <vt:lpstr>Arial</vt:lpstr>
      <vt:lpstr>Calibri</vt:lpstr>
      <vt:lpstr>Calibri Light</vt:lpstr>
      <vt:lpstr>2_Office Theme</vt:lpstr>
      <vt:lpstr>Office Theme</vt:lpstr>
      <vt:lpstr>1_Office Theme</vt:lpstr>
      <vt:lpstr>3_Office Theme</vt:lpstr>
      <vt:lpstr>Ακέραιοι</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Το σύνολο των ακεραίων
</vt:lpstr>
      <vt:lpstr>Εργασία scratch  Μοντελοποιήστε το ακόλουθο σενάριο: Σε πράσινο φόντο με τον τίτλο "Διαδοχικοί αριθμοί", ένας χαρακτήρας λέει "Πες μου, παρακαλώ!" Τρεις διαδοχικοί ακέραιοι που αθροίζονται σε 48 (όπου το 48 επιλέγεται τυχαία μέχρι το 1000). Και περιμένει την απάντηση (λίστα διαχωρισμένη με κόμματα), ακολουθούμενη από το κατάλληλο σχόλιο "Bravo !" ή "Whoah! Έπρεπε να είναι ...» (ακολουθούμενη από τη σωστή τιμή, στην περίπτωσή μας θα ήταν 15,16,17).</vt:lpstr>
      <vt:lpstr>Εργασία scratch</vt:lpstr>
      <vt:lpstr>Τεστ αξιολόγησης
</vt:lpstr>
      <vt:lpstr>Τεστ αξιολόγησης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Numere întregi</dc:title>
  <dc:creator>Microsoft account</dc:creator>
  <cp:lastModifiedBy>Κωνσταντίνος Κόβας</cp:lastModifiedBy>
  <cp:revision>10</cp:revision>
  <dcterms:created xsi:type="dcterms:W3CDTF">2022-06-19T18:34:58Z</dcterms:created>
  <dcterms:modified xsi:type="dcterms:W3CDTF">2023-01-26T20:40:52Z</dcterms:modified>
</cp:coreProperties>
</file>