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gbT5KZh7t9qf2cYddQCztvlwH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f67eb43c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11f67eb43c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1f67eb43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11f67eb43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f67eb43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11f67eb43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f67eb43c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g11f67eb43c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f67eb43c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1f67eb43c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f67eb43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11f67eb43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f67eb43c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11f67eb43c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f67eb43c5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1f67eb43c5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f67eb43c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11f67eb43c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it-IT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Διανυσματική μορφή σε 3D 
Σύστημα συντεταγμένων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f67eb43c5_0_5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Διανύσματα και επίπεδα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2" name="Google Shape;102;g11f67eb43c5_0_56"/>
          <p:cNvSpPr txBox="1">
            <a:spLocks noGrp="1"/>
          </p:cNvSpPr>
          <p:nvPr>
            <p:ph type="body" idx="1"/>
          </p:nvPr>
        </p:nvSpPr>
        <p:spPr>
          <a:xfrm>
            <a:off x="457200" y="1015666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1800"/>
              </a:spcBef>
            </a:pPr>
            <a:r>
              <a:rPr lang="el-GR" sz="2800" b="1" dirty="0"/>
              <a:t>Τα διανύσματα μπορούν επίσης να χρησιμοποιηθούν για την αναγνώριση ενός επιπέδου μέσα στον χώρο 3D</a:t>
            </a:r>
            <a:endParaRPr lang="en-US" sz="2800" b="1" dirty="0"/>
          </a:p>
          <a:p>
            <a:pPr marL="800100" lvl="1" indent="-342900">
              <a:spcBef>
                <a:spcPts val="1800"/>
              </a:spcBef>
            </a:pPr>
            <a:r>
              <a:rPr lang="el-GR" sz="2400" b="1" dirty="0"/>
              <a:t>Το κανονικό διάνυσμα είναι κάθετο στην επιφάνεια του επιπέδου και ορίζει το επίπεδο</a:t>
            </a:r>
            <a:endParaRPr sz="2400" dirty="0"/>
          </a:p>
        </p:txBody>
      </p:sp>
      <p:pic>
        <p:nvPicPr>
          <p:cNvPr id="103" name="Google Shape;103;g11f67eb43c5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3721250"/>
            <a:ext cx="3823025" cy="23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11f67eb43c5_0_56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image from [1]</a:t>
            </a:r>
            <a:endParaRPr/>
          </a:p>
        </p:txBody>
      </p:sp>
      <p:sp>
        <p:nvSpPr>
          <p:cNvPr id="105" name="Google Shape;105;g11f67eb43c5_0_56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[1]: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1f67eb43c5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Διανύσματα σε χώρο 3</a:t>
            </a:r>
            <a:r>
              <a:rPr lang="it-IT" b="1" dirty="0">
                <a:solidFill>
                  <a:srgbClr val="166C59"/>
                </a:solidFill>
              </a:rPr>
              <a:t>D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8" name="Google Shape;48;g11f67eb43c5_0_0"/>
          <p:cNvSpPr txBox="1">
            <a:spLocks noGrp="1"/>
          </p:cNvSpPr>
          <p:nvPr>
            <p:ph type="body" idx="1"/>
          </p:nvPr>
        </p:nvSpPr>
        <p:spPr>
          <a:xfrm>
            <a:off x="457200" y="11659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sz="2800" b="1" dirty="0"/>
              <a:t>Ένα 3D διάνυσμα αναπαρίσταται σε ένα </a:t>
            </a:r>
            <a:r>
              <a:rPr lang="el-GR" sz="2800" b="1" dirty="0" err="1"/>
              <a:t>τριδιάστατο</a:t>
            </a:r>
            <a:r>
              <a:rPr lang="el-GR" sz="2800" b="1" dirty="0"/>
              <a:t> σύστημα συντεταγμένων ως γραμμικό τμήμα που τρέχει από το σημείο Α στο σημείο Β.</a:t>
            </a:r>
            <a:endParaRPr sz="2800" dirty="0"/>
          </a:p>
        </p:txBody>
      </p:sp>
      <p:pic>
        <p:nvPicPr>
          <p:cNvPr id="49" name="Google Shape;49;g11f67eb43c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2250" y="2848434"/>
            <a:ext cx="4919500" cy="3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1f67eb43c5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Στοιχεία ενός διανύσματος 3</a:t>
            </a:r>
            <a:r>
              <a:rPr lang="it-IT" b="1" dirty="0">
                <a:solidFill>
                  <a:srgbClr val="166C59"/>
                </a:solidFill>
              </a:rPr>
              <a:t>D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5" name="Google Shape;55;g11f67eb43c5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b="1" dirty="0"/>
              <a:t>Τρεις βάσεις συντεταγμένων: ο άξονας x, ο άξονας y και ο άξονας z.
v=(1 ,2 ,-3)		</a:t>
            </a:r>
            <a:endParaRPr lang="en-US" b="1" dirty="0"/>
          </a:p>
          <a:p>
            <a:pPr marL="800100" lvl="1" indent="-342900">
              <a:spcBef>
                <a:spcPts val="1800"/>
              </a:spcBef>
            </a:pPr>
            <a:r>
              <a:rPr lang="el-GR" b="1" dirty="0"/>
              <a:t> αυτό είναι το διάνυσμα που πηγαίνει από (0,0,0) έως (1,2,-3)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f67eb43c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Μέγεθος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1" name="Google Shape;61;g11f67eb43c5_0_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b="1" dirty="0"/>
              <a:t>Το μέγεθος ενός διανύσματος 3D είναι το μήκος του τμήματος που το ορίζει. </a:t>
            </a:r>
            <a:endParaRPr lang="en-US" b="1" dirty="0"/>
          </a:p>
          <a:p>
            <a:pPr marL="800100" lvl="1" indent="-342900">
              <a:spcBef>
                <a:spcPts val="1800"/>
              </a:spcBef>
            </a:pPr>
            <a:r>
              <a:rPr lang="el-GR" b="1" dirty="0"/>
              <a:t>Πάντα θετικό ή 0 για το μηδενικό διάνυσμα
Τύπος:</a:t>
            </a:r>
            <a:endParaRPr dirty="0"/>
          </a:p>
        </p:txBody>
      </p:sp>
      <p:pic>
        <p:nvPicPr>
          <p:cNvPr id="62" name="Google Shape;62;g11f67eb43c5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25" y="4314850"/>
            <a:ext cx="4085175" cy="137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67eb43c5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Κατεύθυνση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8" name="Google Shape;68;g11f67eb43c5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b="1" dirty="0"/>
              <a:t>Η κατεύθυνση ορίζεται ως η γωνία που γίνεται από το διάνυσμα με τα τρία διανύσματα στην κανονική βάση, τα οποία είναι (1,0,0) , (0,1,0) και (0,0,1)
</a:t>
            </a:r>
            <a:endParaRPr dirty="0"/>
          </a:p>
        </p:txBody>
      </p:sp>
      <p:pic>
        <p:nvPicPr>
          <p:cNvPr id="69" name="Google Shape;69;g11f67eb43c5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4505" y="3593431"/>
            <a:ext cx="2693570" cy="2835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f67eb43c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Καρτεσιανό σύστημα συντεταγμένων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5" name="Google Shape;75;g11f67eb43c5_0_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sz="2400" b="1" dirty="0"/>
              <a:t>Τρεις αμοιβαία κάθετοι άξονες (</a:t>
            </a:r>
            <a:r>
              <a:rPr lang="el-GR" sz="2400" b="1" dirty="0" err="1"/>
              <a:t>x,y,z</a:t>
            </a:r>
            <a:r>
              <a:rPr lang="el-GR" sz="2400" b="1" dirty="0"/>
              <a:t>)
Κάθε σημείο στο διάστημα μπορεί να γραφτεί ως:</a:t>
            </a:r>
            <a:endParaRPr lang="en-US" sz="2400" b="1" dirty="0"/>
          </a:p>
          <a:p>
            <a:pPr marL="800100" lvl="1" indent="-342900">
              <a:spcBef>
                <a:spcPts val="1800"/>
              </a:spcBef>
            </a:pPr>
            <a:r>
              <a:rPr lang="el-GR" sz="2000" b="1" dirty="0"/>
              <a:t>p = (ρ1,ρ2,ρ3)</a:t>
            </a:r>
            <a:endParaRPr lang="en-US" sz="2000" b="1" dirty="0"/>
          </a:p>
          <a:p>
            <a:pPr marL="342900" lvl="0" indent="-342900">
              <a:spcBef>
                <a:spcPts val="1800"/>
              </a:spcBef>
            </a:pPr>
            <a:r>
              <a:rPr lang="el-GR" sz="2400" b="1" dirty="0"/>
              <a:t>Οι μαθηματικές πράξεις εκτελούνται συστατικό προς συστατικό</a:t>
            </a:r>
            <a:endParaRPr lang="en-US" sz="2400" b="1" dirty="0"/>
          </a:p>
          <a:p>
            <a:pPr marL="800100" lvl="1" indent="-342900">
              <a:spcBef>
                <a:spcPts val="1800"/>
              </a:spcBef>
            </a:pPr>
            <a:r>
              <a:rPr lang="el-GR" sz="2000" b="1" dirty="0"/>
              <a:t>v + u = ( v1+ u1, v2+u2, v3+u3 )
u - v = ( u1-v1, u2-v2, u3-v3 )
n * v = ( n* v1, n*v2, n * v3 ) ( n είναι ένας αριθμός )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f67eb43c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Κυλινδρικό σύστημα συντεταγμένων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81" name="Google Shape;81;g11f67eb43c5_0_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b="1" dirty="0"/>
              <a:t>Τρία συστατικά:</a:t>
            </a:r>
            <a:endParaRPr lang="en-US" b="1" dirty="0"/>
          </a:p>
          <a:p>
            <a:pPr marL="800100" lvl="1" indent="-342900">
              <a:spcBef>
                <a:spcPts val="1800"/>
              </a:spcBef>
            </a:pPr>
            <a:r>
              <a:rPr lang="el-GR" b="1" dirty="0"/>
              <a:t>Το μήκος R της γραμμής που συνδέει το σημείο με την αρχή
η γωνία θ που σχηματίζει η γραμμή με σταθερή γραμμή (συνήθως ο άξονας x)
το ύψος h σε σχέση με 
ο άξονας z
</a:t>
            </a:r>
            <a:endParaRPr dirty="0"/>
          </a:p>
        </p:txBody>
      </p:sp>
      <p:pic>
        <p:nvPicPr>
          <p:cNvPr id="82" name="Google Shape;82;g11f67eb43c5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0150" y="3271850"/>
            <a:ext cx="3890950" cy="263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1f67eb43c5_0_33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image from [1]</a:t>
            </a:r>
            <a:endParaRPr/>
          </a:p>
        </p:txBody>
      </p:sp>
      <p:sp>
        <p:nvSpPr>
          <p:cNvPr id="84" name="Google Shape;84;g11f67eb43c5_0_33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[1]: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f67eb43c5_0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>
                <a:solidFill>
                  <a:srgbClr val="166C59"/>
                </a:solidFill>
              </a:rPr>
              <a:t>Ομοιογενές σύστημα συντεταγμένων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0" name="Google Shape;90;g11f67eb43c5_0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el-GR" sz="2000" b="1" dirty="0"/>
              <a:t>Τέσσερα συστατικά:</a:t>
            </a:r>
            <a:endParaRPr lang="en-US" sz="2000" b="1" dirty="0"/>
          </a:p>
          <a:p>
            <a:pPr marL="800100" lvl="1" indent="-342900">
              <a:spcBef>
                <a:spcPts val="1800"/>
              </a:spcBef>
            </a:pPr>
            <a:r>
              <a:rPr lang="el-GR" sz="1600" b="1" dirty="0" err="1"/>
              <a:t>x,y</a:t>
            </a:r>
            <a:r>
              <a:rPr lang="el-GR" sz="1600" b="1" dirty="0"/>
              <a:t> και z από το καρτεσιανό σύστημα συντεταγμένων
η κλίμακα W</a:t>
            </a:r>
            <a:endParaRPr lang="en-US" sz="1600" b="1" dirty="0"/>
          </a:p>
          <a:p>
            <a:pPr marL="342900" lvl="0" indent="-342900">
              <a:spcBef>
                <a:spcPts val="1800"/>
              </a:spcBef>
            </a:pPr>
            <a:r>
              <a:rPr lang="el-GR" sz="2000" b="1" dirty="0"/>
              <a:t>Ένα σημείο αντιστοιχεί σε περισσότερα από ένα τεταρτημόρια</a:t>
            </a:r>
            <a:endParaRPr lang="en-US" sz="2000" b="1" dirty="0"/>
          </a:p>
          <a:p>
            <a:pPr marL="800100" lvl="1" indent="-342900">
              <a:spcBef>
                <a:spcPts val="1800"/>
              </a:spcBef>
            </a:pPr>
            <a:r>
              <a:rPr lang="el-GR" sz="1600" b="1" dirty="0"/>
              <a:t>Για να αποκτήσετε το καρτεσιανό ισοδύναμο πρέπει να διαιρέσετε τα τρία πρώτα συστατικά με το τελευταίο:</a:t>
            </a:r>
            <a:endParaRPr lang="en-US" sz="1600" b="1" dirty="0"/>
          </a:p>
          <a:p>
            <a:pPr marL="457200" lvl="1" indent="0">
              <a:spcBef>
                <a:spcPts val="1800"/>
              </a:spcBef>
              <a:buNone/>
            </a:pPr>
            <a:r>
              <a:rPr lang="el-GR" sz="1200" b="1" dirty="0"/>
              <a:t>(2,2,2,1) → (2/1, 2/1, 2/1) → (2,2,2)
(1,1,1,0.5) → (1/0.5, 1/0.5, 1/0.5) → (2,2,2)</a:t>
            </a:r>
            <a:endParaRPr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f67eb43c5_0_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el-GR" b="1" dirty="0" err="1">
                <a:solidFill>
                  <a:srgbClr val="166C59"/>
                </a:solidFill>
              </a:rPr>
              <a:t>Πληθικότητας</a:t>
            </a:r>
            <a:r>
              <a:rPr lang="el-GR" b="1" dirty="0">
                <a:solidFill>
                  <a:srgbClr val="166C59"/>
                </a:solidFill>
              </a:rPr>
              <a:t>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6" name="Google Shape;96;g11f67eb43c5_0_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1800"/>
              </a:spcBef>
            </a:pPr>
            <a:r>
              <a:rPr lang="el-GR" sz="2000" b="1" dirty="0"/>
              <a:t>Τα διανύσματα αντιπροσωπεύονται πάντα από μια συλλογή αριθμών, που ονομάζουμε στοιχεία. Ο αριθμός των συνιστωσών ενός διανύσματος ονομάζεται </a:t>
            </a:r>
            <a:r>
              <a:rPr lang="el-GR" sz="2000" b="1" dirty="0" err="1"/>
              <a:t>πληθικότητα</a:t>
            </a:r>
            <a:r>
              <a:rPr lang="el-GR" sz="2000" b="1" dirty="0"/>
              <a:t> (ή διάσταση).</a:t>
            </a:r>
            <a:endParaRPr lang="en-US" sz="2000" b="1" dirty="0"/>
          </a:p>
          <a:p>
            <a:pPr marL="457200" lvl="1" indent="0">
              <a:spcBef>
                <a:spcPts val="1800"/>
              </a:spcBef>
              <a:buNone/>
            </a:pPr>
            <a:r>
              <a:rPr lang="en-US" sz="1600" b="1" dirty="0"/>
              <a:t>- </a:t>
            </a:r>
            <a:r>
              <a:rPr lang="el-GR" sz="1600" b="1" dirty="0"/>
              <a:t>Πληθάριθμος του καρτεσιανού συστήματος συντεταγμένων: 3</a:t>
            </a:r>
            <a:endParaRPr lang="en-US" sz="1600" b="1" dirty="0"/>
          </a:p>
          <a:p>
            <a:pPr marL="457200" lvl="1" indent="0">
              <a:spcBef>
                <a:spcPts val="1800"/>
              </a:spcBef>
              <a:buNone/>
            </a:pPr>
            <a:r>
              <a:rPr lang="en-US" sz="1600" b="1" dirty="0"/>
              <a:t>           </a:t>
            </a:r>
            <a:r>
              <a:rPr lang="it-IT" sz="1200" b="1" dirty="0"/>
              <a:t>(x,y,z)</a:t>
            </a:r>
            <a:r>
              <a:rPr lang="el-GR" sz="1600" b="1" dirty="0"/>
              <a:t>
</a:t>
            </a:r>
            <a:r>
              <a:rPr lang="en-US" sz="1600" b="1" dirty="0"/>
              <a:t>- </a:t>
            </a:r>
            <a:r>
              <a:rPr lang="el-GR" sz="1600" b="1" dirty="0"/>
              <a:t>Πληθάριθμος του ομοιογενούς συστήματος συντεταγμένων: 4
</a:t>
            </a:r>
            <a:r>
              <a:rPr lang="en-US" sz="1600" b="1" dirty="0"/>
              <a:t>           </a:t>
            </a:r>
            <a:r>
              <a:rPr lang="it-IT" sz="1200" b="1" dirty="0"/>
              <a:t>(x,y,z,w)</a:t>
            </a:r>
          </a:p>
          <a:p>
            <a:pPr marL="0" lvl="0" indent="0">
              <a:spcBef>
                <a:spcPts val="180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517</Words>
  <Application>Microsoft Office PowerPoint</Application>
  <PresentationFormat>On-screen Show (4:3)</PresentationFormat>
  <Paragraphs>36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Διανυσματική μορφή σε 3D 
Σύστημα συντεταγμένων
</vt:lpstr>
      <vt:lpstr>Διανύσματα σε χώρο 3D
</vt:lpstr>
      <vt:lpstr>Στοιχεία ενός διανύσματος 3D
</vt:lpstr>
      <vt:lpstr>Μέγεθος
</vt:lpstr>
      <vt:lpstr>Κατεύθυνση
</vt:lpstr>
      <vt:lpstr>Καρτεσιανό σύστημα συντεταγμένων
</vt:lpstr>
      <vt:lpstr>Κυλινδρικό σύστημα συντεταγμένων
</vt:lpstr>
      <vt:lpstr>Ομοιογενές σύστημα συντεταγμένων
</vt:lpstr>
      <vt:lpstr>Πληθικότητας
</vt:lpstr>
      <vt:lpstr>Διανύσματα και επίπεδα
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Διανυσματική μορφή σε 3D 
Σύστημα συντεταγμένων
</dc:title>
  <cp:lastModifiedBy>Κωνσταντίνος Κόβας</cp:lastModifiedBy>
  <cp:revision>2</cp:revision>
  <dcterms:created xsi:type="dcterms:W3CDTF">2016-10-07T11:12:08Z</dcterms:created>
  <dcterms:modified xsi:type="dcterms:W3CDTF">2023-01-24T18:48:23Z</dcterms:modified>
</cp:coreProperties>
</file>