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7"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1" d="100"/>
          <a:sy n="141" d="100"/>
        </p:scale>
        <p:origin x="132"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6E1BB5-5775-45A0-BF9E-A4F20FEC5FAD}" type="datetimeFigureOut">
              <a:rPr lang="en-US" smtClean="0"/>
              <a:t>26-Jan-23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947E26-11A7-4B4A-B9D0-F18DAD01921F}" type="slidenum">
              <a:rPr lang="en-US" smtClean="0"/>
              <a:t>‹#›</a:t>
            </a:fld>
            <a:endParaRPr lang="en-US"/>
          </a:p>
        </p:txBody>
      </p:sp>
    </p:spTree>
    <p:extLst>
      <p:ext uri="{BB962C8B-B14F-4D97-AF65-F5344CB8AC3E}">
        <p14:creationId xmlns:p14="http://schemas.microsoft.com/office/powerpoint/2010/main" val="4287427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947E26-11A7-4B4A-B9D0-F18DAD01921F}" type="slidenum">
              <a:rPr lang="en-US" smtClean="0"/>
              <a:t>19</a:t>
            </a:fld>
            <a:endParaRPr lang="en-US"/>
          </a:p>
        </p:txBody>
      </p:sp>
    </p:spTree>
    <p:extLst>
      <p:ext uri="{BB962C8B-B14F-4D97-AF65-F5344CB8AC3E}">
        <p14:creationId xmlns:p14="http://schemas.microsoft.com/office/powerpoint/2010/main" val="33417666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11952651"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ctrTitle"/>
          </p:nvPr>
        </p:nvSpPr>
        <p:spPr>
          <a:xfrm>
            <a:off x="437323" y="1052737"/>
            <a:ext cx="103632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431371" y="2636912"/>
            <a:ext cx="85344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dirty="0"/>
          </a:p>
        </p:txBody>
      </p:sp>
    </p:spTree>
    <p:extLst>
      <p:ext uri="{BB962C8B-B14F-4D97-AF65-F5344CB8AC3E}">
        <p14:creationId xmlns:p14="http://schemas.microsoft.com/office/powerpoint/2010/main" val="632014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4026931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4072524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749579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048661" y="0"/>
            <a:ext cx="143340" cy="6885385"/>
          </a:xfrm>
          <a:prstGeom prst="rect">
            <a:avLst/>
          </a:prstGeom>
        </p:spPr>
      </p:pic>
    </p:spTree>
    <p:extLst>
      <p:ext uri="{BB962C8B-B14F-4D97-AF65-F5344CB8AC3E}">
        <p14:creationId xmlns:p14="http://schemas.microsoft.com/office/powerpoint/2010/main" val="375535340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rive.google.com/file/d/1sdynPztLBAxrSM1I7--UhevQkjp7zwpO/view" TargetMode="External"/><Relationship Id="rId2" Type="http://schemas.openxmlformats.org/officeDocument/2006/relationships/hyperlink" Target="http://fs.unm.edu/EnciclopediaNumerelor.pdf" TargetMode="External"/><Relationship Id="rId1" Type="http://schemas.openxmlformats.org/officeDocument/2006/relationships/slideLayout" Target="../slideLayouts/slideLayout2.xml"/><Relationship Id="rId4" Type="http://schemas.openxmlformats.org/officeDocument/2006/relationships/hyperlink" Target="https://www.matera.ro/2019/12/numere-intreg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0"/>
            <a:ext cx="10972800" cy="1143000"/>
          </a:xfrm>
        </p:spPr>
        <p:txBody>
          <a:bodyPr/>
          <a:lstStyle/>
          <a:p>
            <a:r>
              <a:rPr lang="el-GR" b="1" dirty="0"/>
              <a:t>Πράξεις με κοινά κλάσματα
</a:t>
            </a:r>
            <a:endParaRPr lang="ro-RO" b="1" dirty="0"/>
          </a:p>
        </p:txBody>
      </p:sp>
    </p:spTree>
    <p:extLst>
      <p:ext uri="{BB962C8B-B14F-4D97-AF65-F5344CB8AC3E}">
        <p14:creationId xmlns:p14="http://schemas.microsoft.com/office/powerpoint/2010/main" val="4016400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pPr marL="0" indent="0">
              <a:buNone/>
            </a:pPr>
            <a:r>
              <a:rPr lang="el-GR" sz="2800" b="1" dirty="0"/>
              <a:t>Εφαρμογή. </a:t>
            </a:r>
            <a:r>
              <a:rPr lang="el-GR" sz="2800" dirty="0"/>
              <a:t>Ας παρακολουθήσουμε το </a:t>
            </a:r>
            <a:r>
              <a:rPr lang="el-GR" sz="2800" dirty="0" err="1"/>
              <a:t>RoboCuza</a:t>
            </a:r>
            <a:r>
              <a:rPr lang="el-GR" sz="2800" dirty="0"/>
              <a:t> να κινείται κατά μήκος της γραμμής αριθμών:
α) Το </a:t>
            </a:r>
            <a:r>
              <a:rPr lang="el-GR" sz="2800" dirty="0" err="1"/>
              <a:t>RoboCuza</a:t>
            </a:r>
            <a:r>
              <a:rPr lang="el-GR" sz="2800" dirty="0"/>
              <a:t> ξεκινά από το O(0) και κινείται προς τη θετική κατεύθυνση, πρώτα κατά 5/6 μονάδες και στη συνέχεια κατά 1/3 μονάδες. Ας καθορίσουμε τη συντεταγμένη του σημείου P όπου φτάνει.
β) Από το P, το </a:t>
            </a:r>
            <a:r>
              <a:rPr lang="el-GR" sz="2800" dirty="0" err="1"/>
              <a:t>RoboCuza</a:t>
            </a:r>
            <a:r>
              <a:rPr lang="el-GR" sz="2800" dirty="0"/>
              <a:t> κινείται προς την αρνητική κατεύθυνση κατά 5/6 μονάδες και στη συνέχεια προς τη θετική κατεύθυνση κατά 1/2 μονάδες. Ας καθορίσουμε τη νέα συντεταγμένη και το συνολικό μήκος του δρόμου που </a:t>
            </a:r>
            <a:r>
              <a:rPr lang="el-GR" sz="2800" dirty="0" err="1"/>
              <a:t>διανύθηκε</a:t>
            </a:r>
            <a:r>
              <a:rPr lang="el-GR" sz="2800" dirty="0"/>
              <a:t>.
</a:t>
            </a:r>
            <a:endParaRPr lang="ro-RO" sz="2800" dirty="0"/>
          </a:p>
        </p:txBody>
      </p:sp>
    </p:spTree>
    <p:extLst>
      <p:ext uri="{BB962C8B-B14F-4D97-AF65-F5344CB8AC3E}">
        <p14:creationId xmlns:p14="http://schemas.microsoft.com/office/powerpoint/2010/main" val="2044807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a:xfrm>
            <a:off x="609600" y="1351921"/>
            <a:ext cx="10972800" cy="4525963"/>
          </a:xfrm>
        </p:spPr>
        <p:txBody>
          <a:bodyPr/>
          <a:lstStyle/>
          <a:p>
            <a:pPr marL="0" lvl="0" indent="0">
              <a:buNone/>
            </a:pPr>
            <a:r>
              <a:rPr lang="el-GR" sz="2000" b="1" dirty="0">
                <a:solidFill>
                  <a:schemeClr val="tx1"/>
                </a:solidFill>
              </a:rPr>
              <a:t>Πολλαπλασιασμός και διαίρεση ρητών αριθμών. </a:t>
            </a:r>
          </a:p>
          <a:p>
            <a:pPr marL="0" lvl="0" indent="0">
              <a:buNone/>
            </a:pPr>
            <a:r>
              <a:rPr lang="el-GR" sz="2000" b="1" dirty="0">
                <a:solidFill>
                  <a:schemeClr val="tx1"/>
                </a:solidFill>
              </a:rPr>
              <a:t>
</a:t>
            </a:r>
            <a:r>
              <a:rPr lang="el-GR" sz="2000" dirty="0">
                <a:solidFill>
                  <a:schemeClr val="tx1"/>
                </a:solidFill>
              </a:rPr>
              <a:t>Α1. Για να θυμηθούμε πώς να πολλαπλασιάσουμε και να διαιρέσουμε δύο θετικούς ρητούς αριθμούς που εκφράζονται με συνηθισμένα κλάσματα, ας λύσουμε το ακόλουθο πρόβλημα:
Ένας ποδηλάτης ταξιδεύει από την πόλη Α στην πόλη Β.
α) Αν ο ποδηλάτης καλύψει τα 2/7 της συνολικής απόστασης σε μία ώρα, μπορεί να φτάσει στην πόλη Β σε 3 ώρες; Πόσο μακριά ταξιδεύει ο ποδηλάτης σε 7/2 ώρες;
β) Αν ο ποδηλάτης καλύψει το 1/2 της συνολικής απόστασης σε 3/5 ώρες, πόσο καλύπτει σε μία ώρα αυτής της απόστασης;
</a:t>
            </a:r>
            <a:endParaRPr lang="ro-RO" sz="2000" dirty="0">
              <a:solidFill>
                <a:schemeClr val="tx1"/>
              </a:solidFill>
            </a:endParaRP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4350356" y="4252770"/>
            <a:ext cx="4496917" cy="1993611"/>
          </a:xfrm>
          <a:prstGeom prst="rect">
            <a:avLst/>
          </a:prstGeom>
        </p:spPr>
      </p:pic>
    </p:spTree>
    <p:extLst>
      <p:ext uri="{BB962C8B-B14F-4D97-AF65-F5344CB8AC3E}">
        <p14:creationId xmlns:p14="http://schemas.microsoft.com/office/powerpoint/2010/main" val="3082972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1"/>
            <a:ext cx="10972800" cy="1143000"/>
          </a:xfrm>
        </p:spPr>
        <p:txBody>
          <a:bodyPr/>
          <a:lstStyle/>
          <a:p>
            <a:r>
              <a:rPr lang="el-GR" dirty="0"/>
              <a:t>Πράξεις με κοινά κλάσματα
</a:t>
            </a:r>
            <a:endParaRPr lang="ro-R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09600" y="1721313"/>
                <a:ext cx="10972800" cy="4525963"/>
              </a:xfrm>
            </p:spPr>
            <p:txBody>
              <a:bodyPr/>
              <a:lstStyle/>
              <a:p>
                <a:r>
                  <a:rPr lang="el-GR" sz="2400" dirty="0">
                    <a:solidFill>
                      <a:schemeClr val="tx1"/>
                    </a:solidFill>
                  </a:rPr>
                  <a:t>Α2. Με αυτά που αναφέρονται στη δραστηριότητα Α1. ολοκληρώστε τους υπολογισμούς εφαρμόζοντας τον κανόνα των σημείων από τον πολλαπλασιασμό ακέραιων αριθμών:
</a:t>
                </a:r>
                <a:r>
                  <a:rPr lang="ro-RO" sz="2400" b="1" dirty="0">
                    <a:solidFill>
                      <a:schemeClr val="tx1"/>
                    </a:solidFill>
                  </a:rPr>
                  <a:t>a)</a:t>
                </a:r>
                <a14:m>
                  <m:oMath xmlns:m="http://schemas.openxmlformats.org/officeDocument/2006/math">
                    <m:r>
                      <a:rPr lang="ro-RO" sz="2400" i="1">
                        <a:solidFill>
                          <a:schemeClr val="tx1"/>
                        </a:solidFill>
                        <a:latin typeface="Cambria Math" panose="02040503050406030204" pitchFamily="18" charset="0"/>
                      </a:rPr>
                      <m:t> 3∙</m:t>
                    </m:r>
                    <m:d>
                      <m:dPr>
                        <m:ctrlPr>
                          <a:rPr lang="ro-RO" sz="2400" i="1">
                            <a:solidFill>
                              <a:schemeClr val="tx1"/>
                            </a:solidFill>
                            <a:latin typeface="Cambria Math" panose="02040503050406030204" pitchFamily="18" charset="0"/>
                          </a:rPr>
                        </m:ctrlPr>
                      </m:dPr>
                      <m:e>
                        <m:r>
                          <a:rPr lang="ro-RO"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ro-RO" sz="2400" i="1">
                                <a:solidFill>
                                  <a:schemeClr val="tx1"/>
                                </a:solidFill>
                                <a:latin typeface="Cambria Math" panose="02040503050406030204" pitchFamily="18" charset="0"/>
                              </a:rPr>
                              <m:t>2</m:t>
                            </m:r>
                          </m:num>
                          <m:den>
                            <m:r>
                              <a:rPr lang="ro-RO" sz="2400" i="1">
                                <a:solidFill>
                                  <a:schemeClr val="tx1"/>
                                </a:solidFill>
                                <a:latin typeface="Cambria Math" panose="02040503050406030204" pitchFamily="18" charset="0"/>
                              </a:rPr>
                              <m:t>17</m:t>
                            </m:r>
                          </m:den>
                        </m:f>
                      </m:e>
                    </m:d>
                    <m:r>
                      <a:rPr lang="ro-RO"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71</m:t>
                            </m:r>
                          </m:num>
                          <m:den>
                            <m:r>
                              <a:rPr lang="en-US" sz="2400" i="1">
                                <a:solidFill>
                                  <a:schemeClr val="tx1"/>
                                </a:solidFill>
                                <a:latin typeface="Cambria Math" panose="02040503050406030204" pitchFamily="18" charset="0"/>
                              </a:rPr>
                              <m:t>5</m:t>
                            </m:r>
                          </m:den>
                        </m:f>
                      </m:e>
                    </m:d>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3</m:t>
                        </m:r>
                      </m:num>
                      <m:den>
                        <m:r>
                          <a:rPr lang="en-US" sz="2400" i="1">
                            <a:solidFill>
                              <a:schemeClr val="tx1"/>
                            </a:solidFill>
                            <a:latin typeface="Cambria Math" panose="02040503050406030204" pitchFamily="18" charset="0"/>
                          </a:rPr>
                          <m:t>25</m:t>
                        </m:r>
                      </m:den>
                    </m:f>
                    <m:r>
                      <a:rPr lang="en-US" sz="2400" i="1">
                        <a:solidFill>
                          <a:schemeClr val="tx1"/>
                        </a:solidFill>
                        <a:latin typeface="Cambria Math" panose="02040503050406030204" pitchFamily="18" charset="0"/>
                      </a:rPr>
                      <m:t>=…; </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4</m:t>
                            </m:r>
                          </m:num>
                          <m:den>
                            <m:r>
                              <a:rPr lang="en-US" sz="2400" i="1">
                                <a:solidFill>
                                  <a:schemeClr val="tx1"/>
                                </a:solidFill>
                                <a:latin typeface="Cambria Math" panose="02040503050406030204" pitchFamily="18" charset="0"/>
                              </a:rPr>
                              <m:t>65</m:t>
                            </m:r>
                          </m:den>
                        </m:f>
                      </m:e>
                    </m:d>
                    <m:r>
                      <a:rPr lang="en-US"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5</m:t>
                            </m:r>
                          </m:num>
                          <m:den>
                            <m:r>
                              <a:rPr lang="en-US" sz="2400" i="1">
                                <a:solidFill>
                                  <a:schemeClr val="tx1"/>
                                </a:solidFill>
                                <a:latin typeface="Cambria Math" panose="02040503050406030204" pitchFamily="18" charset="0"/>
                              </a:rPr>
                              <m:t>7</m:t>
                            </m:r>
                          </m:den>
                        </m:f>
                      </m:e>
                    </m:d>
                    <m:r>
                      <a:rPr lang="en-US" sz="2400" i="1">
                        <a:solidFill>
                          <a:schemeClr val="tx1"/>
                        </a:solidFill>
                        <a:latin typeface="Cambria Math" panose="02040503050406030204" pitchFamily="18" charset="0"/>
                      </a:rPr>
                      <m:t>=…;2,5∙</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−4,2</m:t>
                        </m:r>
                      </m:e>
                    </m:d>
                    <m:r>
                      <a:rPr lang="en-US" sz="2400" i="1">
                        <a:solidFill>
                          <a:schemeClr val="tx1"/>
                        </a:solidFill>
                        <a:latin typeface="Cambria Math" panose="02040503050406030204" pitchFamily="18" charset="0"/>
                      </a:rPr>
                      <m:t>=… </m:t>
                    </m:r>
                  </m:oMath>
                </a14:m>
                <a:endParaRPr lang="ro-RO" sz="2400" dirty="0">
                  <a:solidFill>
                    <a:schemeClr val="tx1"/>
                  </a:solidFill>
                </a:endParaRPr>
              </a:p>
              <a:p>
                <a:r>
                  <a:rPr lang="ro-RO" sz="2400" b="1" dirty="0">
                    <a:solidFill>
                      <a:schemeClr val="tx1"/>
                    </a:solidFill>
                  </a:rPr>
                  <a:t>b)</a:t>
                </a:r>
                <a14:m>
                  <m:oMath xmlns:m="http://schemas.openxmlformats.org/officeDocument/2006/math">
                    <m:r>
                      <a:rPr lang="ro-RO"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ro-RO" sz="2400" i="1">
                            <a:solidFill>
                              <a:schemeClr val="tx1"/>
                            </a:solidFill>
                            <a:latin typeface="Cambria Math" panose="02040503050406030204" pitchFamily="18" charset="0"/>
                          </a:rPr>
                          <m:t>3</m:t>
                        </m:r>
                      </m:num>
                      <m:den>
                        <m:r>
                          <a:rPr lang="ro-RO" sz="2400" i="1">
                            <a:solidFill>
                              <a:schemeClr val="tx1"/>
                            </a:solidFill>
                            <a:latin typeface="Cambria Math" panose="02040503050406030204" pitchFamily="18" charset="0"/>
                          </a:rPr>
                          <m:t>2</m:t>
                        </m:r>
                      </m:den>
                    </m:f>
                    <m:r>
                      <a:rPr lang="ro-RO"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ro-RO"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ro-RO" sz="2400" i="1">
                                <a:solidFill>
                                  <a:schemeClr val="tx1"/>
                                </a:solidFill>
                                <a:latin typeface="Cambria Math" panose="02040503050406030204" pitchFamily="18" charset="0"/>
                              </a:rPr>
                              <m:t>21</m:t>
                            </m:r>
                          </m:num>
                          <m:den>
                            <m:r>
                              <a:rPr lang="ro-RO" sz="2400" i="1">
                                <a:solidFill>
                                  <a:schemeClr val="tx1"/>
                                </a:solidFill>
                                <a:latin typeface="Cambria Math" panose="02040503050406030204" pitchFamily="18" charset="0"/>
                              </a:rPr>
                              <m:t>14</m:t>
                            </m:r>
                          </m:den>
                        </m:f>
                      </m:e>
                    </m:d>
                    <m:r>
                      <a:rPr lang="ro-RO"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71</m:t>
                            </m:r>
                          </m:num>
                          <m:den>
                            <m:r>
                              <a:rPr lang="en-US" sz="2400" i="1">
                                <a:solidFill>
                                  <a:schemeClr val="tx1"/>
                                </a:solidFill>
                                <a:latin typeface="Cambria Math" panose="02040503050406030204" pitchFamily="18" charset="0"/>
                              </a:rPr>
                              <m:t>56</m:t>
                            </m:r>
                          </m:den>
                        </m:f>
                      </m:e>
                    </m:d>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3</m:t>
                        </m:r>
                      </m:num>
                      <m:den>
                        <m:r>
                          <a:rPr lang="en-US" sz="2400" i="1">
                            <a:solidFill>
                              <a:schemeClr val="tx1"/>
                            </a:solidFill>
                            <a:latin typeface="Cambria Math" panose="02040503050406030204" pitchFamily="18" charset="0"/>
                          </a:rPr>
                          <m:t>17</m:t>
                        </m:r>
                      </m:den>
                    </m:f>
                    <m:r>
                      <a:rPr lang="en-US" sz="2400" i="1">
                        <a:solidFill>
                          <a:schemeClr val="tx1"/>
                        </a:solidFill>
                        <a:latin typeface="Cambria Math" panose="02040503050406030204" pitchFamily="18" charset="0"/>
                      </a:rPr>
                      <m:t>=…; </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4</m:t>
                            </m:r>
                          </m:num>
                          <m:den>
                            <m:r>
                              <a:rPr lang="en-US" sz="2400" i="1">
                                <a:solidFill>
                                  <a:schemeClr val="tx1"/>
                                </a:solidFill>
                                <a:latin typeface="Cambria Math" panose="02040503050406030204" pitchFamily="18" charset="0"/>
                              </a:rPr>
                              <m:t>65</m:t>
                            </m:r>
                          </m:den>
                        </m:f>
                      </m:e>
                    </m:d>
                    <m:r>
                      <a:rPr lang="en-US" sz="2400" i="1">
                        <a:solidFill>
                          <a:schemeClr val="tx1"/>
                        </a:solidFill>
                        <a:latin typeface="Cambria Math" panose="02040503050406030204" pitchFamily="18" charset="0"/>
                      </a:rPr>
                      <m:t>:</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m:t>
                        </m:r>
                        <m:f>
                          <m:fPr>
                            <m:ctrlPr>
                              <a:rPr lang="ro-RO"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65</m:t>
                            </m:r>
                          </m:num>
                          <m:den>
                            <m:r>
                              <a:rPr lang="en-US" sz="2400" i="1">
                                <a:solidFill>
                                  <a:schemeClr val="tx1"/>
                                </a:solidFill>
                                <a:latin typeface="Cambria Math" panose="02040503050406030204" pitchFamily="18" charset="0"/>
                              </a:rPr>
                              <m:t>75</m:t>
                            </m:r>
                          </m:den>
                        </m:f>
                      </m:e>
                    </m:d>
                    <m:r>
                      <a:rPr lang="en-US" sz="2400" i="1">
                        <a:solidFill>
                          <a:schemeClr val="tx1"/>
                        </a:solidFill>
                        <a:latin typeface="Cambria Math" panose="02040503050406030204" pitchFamily="18" charset="0"/>
                      </a:rPr>
                      <m:t>=…;2,5:</m:t>
                    </m:r>
                    <m:d>
                      <m:dPr>
                        <m:ctrlPr>
                          <a:rPr lang="ro-RO"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−4,2</m:t>
                        </m:r>
                      </m:e>
                    </m:d>
                    <m:r>
                      <a:rPr lang="en-US" sz="2400" i="1">
                        <a:solidFill>
                          <a:schemeClr val="tx1"/>
                        </a:solidFill>
                        <a:latin typeface="Cambria Math" panose="02040503050406030204" pitchFamily="18" charset="0"/>
                      </a:rPr>
                      <m:t>=… </m:t>
                    </m:r>
                  </m:oMath>
                </a14:m>
                <a:endParaRPr lang="ro-RO" sz="2400" dirty="0">
                  <a:solidFill>
                    <a:schemeClr val="tx1"/>
                  </a:solidFill>
                </a:endParaRPr>
              </a:p>
              <a:p>
                <a:pPr marL="0" indent="0">
                  <a:buNone/>
                </a:pPr>
                <a:endParaRPr lang="ro-RO" sz="2400"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09600" y="1721313"/>
                <a:ext cx="10972800" cy="4525963"/>
              </a:xfrm>
              <a:blipFill>
                <a:blip r:embed="rId2"/>
                <a:stretch>
                  <a:fillRect l="-722" t="-1077"/>
                </a:stretch>
              </a:blipFill>
            </p:spPr>
            <p:txBody>
              <a:bodyPr/>
              <a:lstStyle/>
              <a:p>
                <a:r>
                  <a:rPr lang="en-US">
                    <a:noFill/>
                  </a:rPr>
                  <a:t> </a:t>
                </a:r>
              </a:p>
            </p:txBody>
          </p:sp>
        </mc:Fallback>
      </mc:AlternateContent>
    </p:spTree>
    <p:extLst>
      <p:ext uri="{BB962C8B-B14F-4D97-AF65-F5344CB8AC3E}">
        <p14:creationId xmlns:p14="http://schemas.microsoft.com/office/powerpoint/2010/main" val="3670525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65309"/>
            <a:ext cx="10972800" cy="1143000"/>
          </a:xfrm>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r>
              <a:rPr lang="el-GR" b="1" dirty="0"/>
              <a:t>Γινόμενο</a:t>
            </a:r>
            <a:r>
              <a:rPr lang="en-US" b="1" dirty="0"/>
              <a:t>. </a:t>
            </a:r>
            <a:r>
              <a:rPr lang="el-GR" dirty="0"/>
              <a:t>Για να πολλαπλασιάσουμε δύο ρητούς αριθμούς πολλαπλασιάζουμε τα </a:t>
            </a:r>
            <a:r>
              <a:rPr lang="el-GR" dirty="0" err="1"/>
              <a:t>moduli</a:t>
            </a:r>
            <a:r>
              <a:rPr lang="el-GR" dirty="0"/>
              <a:t> τους (που είναι θετικοί ρητοί αριθμοί) και εφαρμόζουμε τον κανόνα των σημείων από ακέραιους αριθμούς.
</a:t>
            </a:r>
            <a:r>
              <a:rPr lang="el-GR" b="1" dirty="0"/>
              <a:t>Παραδείγματα</a:t>
            </a:r>
            <a:r>
              <a:rPr lang="en-US" b="1" dirty="0"/>
              <a:t>:</a:t>
            </a:r>
            <a:endParaRPr lang="ro-RO" dirty="0"/>
          </a:p>
        </p:txBody>
      </p:sp>
      <p:pic>
        <p:nvPicPr>
          <p:cNvPr id="7" name="Picture 6"/>
          <p:cNvPicPr/>
          <p:nvPr/>
        </p:nvPicPr>
        <p:blipFill>
          <a:blip r:embed="rId2"/>
          <a:stretch>
            <a:fillRect/>
          </a:stretch>
        </p:blipFill>
        <p:spPr>
          <a:xfrm>
            <a:off x="3480744" y="3590410"/>
            <a:ext cx="5118249" cy="1805156"/>
          </a:xfrm>
          <a:prstGeom prst="rect">
            <a:avLst/>
          </a:prstGeom>
        </p:spPr>
      </p:pic>
    </p:spTree>
    <p:extLst>
      <p:ext uri="{BB962C8B-B14F-4D97-AF65-F5344CB8AC3E}">
        <p14:creationId xmlns:p14="http://schemas.microsoft.com/office/powerpoint/2010/main" val="3033250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r>
              <a:rPr lang="el-GR" dirty="0">
                <a:solidFill>
                  <a:schemeClr val="tx1"/>
                </a:solidFill>
              </a:rPr>
              <a:t>Το αντίστροφο του ρητού αριθμού a/b, όπου </a:t>
            </a:r>
            <a:r>
              <a:rPr lang="el-GR" dirty="0" err="1">
                <a:solidFill>
                  <a:schemeClr val="tx1"/>
                </a:solidFill>
              </a:rPr>
              <a:t>a,b∈Z</a:t>
            </a:r>
            <a:r>
              <a:rPr lang="el-GR" dirty="0">
                <a:solidFill>
                  <a:schemeClr val="tx1"/>
                </a:solidFill>
              </a:rPr>
              <a:t>^∗ είναι ο ρητός αριθμός a/b, επειδή a/</a:t>
            </a:r>
            <a:r>
              <a:rPr lang="el-GR" dirty="0" err="1">
                <a:solidFill>
                  <a:schemeClr val="tx1"/>
                </a:solidFill>
              </a:rPr>
              <a:t>b∙b</a:t>
            </a:r>
            <a:r>
              <a:rPr lang="el-GR" dirty="0">
                <a:solidFill>
                  <a:schemeClr val="tx1"/>
                </a:solidFill>
              </a:rPr>
              <a:t>/a=1</a:t>
            </a:r>
            <a:r>
              <a:rPr lang="el-GR" b="1" dirty="0">
                <a:solidFill>
                  <a:schemeClr val="tx1"/>
                </a:solidFill>
              </a:rPr>
              <a:t>
</a:t>
            </a:r>
            <a:r>
              <a:rPr lang="el-GR" dirty="0">
                <a:solidFill>
                  <a:schemeClr val="tx1"/>
                </a:solidFill>
              </a:rPr>
              <a:t>Το αποτέλεσμα της διαίρεσης δύο ρητών αριθμών εξακολουθεί να είναι ρητός αριθμός. Η διαίρεση δύο ρητών αριθμών γίνεται πολλαπλασιάζοντας το μέρισμα με το αντίστροφο του διαιρέτη.</a:t>
            </a:r>
            <a:endParaRPr lang="ro-RO" dirty="0">
              <a:solidFill>
                <a:schemeClr val="tx1"/>
              </a:solidFill>
            </a:endParaRPr>
          </a:p>
        </p:txBody>
      </p:sp>
      <p:pic>
        <p:nvPicPr>
          <p:cNvPr id="5" name="Picture 4"/>
          <p:cNvPicPr/>
          <p:nvPr/>
        </p:nvPicPr>
        <p:blipFill>
          <a:blip r:embed="rId2"/>
          <a:stretch>
            <a:fillRect/>
          </a:stretch>
        </p:blipFill>
        <p:spPr>
          <a:xfrm>
            <a:off x="2725594" y="4759994"/>
            <a:ext cx="6740812" cy="1461564"/>
          </a:xfrm>
          <a:prstGeom prst="rect">
            <a:avLst/>
          </a:prstGeom>
        </p:spPr>
      </p:pic>
    </p:spTree>
    <p:extLst>
      <p:ext uri="{BB962C8B-B14F-4D97-AF65-F5344CB8AC3E}">
        <p14:creationId xmlns:p14="http://schemas.microsoft.com/office/powerpoint/2010/main" val="3302329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a:xfrm>
            <a:off x="609600" y="1417639"/>
            <a:ext cx="10972800" cy="4708526"/>
          </a:xfrm>
        </p:spPr>
        <p:txBody>
          <a:bodyPr>
            <a:normAutofit fontScale="70000" lnSpcReduction="20000"/>
          </a:bodyPr>
          <a:lstStyle/>
          <a:p>
            <a:pPr marL="0" indent="0">
              <a:buNone/>
            </a:pPr>
            <a:r>
              <a:rPr lang="el-GR" b="1" dirty="0">
                <a:solidFill>
                  <a:schemeClr val="tx1"/>
                </a:solidFill>
              </a:rPr>
              <a:t>Ιδιότητες πολλαπλασιασμού ρητών αριθμών</a:t>
            </a:r>
            <a:r>
              <a:rPr lang="en-US" b="1" dirty="0">
                <a:solidFill>
                  <a:schemeClr val="tx1"/>
                </a:solidFill>
              </a:rPr>
              <a:t>:</a:t>
            </a:r>
          </a:p>
          <a:p>
            <a:r>
              <a:rPr lang="el-GR" dirty="0">
                <a:solidFill>
                  <a:schemeClr val="tx1"/>
                </a:solidFill>
              </a:rPr>
              <a:t>Ο πολλαπλασιασμός των ρητών αριθμών έχει την ιδιότητα της συσχέτισης, της </a:t>
            </a:r>
            <a:r>
              <a:rPr lang="el-GR" dirty="0" err="1">
                <a:solidFill>
                  <a:schemeClr val="tx1"/>
                </a:solidFill>
              </a:rPr>
              <a:t>αντιμεταθετικότητας</a:t>
            </a:r>
            <a:r>
              <a:rPr lang="el-GR" dirty="0">
                <a:solidFill>
                  <a:schemeClr val="tx1"/>
                </a:solidFill>
              </a:rPr>
              <a:t>, της ύπαρξης του ουδέτερου στοιχείου, της </a:t>
            </a:r>
            <a:r>
              <a:rPr lang="el-GR" dirty="0" err="1">
                <a:solidFill>
                  <a:schemeClr val="tx1"/>
                </a:solidFill>
              </a:rPr>
              <a:t>διανεμητικότητας</a:t>
            </a:r>
            <a:r>
              <a:rPr lang="el-GR" dirty="0">
                <a:solidFill>
                  <a:schemeClr val="tx1"/>
                </a:solidFill>
              </a:rPr>
              <a:t> σε σχέση με την πρόσθεση, της ύπαρξης του μηδενικού στοιχείου, είναι τα ίδια με αυτά του πολλαπλασιασμού των ακέραιων αριθμών. Σε αυτά προστίθεται η ιδιότητα: Ό,τι κι αν υπάρχει το a στο σύνολο των μη μηδενικών ρητών αριθμών, υπάρχει 1/a=a^(−1), έτσι ώστε 1/</a:t>
            </a:r>
            <a:r>
              <a:rPr lang="el-GR" dirty="0" err="1">
                <a:solidFill>
                  <a:schemeClr val="tx1"/>
                </a:solidFill>
              </a:rPr>
              <a:t>a∙a</a:t>
            </a:r>
            <a:r>
              <a:rPr lang="el-GR" dirty="0">
                <a:solidFill>
                  <a:schemeClr val="tx1"/>
                </a:solidFill>
              </a:rPr>
              <a:t>=1.</a:t>
            </a:r>
            <a:endParaRPr lang="en-US" dirty="0">
              <a:solidFill>
                <a:schemeClr val="tx1"/>
              </a:solidFill>
            </a:endParaRPr>
          </a:p>
          <a:p>
            <a:r>
              <a:rPr lang="el-GR" dirty="0">
                <a:solidFill>
                  <a:schemeClr val="tx1"/>
                </a:solidFill>
              </a:rPr>
              <a:t>Εφαρμογές:</a:t>
            </a:r>
          </a:p>
          <a:p>
            <a:r>
              <a:rPr lang="el-GR" dirty="0">
                <a:solidFill>
                  <a:schemeClr val="tx1"/>
                </a:solidFill>
              </a:rPr>
              <a:t>1. Ας γράψουμε τα αντίθετα και τα αντίστροφα κάθε αριθμού:</a:t>
            </a:r>
          </a:p>
          <a:p>
            <a:endParaRPr lang="el-GR" dirty="0">
              <a:solidFill>
                <a:schemeClr val="tx1"/>
              </a:solidFill>
            </a:endParaRPr>
          </a:p>
          <a:p>
            <a:pPr marL="0" indent="0">
              <a:buNone/>
            </a:pPr>
            <a:r>
              <a:rPr lang="en-US" dirty="0">
                <a:solidFill>
                  <a:schemeClr val="tx1"/>
                </a:solidFill>
              </a:rPr>
              <a:t>a) 𝑥=3/7; 𝑥^(−1)=?</a:t>
            </a:r>
          </a:p>
          <a:p>
            <a:pPr marL="0" indent="0">
              <a:buNone/>
            </a:pPr>
            <a:r>
              <a:rPr lang="en-US" dirty="0">
                <a:solidFill>
                  <a:schemeClr val="tx1"/>
                </a:solidFill>
              </a:rPr>
              <a:t>b) 𝑥=−4,(6); 𝑥^(−1)=?</a:t>
            </a:r>
          </a:p>
          <a:p>
            <a:pPr marL="0" indent="0">
              <a:buNone/>
            </a:pPr>
            <a:r>
              <a:rPr lang="en-US" dirty="0">
                <a:solidFill>
                  <a:schemeClr val="tx1"/>
                </a:solidFill>
              </a:rPr>
              <a:t>c)𝑥=−31/4=𝑥^(−1)=?</a:t>
            </a:r>
          </a:p>
          <a:p>
            <a:pPr marL="0" indent="0">
              <a:buNone/>
            </a:pPr>
            <a:r>
              <a:rPr lang="en-US" dirty="0">
                <a:solidFill>
                  <a:schemeClr val="tx1"/>
                </a:solidFill>
              </a:rPr>
              <a:t>d) 𝑥=4.3; 𝑥^(−1)=?</a:t>
            </a:r>
            <a:endParaRPr lang="ro-RO" dirty="0">
              <a:solidFill>
                <a:schemeClr val="tx1"/>
              </a:solidFill>
            </a:endParaRPr>
          </a:p>
        </p:txBody>
      </p:sp>
    </p:spTree>
    <p:extLst>
      <p:ext uri="{BB962C8B-B14F-4D97-AF65-F5344CB8AC3E}">
        <p14:creationId xmlns:p14="http://schemas.microsoft.com/office/powerpoint/2010/main" val="195329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r>
              <a:rPr lang="ro-RO" dirty="0">
                <a:solidFill>
                  <a:schemeClr val="tx1"/>
                </a:solidFill>
              </a:rPr>
              <a:t>2) </a:t>
            </a:r>
            <a:r>
              <a:rPr lang="el-GR" dirty="0">
                <a:solidFill>
                  <a:schemeClr val="tx1"/>
                </a:solidFill>
              </a:rPr>
              <a:t>Υπολογίζω</a:t>
            </a:r>
            <a:r>
              <a:rPr lang="en-US" dirty="0">
                <a:solidFill>
                  <a:schemeClr val="tx1"/>
                </a:solidFill>
              </a:rPr>
              <a:t>:</a:t>
            </a:r>
            <a:endParaRPr lang="ro-RO" dirty="0">
              <a:solidFill>
                <a:schemeClr val="tx1"/>
              </a:solidFill>
            </a:endParaRPr>
          </a:p>
          <a:p>
            <a:endParaRPr lang="ro-RO" dirty="0">
              <a:solidFill>
                <a:schemeClr val="tx1"/>
              </a:solidFill>
            </a:endParaRPr>
          </a:p>
          <a:p>
            <a:endParaRPr lang="ro-RO" dirty="0">
              <a:solidFill>
                <a:schemeClr val="tx1"/>
              </a:solidFill>
            </a:endParaRPr>
          </a:p>
          <a:p>
            <a:endParaRPr lang="ro-RO" dirty="0">
              <a:solidFill>
                <a:schemeClr val="tx1"/>
              </a:solidFill>
            </a:endParaRPr>
          </a:p>
          <a:p>
            <a:r>
              <a:rPr lang="ro-RO" dirty="0">
                <a:solidFill>
                  <a:schemeClr val="tx1"/>
                </a:solidFill>
              </a:rPr>
              <a:t>3</a:t>
            </a:r>
            <a:r>
              <a:rPr lang="en-US" dirty="0">
                <a:solidFill>
                  <a:schemeClr val="tx1"/>
                </a:solidFill>
              </a:rPr>
              <a:t>)</a:t>
            </a:r>
            <a:r>
              <a:rPr lang="ro-RO" dirty="0">
                <a:solidFill>
                  <a:schemeClr val="tx1"/>
                </a:solidFill>
              </a:rPr>
              <a:t> </a:t>
            </a:r>
            <a:r>
              <a:rPr lang="el-GR" dirty="0">
                <a:solidFill>
                  <a:schemeClr val="tx1"/>
                </a:solidFill>
              </a:rPr>
              <a:t>Προσδιορίστε ποια από τα παρακάτω ζεύγη είναι αντίστροφα μεταξύ τους:</a:t>
            </a:r>
            <a:endParaRPr lang="ro-RO" dirty="0">
              <a:solidFill>
                <a:schemeClr val="tx1"/>
              </a:solidFill>
            </a:endParaRP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2015628" y="2266415"/>
            <a:ext cx="6055675" cy="766154"/>
          </a:xfrm>
          <a:prstGeom prst="rect">
            <a:avLst/>
          </a:prstGeom>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a:xfrm>
            <a:off x="3307767" y="5100607"/>
            <a:ext cx="5032634" cy="802912"/>
          </a:xfrm>
          <a:prstGeom prst="rect">
            <a:avLst/>
          </a:prstGeom>
        </p:spPr>
      </p:pic>
    </p:spTree>
    <p:extLst>
      <p:ext uri="{BB962C8B-B14F-4D97-AF65-F5344CB8AC3E}">
        <p14:creationId xmlns:p14="http://schemas.microsoft.com/office/powerpoint/2010/main" val="3493333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r>
              <a:rPr lang="ro-RO" dirty="0"/>
              <a:t>4. </a:t>
            </a:r>
            <a:r>
              <a:rPr lang="el-GR" dirty="0"/>
              <a:t>Υπολογίστε</a:t>
            </a:r>
            <a:r>
              <a:rPr lang="ro-RO" dirty="0"/>
              <a:t>:</a:t>
            </a:r>
          </a:p>
          <a:p>
            <a:endParaRPr lang="ro-RO" dirty="0"/>
          </a:p>
          <a:p>
            <a:endParaRPr lang="ro-RO" dirty="0"/>
          </a:p>
          <a:p>
            <a:endParaRPr lang="ro-RO" dirty="0"/>
          </a:p>
          <a:p>
            <a:pPr marL="0" indent="0">
              <a:buNone/>
            </a:pPr>
            <a:endParaRPr lang="ro-RO" dirty="0"/>
          </a:p>
          <a:p>
            <a:r>
              <a:rPr lang="ro-RO" dirty="0"/>
              <a:t>5.</a:t>
            </a:r>
            <a:r>
              <a:rPr lang="el-GR" dirty="0"/>
              <a:t> Υπολογίστε με τον ευκολότερο τρόπο</a:t>
            </a:r>
            <a:r>
              <a:rPr lang="ro-RO" dirty="0"/>
              <a:t>:</a:t>
            </a:r>
          </a:p>
          <a:p>
            <a:endParaRPr lang="ro-RO" dirty="0"/>
          </a:p>
          <a:p>
            <a:endParaRPr lang="ro-RO" dirty="0"/>
          </a:p>
          <a:p>
            <a:endParaRPr lang="ro-RO" dirty="0"/>
          </a:p>
        </p:txBody>
      </p:sp>
      <p:pic>
        <p:nvPicPr>
          <p:cNvPr id="4" name="Picture 3"/>
          <p:cNvPicPr/>
          <p:nvPr/>
        </p:nvPicPr>
        <p:blipFill>
          <a:blip r:embed="rId2"/>
          <a:stretch>
            <a:fillRect/>
          </a:stretch>
        </p:blipFill>
        <p:spPr>
          <a:xfrm>
            <a:off x="3844904" y="1837602"/>
            <a:ext cx="5344901" cy="1591398"/>
          </a:xfrm>
          <a:prstGeom prst="rect">
            <a:avLst/>
          </a:prstGeom>
        </p:spPr>
      </p:pic>
      <p:pic>
        <p:nvPicPr>
          <p:cNvPr id="5" name="Picture 4"/>
          <p:cNvPicPr/>
          <p:nvPr/>
        </p:nvPicPr>
        <p:blipFill>
          <a:blip r:embed="rId3"/>
          <a:stretch>
            <a:fillRect/>
          </a:stretch>
        </p:blipFill>
        <p:spPr>
          <a:xfrm>
            <a:off x="3041073" y="5257799"/>
            <a:ext cx="5258555" cy="509416"/>
          </a:xfrm>
          <a:prstGeom prst="rect">
            <a:avLst/>
          </a:prstGeom>
        </p:spPr>
      </p:pic>
    </p:spTree>
    <p:extLst>
      <p:ext uri="{BB962C8B-B14F-4D97-AF65-F5344CB8AC3E}">
        <p14:creationId xmlns:p14="http://schemas.microsoft.com/office/powerpoint/2010/main" val="300070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latin typeface="+mn-lt"/>
              </a:rPr>
              <a:t>Πράξεις με κοινά κλάσματα
</a:t>
            </a:r>
            <a:endParaRPr lang="ro-RO" dirty="0">
              <a:latin typeface="+mn-lt"/>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ro-RO" sz="1800" dirty="0">
                    <a:solidFill>
                      <a:schemeClr val="tx1"/>
                    </a:solidFill>
                  </a:rPr>
                  <a:t>6</a:t>
                </a:r>
                <a:r>
                  <a:rPr lang="en-US" sz="1800" dirty="0">
                    <a:solidFill>
                      <a:schemeClr val="tx1"/>
                    </a:solidFill>
                  </a:rPr>
                  <a:t>) </a:t>
                </a:r>
                <a:r>
                  <a:rPr lang="el-GR" sz="1800" dirty="0">
                    <a:solidFill>
                      <a:schemeClr val="tx1"/>
                    </a:solidFill>
                  </a:rPr>
                  <a:t>Αν</a:t>
                </a:r>
                <a:r>
                  <a:rPr lang="en-US" sz="1800" dirty="0">
                    <a:solidFill>
                      <a:schemeClr val="tx1"/>
                    </a:solidFill>
                  </a:rPr>
                  <a:t> </a:t>
                </a:r>
                <a:r>
                  <a:rPr lang="ro-RO" sz="1800" dirty="0">
                    <a:solidFill>
                      <a:schemeClr val="tx1"/>
                    </a:solidFill>
                  </a:rPr>
                  <a:t> </a:t>
                </a:r>
                <a14:m>
                  <m:oMath xmlns:m="http://schemas.openxmlformats.org/officeDocument/2006/math">
                    <m:f>
                      <m:fPr>
                        <m:ctrlPr>
                          <a:rPr lang="ro-RO" sz="1800" i="1">
                            <a:solidFill>
                              <a:schemeClr val="tx1"/>
                            </a:solidFill>
                            <a:latin typeface="Cambria Math" panose="02040503050406030204" pitchFamily="18" charset="0"/>
                          </a:rPr>
                        </m:ctrlPr>
                      </m:fPr>
                      <m:num>
                        <m:r>
                          <m:rPr>
                            <m:sty m:val="p"/>
                          </m:rPr>
                          <a:rPr lang="ro-RO" sz="1800" b="0" i="0">
                            <a:solidFill>
                              <a:schemeClr val="tx1"/>
                            </a:solidFill>
                            <a:latin typeface="Cambria Math" panose="02040503050406030204" pitchFamily="18" charset="0"/>
                          </a:rPr>
                          <m:t>a</m:t>
                        </m:r>
                      </m:num>
                      <m:den>
                        <m:r>
                          <m:rPr>
                            <m:sty m:val="p"/>
                          </m:rPr>
                          <a:rPr lang="ro-RO" sz="1800" b="0" i="0">
                            <a:solidFill>
                              <a:schemeClr val="tx1"/>
                            </a:solidFill>
                            <a:latin typeface="Cambria Math" panose="02040503050406030204" pitchFamily="18" charset="0"/>
                          </a:rPr>
                          <m:t>b</m:t>
                        </m:r>
                      </m:den>
                    </m:f>
                    <m:r>
                      <a:rPr lang="ro-RO" sz="1800" b="0" i="0">
                        <a:solidFill>
                          <a:schemeClr val="tx1"/>
                        </a:solidFill>
                        <a:latin typeface="Cambria Math" panose="02040503050406030204" pitchFamily="18" charset="0"/>
                      </a:rPr>
                      <m:t>=1,25</m:t>
                    </m:r>
                    <m:r>
                      <a:rPr lang="en-US" sz="1800" b="0" i="0" smtClean="0">
                        <a:solidFill>
                          <a:schemeClr val="tx1"/>
                        </a:solidFill>
                        <a:latin typeface="Cambria Math" panose="02040503050406030204" pitchFamily="18" charset="0"/>
                      </a:rPr>
                      <m:t> , </m:t>
                    </m:r>
                    <m:r>
                      <m:rPr>
                        <m:sty m:val="p"/>
                      </m:rPr>
                      <a:rPr lang="el-GR" sz="1800" b="0" i="0" smtClean="0">
                        <a:solidFill>
                          <a:schemeClr val="tx1"/>
                        </a:solidFill>
                        <a:latin typeface="Cambria Math" panose="02040503050406030204" pitchFamily="18" charset="0"/>
                      </a:rPr>
                      <m:t>υπολογίστε</m:t>
                    </m:r>
                  </m:oMath>
                </a14:m>
                <a:r>
                  <a:rPr lang="ro-RO" sz="1800" dirty="0">
                    <a:solidFill>
                      <a:schemeClr val="tx1"/>
                    </a:solidFill>
                  </a:rPr>
                  <a:t>:</a:t>
                </a:r>
              </a:p>
              <a:p>
                <a:pPr marL="0" indent="0">
                  <a:buNone/>
                </a:pPr>
                <a:endParaRPr lang="ro-RO" sz="1800" b="1" dirty="0">
                  <a:solidFill>
                    <a:schemeClr val="tx1"/>
                  </a:solidFill>
                </a:endParaRPr>
              </a:p>
              <a:p>
                <a:pPr lvl="0"/>
                <a:r>
                  <a:rPr lang="el-GR" sz="1800" b="1" dirty="0">
                    <a:solidFill>
                      <a:schemeClr val="tx1"/>
                    </a:solidFill>
                  </a:rPr>
                  <a:t>Ισχύς με ακέραιο εκθέτη μη μηδενικού ρητού αριθμού</a:t>
                </a:r>
                <a:endParaRPr lang="en-US" sz="1800" b="1" dirty="0">
                  <a:solidFill>
                    <a:schemeClr val="tx1"/>
                  </a:solidFill>
                </a:endParaRPr>
              </a:p>
              <a:p>
                <a:pPr lvl="0"/>
                <a:r>
                  <a:rPr lang="el-GR" sz="1800" dirty="0">
                    <a:solidFill>
                      <a:schemeClr val="tx1"/>
                    </a:solidFill>
                  </a:rPr>
                  <a:t>Α1. Τα τετράγωνα ABCD, AEFG, AHIJ έχουν πλευρές μήκους 1/2 </a:t>
                </a:r>
                <a:r>
                  <a:rPr lang="el-GR" sz="1800" dirty="0" err="1">
                    <a:solidFill>
                      <a:schemeClr val="tx1"/>
                    </a:solidFill>
                  </a:rPr>
                  <a:t>cm</a:t>
                </a:r>
                <a:r>
                  <a:rPr lang="el-GR" sz="1800" dirty="0">
                    <a:solidFill>
                      <a:schemeClr val="tx1"/>
                    </a:solidFill>
                  </a:rPr>
                  <a:t>, 1/4 </a:t>
                </a:r>
                <a:r>
                  <a:rPr lang="el-GR" sz="1800" dirty="0" err="1">
                    <a:solidFill>
                      <a:schemeClr val="tx1"/>
                    </a:solidFill>
                  </a:rPr>
                  <a:t>cm</a:t>
                </a:r>
                <a:r>
                  <a:rPr lang="el-GR" sz="1800" dirty="0">
                    <a:solidFill>
                      <a:schemeClr val="tx1"/>
                    </a:solidFill>
                  </a:rPr>
                  <a:t>, αντίστοιχα 1/8cm.
α) Υπολογίστε τα εμβαδά των τριών τετραγώνων, χρησιμοποιώντας τον πολλαπλασιασμό των κλασμάτων και στη συνέχεια γράψτε τις </a:t>
                </a:r>
                <a:r>
                  <a:rPr lang="el-GR" sz="1800" dirty="0" err="1">
                    <a:solidFill>
                      <a:schemeClr val="tx1"/>
                    </a:solidFill>
                  </a:rPr>
                  <a:t>ληφθείσες</a:t>
                </a:r>
                <a:r>
                  <a:rPr lang="el-GR" sz="1800" dirty="0">
                    <a:solidFill>
                      <a:schemeClr val="tx1"/>
                    </a:solidFill>
                  </a:rPr>
                  <a:t> περιοχές ως δυνάμεις του 1/2.
β) Γράψτε το μήκος κάθε πλευράς των τριών τετραγώνων ως δυνάμεις του 1/2 και δηλώστε αν οι ισότητες είναι αληθείς:
[(1/2)^2 ]^2=(1/2)^(2∙2) 〖=(1/2)〗^4, αντίστοιχα[(1/2)^3 ]^2=(1/ 2)^(2∙3) 〖=(1/2)〗^6;
γ) Υπολογίστε τα εμβαδά των ορθογωνίων με πλάτος AH και μήκη AG και AD, αντίστοιχα, και δηλώστε αν οι ισότητες είναι αληθείς:</a:t>
                </a:r>
                <a:endParaRPr lang="ro-RO" sz="1800" dirty="0">
                  <a:solidFill>
                    <a:schemeClr val="tx1"/>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333" r="-833"/>
                </a:stretch>
              </a:blipFill>
            </p:spPr>
            <p:txBody>
              <a:bodyPr/>
              <a:lstStyle/>
              <a:p>
                <a:r>
                  <a:rPr lang="en-US">
                    <a:noFill/>
                  </a:rPr>
                  <a:t> </a:t>
                </a:r>
              </a:p>
            </p:txBody>
          </p:sp>
        </mc:Fallback>
      </mc:AlternateContent>
      <p:pic>
        <p:nvPicPr>
          <p:cNvPr id="5" name="Picture 4"/>
          <p:cNvPicPr/>
          <p:nvPr/>
        </p:nvPicPr>
        <p:blipFill>
          <a:blip r:embed="rId3"/>
          <a:stretch>
            <a:fillRect/>
          </a:stretch>
        </p:blipFill>
        <p:spPr>
          <a:xfrm>
            <a:off x="3093598" y="5318061"/>
            <a:ext cx="5287751" cy="689243"/>
          </a:xfrm>
          <a:prstGeom prst="rect">
            <a:avLst/>
          </a:prstGeom>
        </p:spPr>
      </p:pic>
      <p:pic>
        <p:nvPicPr>
          <p:cNvPr id="6" name="Picture 5"/>
          <p:cNvPicPr/>
          <p:nvPr/>
        </p:nvPicPr>
        <p:blipFill rotWithShape="1">
          <a:blip r:embed="rId4">
            <a:extLst>
              <a:ext uri="{28A0092B-C50C-407E-A947-70E740481C1C}">
                <a14:useLocalDpi xmlns:a14="http://schemas.microsoft.com/office/drawing/2010/main" val="0"/>
              </a:ext>
            </a:extLst>
          </a:blip>
          <a:srcRect t="1127"/>
          <a:stretch/>
        </p:blipFill>
        <p:spPr bwMode="auto">
          <a:xfrm>
            <a:off x="9312953" y="853412"/>
            <a:ext cx="1799590" cy="25196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99098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pic>
        <p:nvPicPr>
          <p:cNvPr id="15" name="Content Placeholder 14"/>
          <p:cNvPicPr>
            <a:picLocks noGrp="1"/>
          </p:cNvPicPr>
          <p:nvPr>
            <p:ph idx="1"/>
          </p:nvPr>
        </p:nvPicPr>
        <p:blipFill>
          <a:blip r:embed="rId3"/>
          <a:stretch>
            <a:fillRect/>
          </a:stretch>
        </p:blipFill>
        <p:spPr>
          <a:xfrm>
            <a:off x="5891812" y="1519134"/>
            <a:ext cx="1885950" cy="704850"/>
          </a:xfrm>
          <a:prstGeom prst="rect">
            <a:avLst/>
          </a:prstGeom>
        </p:spPr>
      </p:pic>
      <p:pic>
        <p:nvPicPr>
          <p:cNvPr id="4" name="Picture 3"/>
          <p:cNvPicPr/>
          <p:nvPr/>
        </p:nvPicPr>
        <p:blipFill rotWithShape="1">
          <a:blip r:embed="rId4">
            <a:extLst>
              <a:ext uri="{28A0092B-C50C-407E-A947-70E740481C1C}">
                <a14:useLocalDpi xmlns:a14="http://schemas.microsoft.com/office/drawing/2010/main" val="0"/>
              </a:ext>
            </a:extLst>
          </a:blip>
          <a:srcRect t="1127"/>
          <a:stretch/>
        </p:blipFill>
        <p:spPr bwMode="auto">
          <a:xfrm>
            <a:off x="9175113" y="1821231"/>
            <a:ext cx="1799590" cy="2519680"/>
          </a:xfrm>
          <a:prstGeom prst="rect">
            <a:avLst/>
          </a:prstGeom>
          <a:ln>
            <a:noFill/>
          </a:ln>
          <a:extLst>
            <a:ext uri="{53640926-AAD7-44D8-BBD7-CCE9431645EC}">
              <a14:shadowObscured xmlns:a14="http://schemas.microsoft.com/office/drawing/2010/main"/>
            </a:ext>
          </a:extLst>
        </p:spPr>
      </p:pic>
      <p:pic>
        <p:nvPicPr>
          <p:cNvPr id="16" name="Picture 15"/>
          <p:cNvPicPr/>
          <p:nvPr/>
        </p:nvPicPr>
        <p:blipFill>
          <a:blip r:embed="rId5"/>
          <a:stretch>
            <a:fillRect/>
          </a:stretch>
        </p:blipFill>
        <p:spPr>
          <a:xfrm>
            <a:off x="2819927" y="1519134"/>
            <a:ext cx="2177585" cy="761988"/>
          </a:xfrm>
          <a:prstGeom prst="rect">
            <a:avLst/>
          </a:prstGeom>
        </p:spPr>
      </p:pic>
      <p:sp>
        <p:nvSpPr>
          <p:cNvPr id="11" name="TextBox 10"/>
          <p:cNvSpPr txBox="1"/>
          <p:nvPr/>
        </p:nvSpPr>
        <p:spPr>
          <a:xfrm>
            <a:off x="677334" y="3165613"/>
            <a:ext cx="9071946" cy="2862322"/>
          </a:xfrm>
          <a:prstGeom prst="rect">
            <a:avLst/>
          </a:prstGeom>
          <a:noFill/>
        </p:spPr>
        <p:txBody>
          <a:bodyPr wrap="square" rtlCol="0">
            <a:spAutoFit/>
          </a:bodyPr>
          <a:lstStyle/>
          <a:p>
            <a:r>
              <a:rPr lang="el-GR" dirty="0"/>
              <a:t>Η νιοστή δύναμη του μη μηδενικού ρητού αριθμού είναι το γινόμενο των n παραγόντων ίσου με 2.
Παρατηρήσεις:
α) Κατά συνθήκη a0=1, όπου </a:t>
            </a:r>
            <a:r>
              <a:rPr lang="el-GR" dirty="0" err="1"/>
              <a:t>aεQ</a:t>
            </a:r>
            <a:r>
              <a:rPr lang="el-GR" dirty="0"/>
              <a:t>* και </a:t>
            </a:r>
            <a:r>
              <a:rPr lang="el-GR" dirty="0" err="1"/>
              <a:t>și</a:t>
            </a:r>
            <a:r>
              <a:rPr lang="el-GR" dirty="0"/>
              <a:t> a1=a, όπου </a:t>
            </a:r>
            <a:r>
              <a:rPr lang="el-GR" dirty="0" err="1"/>
              <a:t>aεQ</a:t>
            </a:r>
            <a:r>
              <a:rPr lang="el-GR" dirty="0"/>
              <a:t>*
β) Το 00 δεν έχει νόημα.
Η δύναμη με τον εκθέτη (–n) του μη μηδενικού ρητού αριθμού n είναι το αντίστροφο της δύναμης </a:t>
            </a:r>
            <a:r>
              <a:rPr lang="el-GR" dirty="0" err="1"/>
              <a:t>an</a:t>
            </a:r>
            <a:r>
              <a:rPr lang="el-GR" dirty="0"/>
              <a:t>,
όπου n είναι ένας μη μηδενικός φυσικός αριθμός: a-n =1/</a:t>
            </a:r>
            <a:r>
              <a:rPr lang="el-GR" dirty="0" err="1"/>
              <a:t>a^n</a:t>
            </a:r>
            <a:r>
              <a:rPr lang="el-GR" dirty="0"/>
              <a:t> , </a:t>
            </a:r>
            <a:r>
              <a:rPr lang="el-GR" dirty="0" err="1"/>
              <a:t>aεQ</a:t>
            </a:r>
            <a:r>
              <a:rPr lang="el-GR" dirty="0"/>
              <a:t>*, </a:t>
            </a:r>
            <a:r>
              <a:rPr lang="el-GR" dirty="0" err="1"/>
              <a:t>nεN</a:t>
            </a:r>
            <a:r>
              <a:rPr lang="el-GR" dirty="0"/>
              <a:t>* 
Συγκεκριμένα α-1 =1/α,
</a:t>
            </a:r>
            <a:endParaRPr lang="ro-RO" dirty="0"/>
          </a:p>
        </p:txBody>
      </p:sp>
    </p:spTree>
    <p:extLst>
      <p:ext uri="{BB962C8B-B14F-4D97-AF65-F5344CB8AC3E}">
        <p14:creationId xmlns:p14="http://schemas.microsoft.com/office/powerpoint/2010/main" val="23401240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normAutofit fontScale="55000" lnSpcReduction="20000"/>
          </a:bodyPr>
          <a:lstStyle/>
          <a:p>
            <a:pPr lvl="0"/>
            <a:r>
              <a:rPr lang="el-GR" dirty="0"/>
              <a:t>Ρητός αριθμός; το σύνολο των ρητών αριθμών
</a:t>
            </a:r>
            <a:endParaRPr lang="en-US" dirty="0"/>
          </a:p>
          <a:p>
            <a:pPr lvl="0"/>
            <a:endParaRPr lang="en-US" dirty="0"/>
          </a:p>
          <a:p>
            <a:pPr lvl="0"/>
            <a:endParaRPr lang="en-US" dirty="0"/>
          </a:p>
          <a:p>
            <a:pPr lvl="0"/>
            <a:endParaRPr lang="en-US" dirty="0"/>
          </a:p>
          <a:p>
            <a:pPr lvl="0"/>
            <a:r>
              <a:rPr lang="el-GR" dirty="0"/>
              <a:t>Α1. Από τον δεδομένο πίνακα, στον οποίο καταγράφονται οι θερμοκρασίες, κατά τη διάρκεια μιας επίσκεψης, στο σπήλαιο </a:t>
            </a:r>
            <a:r>
              <a:rPr lang="el-GR" dirty="0" err="1"/>
              <a:t>Scarișoara</a:t>
            </a:r>
            <a:r>
              <a:rPr lang="el-GR" dirty="0"/>
              <a:t>, σημειώνουμε τις ισοδυναμίες:</a:t>
            </a:r>
            <a:endParaRPr lang="en-US" dirty="0"/>
          </a:p>
          <a:p>
            <a:pPr lvl="0"/>
            <a:endParaRPr lang="en-US" dirty="0"/>
          </a:p>
          <a:p>
            <a:pPr marL="0" lvl="0" indent="0">
              <a:buNone/>
            </a:pPr>
            <a:endParaRPr lang="en-US" dirty="0"/>
          </a:p>
          <a:p>
            <a:pPr lvl="0"/>
            <a:r>
              <a:rPr lang="el-GR" dirty="0"/>
              <a:t>α) Αντιπροσωπεύουν τις θερμοκρασίες στον πίνακα στον άξονα των αριθμών, λαμβάνοντας 1 </a:t>
            </a:r>
            <a:r>
              <a:rPr lang="el-GR" dirty="0" err="1"/>
              <a:t>cm</a:t>
            </a:r>
            <a:r>
              <a:rPr lang="el-GR" dirty="0"/>
              <a:t> ως μονάδα μέτρησης, λαμβάνοντας υπόψη ότι το σύνολο των ισοδύναμων κλασμάτων αντιπροσωπεύεται στο ίδιο σημείο του άξονα και απαντά στην ερώτηση: Εάν το σύνολο των θετικών κλασμάτων που ισοδυναμούν με ένα δεδομένο κλάσμα καθορίζει έναν θετικό ρητό αριθμό ,  ποιος είναι ο ρητός αριθμός που καθορίζεται από το σύνολο των αρνητικών κλασμάτων που ισοδυναμούν με ένα δεδομένο κλάσμα που ονομάζεται;
β) Αναφέρετε τις ώρες κατά τις οποίες έγινε αισθητή η χαμηλότερη και η υψηλότερη θερμοκρασία, αντίστοιχα.
γ) Γράψτε τις θερμοκρασίες που δίνονται από τους αντίθετους ρητούς αριθμούς και συγκρίνετε τους συντελεστές τους.</a:t>
            </a:r>
            <a:endParaRPr lang="ro-RO" dirty="0"/>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457296512"/>
                  </p:ext>
                </p:extLst>
              </p:nvPr>
            </p:nvGraphicFramePr>
            <p:xfrm>
              <a:off x="1357594" y="2115849"/>
              <a:ext cx="8596310" cy="670560"/>
            </p:xfrm>
            <a:graphic>
              <a:graphicData uri="http://schemas.openxmlformats.org/drawingml/2006/table">
                <a:tbl>
                  <a:tblPr firstRow="1" firstCol="1" bandRow="1">
                    <a:tableStyleId>{5C22544A-7EE6-4342-B048-85BDC9FD1C3A}</a:tableStyleId>
                  </a:tblPr>
                  <a:tblGrid>
                    <a:gridCol w="859631">
                      <a:extLst>
                        <a:ext uri="{9D8B030D-6E8A-4147-A177-3AD203B41FA5}">
                          <a16:colId xmlns:a16="http://schemas.microsoft.com/office/drawing/2014/main" val="20000"/>
                        </a:ext>
                      </a:extLst>
                    </a:gridCol>
                    <a:gridCol w="859631">
                      <a:extLst>
                        <a:ext uri="{9D8B030D-6E8A-4147-A177-3AD203B41FA5}">
                          <a16:colId xmlns:a16="http://schemas.microsoft.com/office/drawing/2014/main" val="20001"/>
                        </a:ext>
                      </a:extLst>
                    </a:gridCol>
                    <a:gridCol w="859631">
                      <a:extLst>
                        <a:ext uri="{9D8B030D-6E8A-4147-A177-3AD203B41FA5}">
                          <a16:colId xmlns:a16="http://schemas.microsoft.com/office/drawing/2014/main" val="20002"/>
                        </a:ext>
                      </a:extLst>
                    </a:gridCol>
                    <a:gridCol w="859631">
                      <a:extLst>
                        <a:ext uri="{9D8B030D-6E8A-4147-A177-3AD203B41FA5}">
                          <a16:colId xmlns:a16="http://schemas.microsoft.com/office/drawing/2014/main" val="20003"/>
                        </a:ext>
                      </a:extLst>
                    </a:gridCol>
                    <a:gridCol w="859631">
                      <a:extLst>
                        <a:ext uri="{9D8B030D-6E8A-4147-A177-3AD203B41FA5}">
                          <a16:colId xmlns:a16="http://schemas.microsoft.com/office/drawing/2014/main" val="20004"/>
                        </a:ext>
                      </a:extLst>
                    </a:gridCol>
                    <a:gridCol w="859631">
                      <a:extLst>
                        <a:ext uri="{9D8B030D-6E8A-4147-A177-3AD203B41FA5}">
                          <a16:colId xmlns:a16="http://schemas.microsoft.com/office/drawing/2014/main" val="20005"/>
                        </a:ext>
                      </a:extLst>
                    </a:gridCol>
                    <a:gridCol w="859631">
                      <a:extLst>
                        <a:ext uri="{9D8B030D-6E8A-4147-A177-3AD203B41FA5}">
                          <a16:colId xmlns:a16="http://schemas.microsoft.com/office/drawing/2014/main" val="20006"/>
                        </a:ext>
                      </a:extLst>
                    </a:gridCol>
                    <a:gridCol w="859631">
                      <a:extLst>
                        <a:ext uri="{9D8B030D-6E8A-4147-A177-3AD203B41FA5}">
                          <a16:colId xmlns:a16="http://schemas.microsoft.com/office/drawing/2014/main" val="20007"/>
                        </a:ext>
                      </a:extLst>
                    </a:gridCol>
                    <a:gridCol w="859631">
                      <a:extLst>
                        <a:ext uri="{9D8B030D-6E8A-4147-A177-3AD203B41FA5}">
                          <a16:colId xmlns:a16="http://schemas.microsoft.com/office/drawing/2014/main" val="20008"/>
                        </a:ext>
                      </a:extLst>
                    </a:gridCol>
                    <a:gridCol w="859631">
                      <a:extLst>
                        <a:ext uri="{9D8B030D-6E8A-4147-A177-3AD203B41FA5}">
                          <a16:colId xmlns:a16="http://schemas.microsoft.com/office/drawing/2014/main" val="20009"/>
                        </a:ext>
                      </a:extLst>
                    </a:gridCol>
                  </a:tblGrid>
                  <a:tr h="0">
                    <a:tc>
                      <a:txBody>
                        <a:bodyPr/>
                        <a:lstStyle/>
                        <a:p>
                          <a:pPr algn="ctr"/>
                          <a:r>
                            <a:rPr lang="ro-RO" sz="1100" dirty="0">
                              <a:effectLst/>
                            </a:rPr>
                            <a:t>Ora</a:t>
                          </a:r>
                          <a:endParaRPr lang="ro-R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10</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gn="ctr"/>
                          <a:r>
                            <a:rPr lang="ro-RO" sz="1100">
                              <a:effectLst/>
                            </a:rPr>
                            <a:t>Temperatura în grade Celsius</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21</m:t>
                                    </m:r>
                                  </m:num>
                                  <m:den>
                                    <m:r>
                                      <a:rPr lang="ro-RO" sz="1100">
                                        <a:effectLst/>
                                        <a:latin typeface="Cambria Math" panose="02040503050406030204" pitchFamily="18" charset="0"/>
                                      </a:rPr>
                                      <m:t>15</m:t>
                                    </m:r>
                                  </m:den>
                                </m:f>
                              </m:oMath>
                            </m:oMathPara>
                          </a14:m>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7</m:t>
                                    </m:r>
                                  </m:num>
                                  <m:den>
                                    <m:r>
                                      <a:rPr lang="ro-RO" sz="1100">
                                        <a:effectLst/>
                                        <a:latin typeface="Cambria Math" panose="02040503050406030204" pitchFamily="18" charset="0"/>
                                      </a:rPr>
                                      <m:t>5</m:t>
                                    </m:r>
                                  </m:den>
                                </m:f>
                              </m:oMath>
                            </m:oMathPara>
                          </a14:m>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−7</m:t>
                                    </m:r>
                                  </m:num>
                                  <m:den>
                                    <m:r>
                                      <a:rPr lang="ro-RO" sz="1100">
                                        <a:effectLst/>
                                        <a:latin typeface="Cambria Math" panose="02040503050406030204" pitchFamily="18" charset="0"/>
                                      </a:rPr>
                                      <m:t>5</m:t>
                                    </m:r>
                                  </m:den>
                                </m:f>
                              </m:oMath>
                            </m:oMathPara>
                          </a14:m>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14:m>
                            <m:oMathPara xmlns:m="http://schemas.openxmlformats.org/officeDocument/2006/math">
                              <m:oMathParaPr>
                                <m:jc m:val="centerGroup"/>
                              </m:oMathParaPr>
                              <m:oMath xmlns:m="http://schemas.openxmlformats.org/officeDocument/2006/math">
                                <m:f>
                                  <m:fPr>
                                    <m:ctrlPr>
                                      <a:rPr lang="ro-RO" sz="1100" i="1">
                                        <a:effectLst/>
                                        <a:latin typeface="Cambria Math" panose="02040503050406030204" pitchFamily="18" charset="0"/>
                                      </a:rPr>
                                    </m:ctrlPr>
                                  </m:fPr>
                                  <m:num>
                                    <m:r>
                                      <a:rPr lang="ro-RO" sz="1100">
                                        <a:effectLst/>
                                        <a:latin typeface="Cambria Math" panose="02040503050406030204" pitchFamily="18" charset="0"/>
                                      </a:rPr>
                                      <m:t>−21</m:t>
                                    </m:r>
                                  </m:num>
                                  <m:den>
                                    <m:r>
                                      <a:rPr lang="ro-RO" sz="1100">
                                        <a:effectLst/>
                                        <a:latin typeface="Cambria Math" panose="02040503050406030204" pitchFamily="18" charset="0"/>
                                      </a:rPr>
                                      <m:t>15</m:t>
                                    </m:r>
                                  </m:den>
                                </m:f>
                              </m:oMath>
                            </m:oMathPara>
                          </a14:m>
                          <a:endParaRPr lang="ro-R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1457296512"/>
                  </p:ext>
                </p:extLst>
              </p:nvPr>
            </p:nvGraphicFramePr>
            <p:xfrm>
              <a:off x="1357594" y="2115849"/>
              <a:ext cx="8596310" cy="670560"/>
            </p:xfrm>
            <a:graphic>
              <a:graphicData uri="http://schemas.openxmlformats.org/drawingml/2006/table">
                <a:tbl>
                  <a:tblPr firstRow="1" firstCol="1" bandRow="1">
                    <a:tableStyleId>{5C22544A-7EE6-4342-B048-85BDC9FD1C3A}</a:tableStyleId>
                  </a:tblPr>
                  <a:tblGrid>
                    <a:gridCol w="859631">
                      <a:extLst>
                        <a:ext uri="{9D8B030D-6E8A-4147-A177-3AD203B41FA5}">
                          <a16:colId xmlns:a16="http://schemas.microsoft.com/office/drawing/2014/main" val="20000"/>
                        </a:ext>
                      </a:extLst>
                    </a:gridCol>
                    <a:gridCol w="859631">
                      <a:extLst>
                        <a:ext uri="{9D8B030D-6E8A-4147-A177-3AD203B41FA5}">
                          <a16:colId xmlns:a16="http://schemas.microsoft.com/office/drawing/2014/main" val="20001"/>
                        </a:ext>
                      </a:extLst>
                    </a:gridCol>
                    <a:gridCol w="859631">
                      <a:extLst>
                        <a:ext uri="{9D8B030D-6E8A-4147-A177-3AD203B41FA5}">
                          <a16:colId xmlns:a16="http://schemas.microsoft.com/office/drawing/2014/main" val="20002"/>
                        </a:ext>
                      </a:extLst>
                    </a:gridCol>
                    <a:gridCol w="859631">
                      <a:extLst>
                        <a:ext uri="{9D8B030D-6E8A-4147-A177-3AD203B41FA5}">
                          <a16:colId xmlns:a16="http://schemas.microsoft.com/office/drawing/2014/main" val="20003"/>
                        </a:ext>
                      </a:extLst>
                    </a:gridCol>
                    <a:gridCol w="859631">
                      <a:extLst>
                        <a:ext uri="{9D8B030D-6E8A-4147-A177-3AD203B41FA5}">
                          <a16:colId xmlns:a16="http://schemas.microsoft.com/office/drawing/2014/main" val="20004"/>
                        </a:ext>
                      </a:extLst>
                    </a:gridCol>
                    <a:gridCol w="859631">
                      <a:extLst>
                        <a:ext uri="{9D8B030D-6E8A-4147-A177-3AD203B41FA5}">
                          <a16:colId xmlns:a16="http://schemas.microsoft.com/office/drawing/2014/main" val="20005"/>
                        </a:ext>
                      </a:extLst>
                    </a:gridCol>
                    <a:gridCol w="859631">
                      <a:extLst>
                        <a:ext uri="{9D8B030D-6E8A-4147-A177-3AD203B41FA5}">
                          <a16:colId xmlns:a16="http://schemas.microsoft.com/office/drawing/2014/main" val="20006"/>
                        </a:ext>
                      </a:extLst>
                    </a:gridCol>
                    <a:gridCol w="859631">
                      <a:extLst>
                        <a:ext uri="{9D8B030D-6E8A-4147-A177-3AD203B41FA5}">
                          <a16:colId xmlns:a16="http://schemas.microsoft.com/office/drawing/2014/main" val="20007"/>
                        </a:ext>
                      </a:extLst>
                    </a:gridCol>
                    <a:gridCol w="859631">
                      <a:extLst>
                        <a:ext uri="{9D8B030D-6E8A-4147-A177-3AD203B41FA5}">
                          <a16:colId xmlns:a16="http://schemas.microsoft.com/office/drawing/2014/main" val="20008"/>
                        </a:ext>
                      </a:extLst>
                    </a:gridCol>
                    <a:gridCol w="859631">
                      <a:extLst>
                        <a:ext uri="{9D8B030D-6E8A-4147-A177-3AD203B41FA5}">
                          <a16:colId xmlns:a16="http://schemas.microsoft.com/office/drawing/2014/main" val="20009"/>
                        </a:ext>
                      </a:extLst>
                    </a:gridCol>
                  </a:tblGrid>
                  <a:tr h="167640">
                    <a:tc>
                      <a:txBody>
                        <a:bodyPr/>
                        <a:lstStyle/>
                        <a:p>
                          <a:pPr algn="ctr"/>
                          <a:r>
                            <a:rPr lang="ro-RO" sz="1100" dirty="0">
                              <a:effectLst/>
                            </a:rPr>
                            <a:t>Ora</a:t>
                          </a:r>
                          <a:endParaRPr lang="ro-R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10</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11</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12</a:t>
                          </a:r>
                          <a:r>
                            <a:rPr lang="ro-RO" sz="1100" baseline="30000">
                              <a:effectLst/>
                            </a:rPr>
                            <a:t>40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00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r>
                            <a:rPr lang="ro-RO" sz="1100">
                              <a:effectLst/>
                            </a:rPr>
                            <a:t>13</a:t>
                          </a:r>
                          <a:r>
                            <a:rPr lang="ro-RO" sz="1100" baseline="30000">
                              <a:effectLst/>
                            </a:rPr>
                            <a:t>20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502920">
                    <a:tc>
                      <a:txBody>
                        <a:bodyPr/>
                        <a:lstStyle/>
                        <a:p>
                          <a:pPr algn="ctr"/>
                          <a:r>
                            <a:rPr lang="ro-RO" sz="1100">
                              <a:effectLst/>
                            </a:rPr>
                            <a:t>Temperatura în grade Celsius</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200709" t="-43373" r="-704255" b="-15663"/>
                          </a:stretch>
                        </a:blipFill>
                      </a:tcPr>
                    </a:tc>
                    <a:tc>
                      <a:txBody>
                        <a:bodyPr/>
                        <a:lstStyle/>
                        <a:p>
                          <a:endParaRPr lang="en-US"/>
                        </a:p>
                      </a:txBody>
                      <a:tcPr marL="68580" marR="68580" marT="0" marB="0" anchor="ctr">
                        <a:blipFill>
                          <a:blip r:embed="rId2"/>
                          <a:stretch>
                            <a:fillRect l="-300709" t="-43373" r="-604255" b="-15663"/>
                          </a:stretch>
                        </a:blipFill>
                      </a:tcP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0</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-1,4</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r>
                            <a:rPr lang="ro-RO" sz="1100">
                              <a:effectLst/>
                            </a:rPr>
                            <a:t>-2,5</a:t>
                          </a:r>
                          <a:endParaRPr lang="ro-RO"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a:blip r:embed="rId2"/>
                          <a:stretch>
                            <a:fillRect l="-801418" t="-43373" r="-103546" b="-15663"/>
                          </a:stretch>
                        </a:blipFill>
                      </a:tcPr>
                    </a:tc>
                    <a:tc>
                      <a:txBody>
                        <a:bodyPr/>
                        <a:lstStyle/>
                        <a:p>
                          <a:endParaRPr lang="en-US"/>
                        </a:p>
                      </a:txBody>
                      <a:tcPr marL="68580" marR="68580" marT="0" marB="0" anchor="ctr">
                        <a:blipFill>
                          <a:blip r:embed="rId2"/>
                          <a:stretch>
                            <a:fillRect l="-901418" t="-43373" r="-3546" b="-15663"/>
                          </a:stretch>
                        </a:blipFill>
                      </a:tcPr>
                    </a:tc>
                    <a:extLst>
                      <a:ext uri="{0D108BD9-81ED-4DB2-BD59-A6C34878D82A}">
                        <a16:rowId xmlns:a16="http://schemas.microsoft.com/office/drawing/2014/main" val="10001"/>
                      </a:ext>
                    </a:extLst>
                  </a:tr>
                </a:tbl>
              </a:graphicData>
            </a:graphic>
          </p:graphicFrame>
        </mc:Fallback>
      </mc:AlternateContent>
      <p:pic>
        <p:nvPicPr>
          <p:cNvPr id="7" name="Picture 6"/>
          <p:cNvPicPr>
            <a:picLocks noChangeAspect="1"/>
          </p:cNvPicPr>
          <p:nvPr/>
        </p:nvPicPr>
        <p:blipFill>
          <a:blip r:embed="rId3"/>
          <a:stretch>
            <a:fillRect/>
          </a:stretch>
        </p:blipFill>
        <p:spPr>
          <a:xfrm>
            <a:off x="6886741" y="3520282"/>
            <a:ext cx="2771775" cy="342900"/>
          </a:xfrm>
          <a:prstGeom prst="rect">
            <a:avLst/>
          </a:prstGeom>
        </p:spPr>
      </p:pic>
    </p:spTree>
    <p:extLst>
      <p:ext uri="{BB962C8B-B14F-4D97-AF65-F5344CB8AC3E}">
        <p14:creationId xmlns:p14="http://schemas.microsoft.com/office/powerpoint/2010/main" val="2854461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1642"/>
            <a:ext cx="10972800" cy="1143000"/>
          </a:xfrm>
        </p:spPr>
        <p:txBody>
          <a:bodyPr/>
          <a:lstStyle/>
          <a:p>
            <a:r>
              <a:rPr lang="el-GR" dirty="0"/>
              <a:t>Πηγές</a:t>
            </a:r>
            <a:endParaRPr lang="ro-RO" dirty="0"/>
          </a:p>
        </p:txBody>
      </p:sp>
      <p:sp>
        <p:nvSpPr>
          <p:cNvPr id="3" name="Content Placeholder 2"/>
          <p:cNvSpPr>
            <a:spLocks noGrp="1"/>
          </p:cNvSpPr>
          <p:nvPr>
            <p:ph idx="1"/>
          </p:nvPr>
        </p:nvSpPr>
        <p:spPr>
          <a:xfrm>
            <a:off x="609600" y="1955968"/>
            <a:ext cx="10972800" cy="4170196"/>
          </a:xfrm>
        </p:spPr>
        <p:txBody>
          <a:bodyPr/>
          <a:lstStyle/>
          <a:p>
            <a:r>
              <a:rPr lang="ro-RO" sz="2800" u="sng" dirty="0">
                <a:hlinkClick r:id="rId2"/>
              </a:rPr>
              <a:t>http://fs.unm.edu/EnciclopediaNumerelor.pdf</a:t>
            </a:r>
            <a:endParaRPr lang="ro-RO" sz="2800" dirty="0"/>
          </a:p>
          <a:p>
            <a:r>
              <a:rPr lang="ro-RO" sz="2800" u="sng" dirty="0">
                <a:hlinkClick r:id="rId3"/>
              </a:rPr>
              <a:t>https://drive.google.com/file/d/1sdynPztLBAxrSM1I7--UhevQkjp7zwpO/view</a:t>
            </a:r>
            <a:r>
              <a:rPr lang="ro-RO" sz="2800" b="1" dirty="0"/>
              <a:t> - manual edupedu </a:t>
            </a:r>
            <a:endParaRPr lang="ro-RO" sz="2800" dirty="0"/>
          </a:p>
          <a:p>
            <a:r>
              <a:rPr lang="ro-RO" sz="2800" u="sng" dirty="0">
                <a:hlinkClick r:id="rId4"/>
              </a:rPr>
              <a:t>https://www.matera.ro/2019/12/numere-intregi/</a:t>
            </a:r>
            <a:endParaRPr lang="ro-RO" sz="2800" dirty="0"/>
          </a:p>
        </p:txBody>
      </p:sp>
    </p:spTree>
    <p:extLst>
      <p:ext uri="{BB962C8B-B14F-4D97-AF65-F5344CB8AC3E}">
        <p14:creationId xmlns:p14="http://schemas.microsoft.com/office/powerpoint/2010/main" val="4190360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normAutofit/>
          </a:bodyPr>
          <a:lstStyle/>
          <a:p>
            <a:r>
              <a:rPr lang="el-GR" sz="2000" dirty="0"/>
              <a:t>1. Το σύνολο των κλασμάτων που ισοδυναμούν με ένα δεδομένο κλάσμα ονομάζεται ρητός αριθμός.
2. Κάθε ρητός αριθμός αντιστοιχεί σε ένα μοναδικό σημείο στη γραμμή αριθμών.
3. Το σύνολο των ρητών αριθμών γράφεται:
</a:t>
            </a:r>
            <a:endParaRPr lang="en-US" sz="2000" dirty="0"/>
          </a:p>
          <a:p>
            <a:endParaRPr lang="en-US" sz="2000" dirty="0"/>
          </a:p>
          <a:p>
            <a:endParaRPr lang="en-US" sz="2000" dirty="0"/>
          </a:p>
          <a:p>
            <a:endParaRPr lang="en-US" sz="2000" dirty="0"/>
          </a:p>
          <a:p>
            <a:endParaRPr lang="en-US" sz="2000" dirty="0"/>
          </a:p>
          <a:p>
            <a:r>
              <a:rPr lang="el-GR" sz="2000" dirty="0"/>
              <a:t>Καθώς κάθε φυσικός αριθμός είναι επίσης ακέραιος και κάθε ακέραιος είναι ρητός αριθμός με παρονομαστή το 1, τα εγκλείσματα έχουν ως αποτέλεσμα: N  Z  Q
</a:t>
            </a:r>
            <a:endParaRPr lang="ro-RO" sz="2000" dirty="0"/>
          </a:p>
        </p:txBody>
      </p:sp>
      <p:pic>
        <p:nvPicPr>
          <p:cNvPr id="4" name="Picture 3"/>
          <p:cNvPicPr/>
          <p:nvPr/>
        </p:nvPicPr>
        <p:blipFill rotWithShape="1">
          <a:blip r:embed="rId2">
            <a:extLst>
              <a:ext uri="{28A0092B-C50C-407E-A947-70E740481C1C}">
                <a14:useLocalDpi xmlns:a14="http://schemas.microsoft.com/office/drawing/2010/main" val="0"/>
              </a:ext>
            </a:extLst>
          </a:blip>
          <a:srcRect t="18972" b="8617"/>
          <a:stretch/>
        </p:blipFill>
        <p:spPr bwMode="auto">
          <a:xfrm>
            <a:off x="2545672" y="2790089"/>
            <a:ext cx="2296373" cy="1600124"/>
          </a:xfrm>
          <a:prstGeom prst="rect">
            <a:avLst/>
          </a:prstGeom>
          <a:ln>
            <a:noFill/>
          </a:ln>
          <a:extLst>
            <a:ext uri="{53640926-AAD7-44D8-BBD7-CCE9431645EC}">
              <a14:shadowObscured xmlns:a14="http://schemas.microsoft.com/office/drawing/2010/main"/>
            </a:ext>
          </a:extLst>
        </p:spPr>
      </p:pic>
      <p:pic>
        <p:nvPicPr>
          <p:cNvPr id="7" name="Picture 6"/>
          <p:cNvPicPr>
            <a:picLocks noChangeAspect="1"/>
          </p:cNvPicPr>
          <p:nvPr/>
        </p:nvPicPr>
        <p:blipFill>
          <a:blip r:embed="rId3"/>
          <a:stretch>
            <a:fillRect/>
          </a:stretch>
        </p:blipFill>
        <p:spPr>
          <a:xfrm>
            <a:off x="6096000" y="3082841"/>
            <a:ext cx="4133850" cy="561975"/>
          </a:xfrm>
          <a:prstGeom prst="rect">
            <a:avLst/>
          </a:prstGeom>
        </p:spPr>
      </p:pic>
    </p:spTree>
    <p:extLst>
      <p:ext uri="{BB962C8B-B14F-4D97-AF65-F5344CB8AC3E}">
        <p14:creationId xmlns:p14="http://schemas.microsoft.com/office/powerpoint/2010/main" val="2286007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r>
              <a:rPr lang="el-GR" dirty="0"/>
              <a:t>4. Το μέτρο του ρητού αριθμού x είναι ρητός αριθμός μεγαλύτερος ή ίσος του 0 και αντιπροσωπεύει την απόσταση από την αρχή O της αριθμητικής γραμμής έως το σημείο M(x).
</a:t>
            </a:r>
            <a:endParaRPr lang="en-US" dirty="0"/>
          </a:p>
          <a:p>
            <a:r>
              <a:rPr lang="el-GR" dirty="0"/>
              <a:t>Για</a:t>
            </a:r>
            <a:r>
              <a:rPr lang="en-US" dirty="0"/>
              <a:t>					</a:t>
            </a:r>
            <a:r>
              <a:rPr lang="el-GR" dirty="0"/>
              <a:t>γράφουμε</a:t>
            </a:r>
            <a:endParaRPr lang="ro-RO" dirty="0"/>
          </a:p>
        </p:txBody>
      </p:sp>
      <p:pic>
        <p:nvPicPr>
          <p:cNvPr id="4" name="Picture 3"/>
          <p:cNvPicPr>
            <a:picLocks noChangeAspect="1"/>
          </p:cNvPicPr>
          <p:nvPr/>
        </p:nvPicPr>
        <p:blipFill>
          <a:blip r:embed="rId2"/>
          <a:stretch>
            <a:fillRect/>
          </a:stretch>
        </p:blipFill>
        <p:spPr>
          <a:xfrm>
            <a:off x="6843502" y="3552419"/>
            <a:ext cx="2019300" cy="914400"/>
          </a:xfrm>
          <a:prstGeom prst="rect">
            <a:avLst/>
          </a:prstGeom>
        </p:spPr>
      </p:pic>
      <p:pic>
        <p:nvPicPr>
          <p:cNvPr id="5" name="Picture 4"/>
          <p:cNvPicPr>
            <a:picLocks noChangeAspect="1"/>
          </p:cNvPicPr>
          <p:nvPr/>
        </p:nvPicPr>
        <p:blipFill>
          <a:blip r:embed="rId3"/>
          <a:stretch>
            <a:fillRect/>
          </a:stretch>
        </p:blipFill>
        <p:spPr>
          <a:xfrm>
            <a:off x="2730230" y="3728632"/>
            <a:ext cx="1666875" cy="561975"/>
          </a:xfrm>
          <a:prstGeom prst="rect">
            <a:avLst/>
          </a:prstGeom>
        </p:spPr>
      </p:pic>
      <p:pic>
        <p:nvPicPr>
          <p:cNvPr id="6" name="Picture 5"/>
          <p:cNvPicPr/>
          <p:nvPr/>
        </p:nvPicPr>
        <p:blipFill>
          <a:blip r:embed="rId4"/>
          <a:stretch>
            <a:fillRect/>
          </a:stretch>
        </p:blipFill>
        <p:spPr>
          <a:xfrm>
            <a:off x="2604297" y="4806567"/>
            <a:ext cx="5731510" cy="592455"/>
          </a:xfrm>
          <a:prstGeom prst="rect">
            <a:avLst/>
          </a:prstGeom>
        </p:spPr>
      </p:pic>
    </p:spTree>
    <p:extLst>
      <p:ext uri="{BB962C8B-B14F-4D97-AF65-F5344CB8AC3E}">
        <p14:creationId xmlns:p14="http://schemas.microsoft.com/office/powerpoint/2010/main" val="1908150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normAutofit fontScale="70000" lnSpcReduction="20000"/>
          </a:bodyPr>
          <a:lstStyle/>
          <a:p>
            <a:pPr marL="0" indent="0">
              <a:buNone/>
            </a:pPr>
            <a:r>
              <a:rPr lang="el-GR" dirty="0"/>
              <a:t>5. Δύο ρητοί αριθμοί που διαφέρουν μόνο στο σημείο ονομάζονται αντίθετοι ρητοί αριθμοί.
Οι αντίθετοι ρητοί αριθμοί έχουν ίσους συντελεστές και αντιπροσωπεύονται στον άξονα από δύο σημεία
συμμετρική με την προέλευση.
6. Από δύο διαφορετικούς ρητούς αριθμούς, αυτός στον άξονα που αντιπροσωπεύεται πιο δεξιά είναι μεγαλύτερος
</a:t>
            </a:r>
            <a:endParaRPr lang="en-US" dirty="0"/>
          </a:p>
          <a:p>
            <a:pPr marL="0" indent="0">
              <a:buNone/>
            </a:pPr>
            <a:r>
              <a:rPr lang="el-GR" dirty="0"/>
              <a:t>Παράδειγμα:
1) Αν έχουμε το πλήθος
α) Ας αναπαραστήσουμε τα στοιχεία του συνόλου Α, στον άξονα των αριθμών.
β) Ας γράψουμε τα ζεύγη των ομολόγων από το σύνολο Α.
γ) Ας γράψουμε τις ενότητες των αριθμών στο σύνολο Α. δ) Ας ταξινομήσουμε τα στοιχεία σε Α με αύξουσα σειρά.
</a:t>
            </a:r>
            <a:endParaRPr lang="ro-RO" dirty="0"/>
          </a:p>
        </p:txBody>
      </p:sp>
      <p:pic>
        <p:nvPicPr>
          <p:cNvPr id="4" name="Picture 3"/>
          <p:cNvPicPr>
            <a:picLocks noChangeAspect="1"/>
          </p:cNvPicPr>
          <p:nvPr/>
        </p:nvPicPr>
        <p:blipFill>
          <a:blip r:embed="rId2"/>
          <a:stretch>
            <a:fillRect/>
          </a:stretch>
        </p:blipFill>
        <p:spPr>
          <a:xfrm>
            <a:off x="5679191" y="3429000"/>
            <a:ext cx="4800600" cy="628650"/>
          </a:xfrm>
          <a:prstGeom prst="rect">
            <a:avLst/>
          </a:prstGeom>
        </p:spPr>
      </p:pic>
    </p:spTree>
    <p:extLst>
      <p:ext uri="{BB962C8B-B14F-4D97-AF65-F5344CB8AC3E}">
        <p14:creationId xmlns:p14="http://schemas.microsoft.com/office/powerpoint/2010/main" val="351524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r>
              <a:rPr lang="el-GR" sz="2000" dirty="0"/>
              <a:t>2) Μάθετε να αντιπροσωπεύετε τον ρητό αριθμό 1,(3).
Λύση: Ο ρητός αριθμός 1, (3) έχει τον εκπρόσωπο:
Επομένως είναι απαραίτητο ότι (a+2,b-2)=9. Έτσι (α+2)(β-2)ε{(9,1)· (3,3); (1.9); (-9,-1); (-3,-3); (-1,-9)}. Ως εκ τούτου, το (</a:t>
            </a:r>
            <a:r>
              <a:rPr lang="el-GR" sz="2000" dirty="0" err="1"/>
              <a:t>α,β</a:t>
            </a:r>
            <a:r>
              <a:rPr lang="el-GR" sz="2000" dirty="0"/>
              <a:t>)ε{(7,3)· (1.5); (-1.11); (-11.1); (-5,-1); (-3,-7)}
3) Ταξινομήστε τους αριθμούς σε φθίνουσα σειρά:
Λύση: Απλοποιούμε τα κλάσματα:
Στη συνέχεια, η σειρά είναι: −4&lt;−2&lt;53/71 </a:t>
            </a:r>
            <a:r>
              <a:rPr lang="el-GR" sz="2000" dirty="0" err="1"/>
              <a:t>conduce</a:t>
            </a:r>
            <a:r>
              <a:rPr lang="el-GR" sz="2000" dirty="0"/>
              <a:t> </a:t>
            </a:r>
            <a:r>
              <a:rPr lang="el-GR" sz="2000" dirty="0" err="1"/>
              <a:t>la</a:t>
            </a:r>
            <a:r>
              <a:rPr lang="el-GR" sz="2000" dirty="0"/>
              <a:t> 5353/7171&gt; (64−100)/(3^2∙2)&gt;(2^2∙3^2)/(4^2−5^ 2 ).
</a:t>
            </a:r>
            <a:endParaRPr lang="ro-RO" sz="2000" dirty="0"/>
          </a:p>
        </p:txBody>
      </p:sp>
      <p:pic>
        <p:nvPicPr>
          <p:cNvPr id="4" name="Picture 3"/>
          <p:cNvPicPr>
            <a:picLocks noChangeAspect="1"/>
          </p:cNvPicPr>
          <p:nvPr/>
        </p:nvPicPr>
        <p:blipFill>
          <a:blip r:embed="rId2"/>
          <a:stretch>
            <a:fillRect/>
          </a:stretch>
        </p:blipFill>
        <p:spPr>
          <a:xfrm>
            <a:off x="6999604" y="1598058"/>
            <a:ext cx="4816205" cy="466725"/>
          </a:xfrm>
          <a:prstGeom prst="rect">
            <a:avLst/>
          </a:prstGeom>
        </p:spPr>
      </p:pic>
      <p:pic>
        <p:nvPicPr>
          <p:cNvPr id="5" name="Picture 4"/>
          <p:cNvPicPr>
            <a:picLocks noChangeAspect="1"/>
          </p:cNvPicPr>
          <p:nvPr/>
        </p:nvPicPr>
        <p:blipFill>
          <a:blip r:embed="rId3"/>
          <a:stretch>
            <a:fillRect/>
          </a:stretch>
        </p:blipFill>
        <p:spPr>
          <a:xfrm>
            <a:off x="7389606" y="2247346"/>
            <a:ext cx="971550" cy="466725"/>
          </a:xfrm>
          <a:prstGeom prst="rect">
            <a:avLst/>
          </a:prstGeom>
        </p:spPr>
      </p:pic>
      <p:pic>
        <p:nvPicPr>
          <p:cNvPr id="6" name="Picture 5"/>
          <p:cNvPicPr>
            <a:picLocks noChangeAspect="1"/>
          </p:cNvPicPr>
          <p:nvPr/>
        </p:nvPicPr>
        <p:blipFill>
          <a:blip r:embed="rId4"/>
          <a:stretch>
            <a:fillRect/>
          </a:stretch>
        </p:blipFill>
        <p:spPr>
          <a:xfrm>
            <a:off x="6999604" y="3214687"/>
            <a:ext cx="1562100" cy="428625"/>
          </a:xfrm>
          <a:prstGeom prst="rect">
            <a:avLst/>
          </a:prstGeom>
        </p:spPr>
      </p:pic>
      <p:pic>
        <p:nvPicPr>
          <p:cNvPr id="7" name="Picture 6"/>
          <p:cNvPicPr>
            <a:picLocks noChangeAspect="1"/>
          </p:cNvPicPr>
          <p:nvPr/>
        </p:nvPicPr>
        <p:blipFill>
          <a:blip r:embed="rId5"/>
          <a:stretch>
            <a:fillRect/>
          </a:stretch>
        </p:blipFill>
        <p:spPr>
          <a:xfrm>
            <a:off x="6170929" y="4342873"/>
            <a:ext cx="4781550" cy="533400"/>
          </a:xfrm>
          <a:prstGeom prst="rect">
            <a:avLst/>
          </a:prstGeom>
        </p:spPr>
      </p:pic>
    </p:spTree>
    <p:extLst>
      <p:ext uri="{BB962C8B-B14F-4D97-AF65-F5344CB8AC3E}">
        <p14:creationId xmlns:p14="http://schemas.microsoft.com/office/powerpoint/2010/main" val="3060860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pPr marL="0" lvl="0" indent="0">
              <a:buNone/>
            </a:pPr>
            <a:r>
              <a:rPr lang="el-GR" sz="2800" b="1" dirty="0"/>
              <a:t>Πρόσθεση και αφαίρεση ρητών αριθμών. Ιδιότητες.
</a:t>
            </a:r>
            <a:endParaRPr lang="en-US" sz="2800" b="1" i="1" dirty="0"/>
          </a:p>
          <a:p>
            <a:pPr marL="0" lvl="0" indent="0">
              <a:buNone/>
            </a:pPr>
            <a:r>
              <a:rPr lang="el-GR" sz="2800" dirty="0"/>
              <a:t>Α1. Για να εκτελέσει την προσθήκη 2/5+7/5, ο Αλεξάνδρου λέει ότι το άθροισμα γράφεται επίσης ως κλάσμα με τον παρονομαστή 5 και η Έλενα προσθέτει: και με τον αριθμητή, το άθροισμα των αριθμητών των όρων. Έχουν δίκιο οι δύο μαθητές; Εάν ναι, υπολογίστε:
α) 2/5+7/5, β) −2/5+(−7/5)=(−2+(−7))/5.</a:t>
            </a:r>
            <a:endParaRPr lang="ro-RO" sz="28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846169" y="4431648"/>
            <a:ext cx="3582517" cy="1772237"/>
          </a:xfrm>
          <a:prstGeom prst="rect">
            <a:avLst/>
          </a:prstGeom>
        </p:spPr>
      </p:pic>
    </p:spTree>
    <p:extLst>
      <p:ext uri="{BB962C8B-B14F-4D97-AF65-F5344CB8AC3E}">
        <p14:creationId xmlns:p14="http://schemas.microsoft.com/office/powerpoint/2010/main" val="715942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r>
              <a:rPr lang="el-GR" sz="2000" dirty="0"/>
              <a:t>Α2. Ο Αλεξάνδρου λέει ότι δεν μπορεί να κάνει την πρόσθεση των ρητών αριθμών 5/6+1/3 επειδή δεν έχουν τον ίδιο παρονομαστή και η Έλενα του απαντά: αλλά αν τους φέρεις πρώτα στον ίδιο παρονομαστή;
Υπολογίστε: 5/6 + 1/3, λαμβάνοντας υπόψη τις συμβουλές της </a:t>
            </a:r>
            <a:r>
              <a:rPr lang="el-GR" sz="2000" dirty="0" err="1"/>
              <a:t>Alina</a:t>
            </a:r>
            <a:r>
              <a:rPr lang="el-GR" sz="2000" dirty="0"/>
              <a:t> και παρατηρώντας το δεδομένο σχέδιο.
Υπολογίστε: −5/6+(−1/3);-3,3,4+(-1,2)
Α3. Αντιγράψτε και ολοκληρώστε τους υπολογισμούς:
α)−5/6+1/6=... β)6/11−4/11=...
γ)2/7−5/7=... δ)3/4−1/2=...</a:t>
            </a:r>
            <a:endParaRPr lang="ro-RO" sz="2000"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985867" y="3429000"/>
            <a:ext cx="3700212" cy="2032287"/>
          </a:xfrm>
          <a:prstGeom prst="rect">
            <a:avLst/>
          </a:prstGeom>
        </p:spPr>
      </p:pic>
    </p:spTree>
    <p:extLst>
      <p:ext uri="{BB962C8B-B14F-4D97-AF65-F5344CB8AC3E}">
        <p14:creationId xmlns:p14="http://schemas.microsoft.com/office/powerpoint/2010/main" val="477747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Πράξεις με κοινά κλάσματα
</a:t>
            </a:r>
            <a:endParaRPr lang="ro-RO" dirty="0"/>
          </a:p>
        </p:txBody>
      </p:sp>
      <p:sp>
        <p:nvSpPr>
          <p:cNvPr id="3" name="Content Placeholder 2"/>
          <p:cNvSpPr>
            <a:spLocks noGrp="1"/>
          </p:cNvSpPr>
          <p:nvPr>
            <p:ph idx="1"/>
          </p:nvPr>
        </p:nvSpPr>
        <p:spPr/>
        <p:txBody>
          <a:bodyPr/>
          <a:lstStyle/>
          <a:p>
            <a:r>
              <a:rPr lang="el-GR" sz="2800" b="1" dirty="0"/>
              <a:t>Πρόσθεση</a:t>
            </a:r>
            <a:r>
              <a:rPr lang="en-US" sz="2800" b="1" dirty="0"/>
              <a:t>. </a:t>
            </a:r>
            <a:r>
              <a:rPr lang="el-GR" sz="2800" dirty="0"/>
              <a:t>Για να προστεθούν δύο ρητοί αριθμοί που εκφράζονται με συνηθισμένα κλάσματα, οι όροι μεταφέρονται στον ίδιο παρονομαστή (</a:t>
            </a:r>
            <a:r>
              <a:rPr lang="el-GR" sz="2800" dirty="0" err="1"/>
              <a:t>c.m.m.c.c</a:t>
            </a:r>
            <a:r>
              <a:rPr lang="el-GR" sz="2800" dirty="0"/>
              <a:t>. των παρονομαστών), αντιγράφεται ο κοινός παρονομαστής και προστίθενται οι αριθμητές, εφαρμόζοντας τον κανόνα του σημείου από την πρόσθεση ακέραιων αριθμών.</a:t>
            </a:r>
            <a:endParaRPr lang="en-US" sz="2800" dirty="0"/>
          </a:p>
          <a:p>
            <a:r>
              <a:rPr lang="el-GR" sz="2800" b="1" dirty="0"/>
              <a:t>Αφαίρεση</a:t>
            </a:r>
            <a:r>
              <a:rPr lang="en-US" sz="2800" b="1" dirty="0"/>
              <a:t>. </a:t>
            </a:r>
            <a:r>
              <a:rPr lang="el-GR" sz="2800" dirty="0"/>
              <a:t>Η διαφορά δύο ρητών αριθμών λαμβάνεται προσθέτοντας το αρνητικό στο αντίθετο του αρνητικού.</a:t>
            </a:r>
            <a:endParaRPr lang="ro-RO" sz="2800" dirty="0"/>
          </a:p>
        </p:txBody>
      </p:sp>
    </p:spTree>
    <p:extLst>
      <p:ext uri="{BB962C8B-B14F-4D97-AF65-F5344CB8AC3E}">
        <p14:creationId xmlns:p14="http://schemas.microsoft.com/office/powerpoint/2010/main" val="4113187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282</TotalTime>
  <Words>1771</Words>
  <Application>Microsoft Office PowerPoint</Application>
  <PresentationFormat>Widescreen</PresentationFormat>
  <Paragraphs>101</Paragraphs>
  <Slides>20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Adobe Heiti Std R</vt:lpstr>
      <vt:lpstr>Arial</vt:lpstr>
      <vt:lpstr>Calibri</vt:lpstr>
      <vt:lpstr>Cambria Math</vt:lpstr>
      <vt:lpstr>Office Theme</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Πράξεις με κοινά κλάσματα
</vt:lpstr>
      <vt:lpstr>Πηγές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Operații cu fracții ordinare</dc:title>
  <dc:creator>Microsoft account</dc:creator>
  <cp:lastModifiedBy>Κωνσταντίνος Κόβας</cp:lastModifiedBy>
  <cp:revision>11</cp:revision>
  <dcterms:created xsi:type="dcterms:W3CDTF">2022-06-19T20:10:40Z</dcterms:created>
  <dcterms:modified xsi:type="dcterms:W3CDTF">2023-01-26T20:59:27Z</dcterms:modified>
</cp:coreProperties>
</file>