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38"/>
  </p:notesMasterIdLst>
  <p:sldIdLst>
    <p:sldId id="256" r:id="rId2"/>
    <p:sldId id="266" r:id="rId3"/>
    <p:sldId id="267" r:id="rId4"/>
    <p:sldId id="268" r:id="rId5"/>
    <p:sldId id="269" r:id="rId6"/>
    <p:sldId id="273" r:id="rId7"/>
    <p:sldId id="274" r:id="rId8"/>
    <p:sldId id="277" r:id="rId9"/>
    <p:sldId id="281" r:id="rId10"/>
    <p:sldId id="282" r:id="rId11"/>
    <p:sldId id="283" r:id="rId12"/>
    <p:sldId id="284" r:id="rId13"/>
    <p:sldId id="285" r:id="rId14"/>
    <p:sldId id="288" r:id="rId15"/>
    <p:sldId id="289" r:id="rId16"/>
    <p:sldId id="293" r:id="rId17"/>
    <p:sldId id="294" r:id="rId18"/>
    <p:sldId id="295" r:id="rId19"/>
    <p:sldId id="296" r:id="rId20"/>
    <p:sldId id="297" r:id="rId21"/>
    <p:sldId id="298" r:id="rId22"/>
    <p:sldId id="299" r:id="rId23"/>
    <p:sldId id="300" r:id="rId24"/>
    <p:sldId id="301" r:id="rId25"/>
    <p:sldId id="302" r:id="rId26"/>
    <p:sldId id="303" r:id="rId27"/>
    <p:sldId id="327" r:id="rId28"/>
    <p:sldId id="304" r:id="rId29"/>
    <p:sldId id="265" r:id="rId30"/>
    <p:sldId id="305" r:id="rId31"/>
    <p:sldId id="306" r:id="rId32"/>
    <p:sldId id="307" r:id="rId33"/>
    <p:sldId id="270" r:id="rId34"/>
    <p:sldId id="271" r:id="rId35"/>
    <p:sldId id="272" r:id="rId36"/>
    <p:sldId id="308" r:id="rId37"/>
  </p:sldIdLst>
  <p:sldSz cx="12192000" cy="6858000"/>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1" d="100"/>
          <a:sy n="141" d="100"/>
        </p:scale>
        <p:origin x="132" y="4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o-RO"/>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44271A-D296-418E-82C3-5CE6F6F86EA5}" type="datetimeFigureOut">
              <a:rPr lang="ro-RO" smtClean="0"/>
              <a:t>26.01.2023</a:t>
            </a:fld>
            <a:endParaRPr lang="ro-RO"/>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o-R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o-RO"/>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C7A244-676C-4D9C-8EFA-18B47D01D032}" type="slidenum">
              <a:rPr lang="ro-RO" smtClean="0"/>
              <a:t>‹#›</a:t>
            </a:fld>
            <a:endParaRPr lang="ro-RO"/>
          </a:p>
        </p:txBody>
      </p:sp>
    </p:spTree>
    <p:extLst>
      <p:ext uri="{BB962C8B-B14F-4D97-AF65-F5344CB8AC3E}">
        <p14:creationId xmlns:p14="http://schemas.microsoft.com/office/powerpoint/2010/main" val="816489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2C7A244-676C-4D9C-8EFA-18B47D01D032}" type="slidenum">
              <a:rPr lang="ro-RO" smtClean="0"/>
              <a:t>11</a:t>
            </a:fld>
            <a:endParaRPr lang="ro-RO"/>
          </a:p>
        </p:txBody>
      </p:sp>
    </p:spTree>
    <p:extLst>
      <p:ext uri="{BB962C8B-B14F-4D97-AF65-F5344CB8AC3E}">
        <p14:creationId xmlns:p14="http://schemas.microsoft.com/office/powerpoint/2010/main" val="30304439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11952651"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a:p>
        </p:txBody>
      </p:sp>
      <p:sp>
        <p:nvSpPr>
          <p:cNvPr id="2" name="Title 1"/>
          <p:cNvSpPr>
            <a:spLocks noGrp="1"/>
          </p:cNvSpPr>
          <p:nvPr>
            <p:ph type="ctrTitle"/>
          </p:nvPr>
        </p:nvSpPr>
        <p:spPr>
          <a:xfrm>
            <a:off x="437323" y="1052737"/>
            <a:ext cx="103632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431371" y="2636912"/>
            <a:ext cx="85344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144086" y="5661248"/>
            <a:ext cx="1808565"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1"/>
            <a:ext cx="12192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dirty="0"/>
          </a:p>
        </p:txBody>
      </p:sp>
    </p:spTree>
    <p:extLst>
      <p:ext uri="{BB962C8B-B14F-4D97-AF65-F5344CB8AC3E}">
        <p14:creationId xmlns:p14="http://schemas.microsoft.com/office/powerpoint/2010/main" val="2000944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1"/>
            <a:ext cx="12192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a:p>
        </p:txBody>
      </p:sp>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609600" y="1600201"/>
            <a:ext cx="109728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4584709" y="6520260"/>
            <a:ext cx="28448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1284608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1"/>
            <a:ext cx="12192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a:p>
        </p:txBody>
      </p:sp>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4584709" y="6520260"/>
            <a:ext cx="28448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178489952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749579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Mathesis - </a:t>
            </a:r>
            <a:r>
              <a:rPr lang="it-IT"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144086" y="5661248"/>
            <a:ext cx="1808565"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2048661" y="0"/>
            <a:ext cx="143340" cy="6885385"/>
          </a:xfrm>
          <a:prstGeom prst="rect">
            <a:avLst/>
          </a:prstGeom>
        </p:spPr>
      </p:pic>
    </p:spTree>
    <p:extLst>
      <p:ext uri="{BB962C8B-B14F-4D97-AF65-F5344CB8AC3E}">
        <p14:creationId xmlns:p14="http://schemas.microsoft.com/office/powerpoint/2010/main" val="3556335964"/>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mquest.ro/home/ch?c=6" TargetMode="External"/><Relationship Id="rId2" Type="http://schemas.openxmlformats.org/officeDocument/2006/relationships/hyperlink" Target="https://mquest.ro/home/learnunitnew?id=32" TargetMode="External"/><Relationship Id="rId1" Type="http://schemas.openxmlformats.org/officeDocument/2006/relationships/slideLayout" Target="../slideLayouts/slideLayout2.xml"/><Relationship Id="rId4" Type="http://schemas.openxmlformats.org/officeDocument/2006/relationships/hyperlink" Target="https://www.scoalaintuitext.ro/blog/matematica-clasa-a-iii-a-2/"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0"/>
            <a:ext cx="10972800" cy="1143000"/>
          </a:xfrm>
        </p:spPr>
        <p:txBody>
          <a:bodyPr/>
          <a:lstStyle/>
          <a:p>
            <a:r>
              <a:rPr lang="el-GR" b="1" dirty="0"/>
              <a:t>Σύγκριση κλασμάτων
</a:t>
            </a:r>
            <a:endParaRPr lang="ro-RO" b="1" dirty="0"/>
          </a:p>
        </p:txBody>
      </p:sp>
    </p:spTree>
    <p:extLst>
      <p:ext uri="{BB962C8B-B14F-4D97-AF65-F5344CB8AC3E}">
        <p14:creationId xmlns:p14="http://schemas.microsoft.com/office/powerpoint/2010/main" val="33571279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7F23D-A64D-7FB4-C603-54854B07EF60}"/>
              </a:ext>
            </a:extLst>
          </p:cNvPr>
          <p:cNvSpPr>
            <a:spLocks noGrp="1"/>
          </p:cNvSpPr>
          <p:nvPr>
            <p:ph type="title"/>
          </p:nvPr>
        </p:nvSpPr>
        <p:spPr/>
        <p:txBody>
          <a:bodyPr/>
          <a:lstStyle/>
          <a:p>
            <a:r>
              <a:rPr lang="el-GR" b="1" dirty="0"/>
              <a:t>Σύγκριση κλασμάτων
</a:t>
            </a:r>
            <a:endParaRPr lang="ro-RO" dirty="0"/>
          </a:p>
        </p:txBody>
      </p:sp>
      <p:sp>
        <p:nvSpPr>
          <p:cNvPr id="3" name="Content Placeholder 2">
            <a:extLst>
              <a:ext uri="{FF2B5EF4-FFF2-40B4-BE49-F238E27FC236}">
                <a16:creationId xmlns:a16="http://schemas.microsoft.com/office/drawing/2014/main" id="{DD8D527D-DCA3-F595-0092-C1BE41C919EF}"/>
              </a:ext>
            </a:extLst>
          </p:cNvPr>
          <p:cNvSpPr>
            <a:spLocks noGrp="1"/>
          </p:cNvSpPr>
          <p:nvPr>
            <p:ph idx="1"/>
          </p:nvPr>
        </p:nvSpPr>
        <p:spPr/>
        <p:txBody>
          <a:bodyPr/>
          <a:lstStyle/>
          <a:p>
            <a:pPr marL="0" marR="47625" indent="0" algn="just">
              <a:lnSpc>
                <a:spcPct val="107000"/>
              </a:lnSpc>
              <a:spcBef>
                <a:spcPts val="1440"/>
              </a:spcBef>
              <a:spcAft>
                <a:spcPts val="900"/>
              </a:spcAft>
              <a:buNone/>
            </a:pPr>
            <a:r>
              <a:rPr lang="el-GR" sz="2000" b="1" dirty="0">
                <a:solidFill>
                  <a:srgbClr val="1F4D78"/>
                </a:solidFill>
                <a:ea typeface="Times New Roman" panose="02020603050405020304" pitchFamily="18" charset="0"/>
                <a:cs typeface="Times New Roman" panose="02020603050405020304" pitchFamily="18" charset="0"/>
              </a:rPr>
              <a:t>Γιατί τα κλάσματα απλοποιούν</a:t>
            </a:r>
            <a:r>
              <a:rPr lang="en-US" sz="2000" b="1" dirty="0">
                <a:solidFill>
                  <a:srgbClr val="1F4D78"/>
                </a:solidFill>
                <a:effectLst/>
                <a:ea typeface="Times New Roman" panose="02020603050405020304" pitchFamily="18" charset="0"/>
                <a:cs typeface="Times New Roman" panose="02020603050405020304" pitchFamily="18" charset="0"/>
              </a:rPr>
              <a:t>?</a:t>
            </a:r>
          </a:p>
          <a:p>
            <a:pPr marL="47625" marR="47625" algn="just">
              <a:lnSpc>
                <a:spcPct val="107000"/>
              </a:lnSpc>
              <a:spcBef>
                <a:spcPts val="1440"/>
              </a:spcBef>
              <a:spcAft>
                <a:spcPts val="900"/>
              </a:spcAft>
            </a:pPr>
            <a:r>
              <a:rPr lang="el-GR" sz="2000" dirty="0">
                <a:solidFill>
                  <a:schemeClr val="tx1"/>
                </a:solidFill>
                <a:ea typeface="Times New Roman" panose="02020603050405020304" pitchFamily="18" charset="0"/>
                <a:cs typeface="Times New Roman" panose="02020603050405020304" pitchFamily="18" charset="0"/>
              </a:rPr>
              <a:t>Οι πράξεις κλασμάτων συχνά περιλαμβάνουν τη μεταφορά στον ίδιο παρονομαστή (π.χ. πρόσθεση και αφαίρεση κλασμάτων, σύγκριση κλασμάτων) και μερικές φορές τόσο οι αριθμητές όσο και οι παρονομαστές είναι μεγάλοι αριθμοί και αυτό συνεπάγεται την εκτέλεση μεγάλων υπολογισμών ανάλογα.
Απλοποιώντας ένα κλάσμα, τόσο ο αριθμητής όσο και ο παρονομαστής μπορούν να μειωθούν σε μικρότερους αριθμούς που είναι ευκολότερο να εργαστούν, μειώνοντας έτσι την </a:t>
            </a:r>
            <a:r>
              <a:rPr lang="el-GR" sz="2000" dirty="0" err="1">
                <a:solidFill>
                  <a:schemeClr val="tx1"/>
                </a:solidFill>
                <a:ea typeface="Times New Roman" panose="02020603050405020304" pitchFamily="18" charset="0"/>
                <a:cs typeface="Times New Roman" panose="02020603050405020304" pitchFamily="18" charset="0"/>
              </a:rPr>
              <a:t>προκύπτουσα</a:t>
            </a:r>
            <a:r>
              <a:rPr lang="el-GR" sz="2000" dirty="0">
                <a:solidFill>
                  <a:schemeClr val="tx1"/>
                </a:solidFill>
                <a:ea typeface="Times New Roman" panose="02020603050405020304" pitchFamily="18" charset="0"/>
                <a:cs typeface="Times New Roman" panose="02020603050405020304" pitchFamily="18" charset="0"/>
              </a:rPr>
              <a:t> υπολογιστική προσπάθεια.
</a:t>
            </a:r>
            <a:endParaRPr lang="en-US" sz="2000" b="1" i="1" kern="1400" spc="-50" dirty="0">
              <a:solidFill>
                <a:srgbClr val="1F4D78"/>
              </a:solidFill>
              <a:ea typeface="Times New Roman" panose="02020603050405020304" pitchFamily="18" charset="0"/>
              <a:cs typeface="Times New Roman" panose="02020603050405020304" pitchFamily="18" charset="0"/>
            </a:endParaRPr>
          </a:p>
          <a:p>
            <a:pPr marL="0" indent="0">
              <a:buNone/>
            </a:pPr>
            <a:endParaRPr lang="ro-RO" sz="2000" dirty="0"/>
          </a:p>
        </p:txBody>
      </p:sp>
    </p:spTree>
    <p:extLst>
      <p:ext uri="{BB962C8B-B14F-4D97-AF65-F5344CB8AC3E}">
        <p14:creationId xmlns:p14="http://schemas.microsoft.com/office/powerpoint/2010/main" val="29063505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398E6-3223-9AF3-A883-6E9951644401}"/>
              </a:ext>
            </a:extLst>
          </p:cNvPr>
          <p:cNvSpPr>
            <a:spLocks noGrp="1"/>
          </p:cNvSpPr>
          <p:nvPr>
            <p:ph type="title"/>
          </p:nvPr>
        </p:nvSpPr>
        <p:spPr/>
        <p:txBody>
          <a:bodyPr/>
          <a:lstStyle/>
          <a:p>
            <a:r>
              <a:rPr lang="el-GR" b="1" dirty="0"/>
              <a:t>Σύγκριση κλασμάτων
</a:t>
            </a:r>
            <a:endParaRPr lang="ro-RO" dirty="0"/>
          </a:p>
        </p:txBody>
      </p:sp>
      <p:sp>
        <p:nvSpPr>
          <p:cNvPr id="3" name="Content Placeholder 2">
            <a:extLst>
              <a:ext uri="{FF2B5EF4-FFF2-40B4-BE49-F238E27FC236}">
                <a16:creationId xmlns:a16="http://schemas.microsoft.com/office/drawing/2014/main" id="{B50FE314-5B51-2A07-555E-1672A3F6EFA7}"/>
              </a:ext>
            </a:extLst>
          </p:cNvPr>
          <p:cNvSpPr>
            <a:spLocks noGrp="1"/>
          </p:cNvSpPr>
          <p:nvPr>
            <p:ph idx="1"/>
          </p:nvPr>
        </p:nvSpPr>
        <p:spPr>
          <a:xfrm>
            <a:off x="609600" y="1320127"/>
            <a:ext cx="10972800" cy="4806037"/>
          </a:xfrm>
        </p:spPr>
        <p:txBody>
          <a:bodyPr>
            <a:normAutofit fontScale="92500" lnSpcReduction="20000"/>
          </a:bodyPr>
          <a:lstStyle/>
          <a:p>
            <a:pPr marL="0" marR="47625" indent="0" algn="ctr">
              <a:lnSpc>
                <a:spcPct val="120000"/>
              </a:lnSpc>
              <a:spcBef>
                <a:spcPts val="0"/>
              </a:spcBef>
              <a:buNone/>
            </a:pPr>
            <a:r>
              <a:rPr lang="el-GR" sz="1800" u="sng" dirty="0">
                <a:solidFill>
                  <a:schemeClr val="tx1"/>
                </a:solidFill>
                <a:ea typeface="Times New Roman" panose="02020603050405020304" pitchFamily="18" charset="0"/>
                <a:cs typeface="Times New Roman" panose="02020603050405020304" pitchFamily="18" charset="0"/>
              </a:rPr>
              <a:t>Μάθετε πώς να συγκρίνετε τα συνηθισμένα κλάσματα. Βήματα. Εξηγήσεις</a:t>
            </a:r>
            <a:r>
              <a:rPr lang="en-US" sz="1800" u="sng" dirty="0">
                <a:solidFill>
                  <a:schemeClr val="tx1"/>
                </a:solidFill>
                <a:effectLst/>
                <a:ea typeface="Times New Roman" panose="02020603050405020304" pitchFamily="18" charset="0"/>
                <a:cs typeface="Times New Roman" panose="02020603050405020304" pitchFamily="18" charset="0"/>
              </a:rPr>
              <a:t>.</a:t>
            </a:r>
          </a:p>
          <a:p>
            <a:pPr marL="0" marR="47625" indent="0" algn="just">
              <a:lnSpc>
                <a:spcPct val="120000"/>
              </a:lnSpc>
              <a:spcBef>
                <a:spcPts val="0"/>
              </a:spcBef>
              <a:buNone/>
            </a:pPr>
            <a:endParaRPr lang="en-US" sz="1800" b="1" dirty="0">
              <a:solidFill>
                <a:srgbClr val="2E74B5"/>
              </a:solidFill>
              <a:effectLst/>
              <a:ea typeface="Times New Roman" panose="02020603050405020304" pitchFamily="18" charset="0"/>
              <a:cs typeface="Times New Roman" panose="02020603050405020304" pitchFamily="18" charset="0"/>
            </a:endParaRPr>
          </a:p>
          <a:p>
            <a:pPr marL="0" marR="47625" indent="0" algn="just">
              <a:lnSpc>
                <a:spcPct val="120000"/>
              </a:lnSpc>
              <a:spcBef>
                <a:spcPts val="0"/>
              </a:spcBef>
              <a:buNone/>
            </a:pPr>
            <a:r>
              <a:rPr lang="el-GR" sz="1800" b="1" dirty="0">
                <a:solidFill>
                  <a:srgbClr val="2E74B5"/>
                </a:solidFill>
                <a:ea typeface="Times New Roman" panose="02020603050405020304" pitchFamily="18" charset="0"/>
                <a:cs typeface="Times New Roman" panose="02020603050405020304" pitchFamily="18" charset="0"/>
              </a:rPr>
              <a:t>Πώς συγκρίνονται δύο κλάσματα</a:t>
            </a:r>
            <a:r>
              <a:rPr lang="en-US" sz="1800" b="1" dirty="0">
                <a:solidFill>
                  <a:srgbClr val="2E74B5"/>
                </a:solidFill>
                <a:effectLst/>
                <a:ea typeface="Times New Roman" panose="02020603050405020304" pitchFamily="18" charset="0"/>
                <a:cs typeface="Times New Roman" panose="02020603050405020304" pitchFamily="18" charset="0"/>
              </a:rPr>
              <a:t>?</a:t>
            </a:r>
          </a:p>
          <a:p>
            <a:pPr marL="0" marR="47625" indent="0" algn="just">
              <a:lnSpc>
                <a:spcPct val="120000"/>
              </a:lnSpc>
              <a:spcBef>
                <a:spcPts val="0"/>
              </a:spcBef>
              <a:buNone/>
            </a:pPr>
            <a:endParaRPr lang="en-US" sz="1800" b="1" dirty="0">
              <a:solidFill>
                <a:srgbClr val="2E74B5"/>
              </a:solidFill>
              <a:effectLst/>
              <a:ea typeface="Times New Roman" panose="02020603050405020304" pitchFamily="18" charset="0"/>
              <a:cs typeface="Times New Roman" panose="02020603050405020304" pitchFamily="18" charset="0"/>
            </a:endParaRPr>
          </a:p>
          <a:p>
            <a:pPr marL="0" marR="47625" indent="0" algn="just">
              <a:lnSpc>
                <a:spcPct val="120000"/>
              </a:lnSpc>
              <a:spcBef>
                <a:spcPts val="0"/>
              </a:spcBef>
              <a:buNone/>
            </a:pPr>
            <a:r>
              <a:rPr lang="en-US" sz="1800" b="1" dirty="0">
                <a:solidFill>
                  <a:schemeClr val="tx1"/>
                </a:solidFill>
                <a:effectLst/>
                <a:ea typeface="Times New Roman" panose="02020603050405020304" pitchFamily="18" charset="0"/>
                <a:cs typeface="Times New Roman" panose="02020603050405020304" pitchFamily="18" charset="0"/>
              </a:rPr>
              <a:t>1. </a:t>
            </a:r>
            <a:r>
              <a:rPr lang="el-GR" sz="1800" b="1" dirty="0">
                <a:solidFill>
                  <a:schemeClr val="tx1"/>
                </a:solidFill>
                <a:ea typeface="Times New Roman" panose="02020603050405020304" pitchFamily="18" charset="0"/>
                <a:cs typeface="Times New Roman" panose="02020603050405020304" pitchFamily="18" charset="0"/>
              </a:rPr>
              <a:t>Κλάσματα διαφορετικού σημείου</a:t>
            </a:r>
            <a:r>
              <a:rPr lang="en-US" sz="1800" b="1" dirty="0">
                <a:solidFill>
                  <a:schemeClr val="tx1"/>
                </a:solidFill>
                <a:effectLst/>
                <a:ea typeface="Times New Roman" panose="02020603050405020304" pitchFamily="18" charset="0"/>
                <a:cs typeface="Times New Roman" panose="02020603050405020304" pitchFamily="18" charset="0"/>
              </a:rPr>
              <a:t>:</a:t>
            </a:r>
          </a:p>
          <a:p>
            <a:pPr marL="47625" marR="47625" algn="just">
              <a:lnSpc>
                <a:spcPct val="120000"/>
              </a:lnSpc>
              <a:spcBef>
                <a:spcPts val="0"/>
              </a:spcBef>
            </a:pPr>
            <a:r>
              <a:rPr lang="el-GR" sz="1800" dirty="0">
                <a:solidFill>
                  <a:schemeClr val="tx1"/>
                </a:solidFill>
                <a:ea typeface="Times New Roman" panose="02020603050405020304" pitchFamily="18" charset="0"/>
                <a:cs typeface="Times New Roman" panose="02020603050405020304" pitchFamily="18" charset="0"/>
              </a:rPr>
              <a:t>Κάθε θετικό κλάσμα είναι μεγαλύτερο από οποιοδήποτε αρνητικό κλάσμα:
πχ </a:t>
            </a:r>
            <a:r>
              <a:rPr lang="en-US" sz="1800" dirty="0">
                <a:solidFill>
                  <a:schemeClr val="tx1"/>
                </a:solidFill>
                <a:effectLst/>
                <a:ea typeface="Times New Roman" panose="02020603050405020304" pitchFamily="18" charset="0"/>
                <a:cs typeface="Times New Roman" panose="02020603050405020304" pitchFamily="18" charset="0"/>
              </a:rPr>
              <a:t>: 4/25 &gt; - 2/19</a:t>
            </a:r>
          </a:p>
          <a:p>
            <a:pPr marL="0" marR="47625" indent="0" algn="just">
              <a:lnSpc>
                <a:spcPct val="120000"/>
              </a:lnSpc>
              <a:spcBef>
                <a:spcPts val="0"/>
              </a:spcBef>
              <a:buNone/>
            </a:pPr>
            <a:r>
              <a:rPr lang="el-GR" sz="1800" b="1" dirty="0">
                <a:solidFill>
                  <a:schemeClr val="tx1"/>
                </a:solidFill>
                <a:ea typeface="Times New Roman" panose="02020603050405020304" pitchFamily="18" charset="0"/>
                <a:cs typeface="Times New Roman" panose="02020603050405020304" pitchFamily="18" charset="0"/>
              </a:rPr>
              <a:t>2. Ένα κλάσμα είναι </a:t>
            </a:r>
            <a:r>
              <a:rPr lang="el-GR" sz="1800" b="1" dirty="0" err="1">
                <a:solidFill>
                  <a:schemeClr val="tx1"/>
                </a:solidFill>
                <a:ea typeface="Times New Roman" panose="02020603050405020304" pitchFamily="18" charset="0"/>
                <a:cs typeface="Times New Roman" panose="02020603050405020304" pitchFamily="18" charset="0"/>
              </a:rPr>
              <a:t>υπομονάδα</a:t>
            </a:r>
            <a:r>
              <a:rPr lang="el-GR" sz="1800" b="1" dirty="0">
                <a:solidFill>
                  <a:schemeClr val="tx1"/>
                </a:solidFill>
                <a:ea typeface="Times New Roman" panose="02020603050405020304" pitchFamily="18" charset="0"/>
                <a:cs typeface="Times New Roman" panose="02020603050405020304" pitchFamily="18" charset="0"/>
              </a:rPr>
              <a:t>, ένα άλλο είναι </a:t>
            </a:r>
            <a:r>
              <a:rPr lang="el-GR" sz="1800" b="1" dirty="0" err="1">
                <a:solidFill>
                  <a:schemeClr val="tx1"/>
                </a:solidFill>
                <a:ea typeface="Times New Roman" panose="02020603050405020304" pitchFamily="18" charset="0"/>
                <a:cs typeface="Times New Roman" panose="02020603050405020304" pitchFamily="18" charset="0"/>
              </a:rPr>
              <a:t>υπερμονάδα</a:t>
            </a:r>
            <a:r>
              <a:rPr lang="en-US" sz="1800" b="1" dirty="0">
                <a:solidFill>
                  <a:schemeClr val="tx1"/>
                </a:solidFill>
                <a:effectLst/>
                <a:ea typeface="Times New Roman" panose="02020603050405020304" pitchFamily="18" charset="0"/>
                <a:cs typeface="Times New Roman" panose="02020603050405020304" pitchFamily="18" charset="0"/>
              </a:rPr>
              <a:t>:</a:t>
            </a:r>
          </a:p>
          <a:p>
            <a:pPr marL="47625" marR="47625" algn="just">
              <a:lnSpc>
                <a:spcPct val="120000"/>
              </a:lnSpc>
              <a:spcBef>
                <a:spcPts val="0"/>
              </a:spcBef>
            </a:pPr>
            <a:r>
              <a:rPr lang="el-GR" sz="1800" dirty="0">
                <a:solidFill>
                  <a:schemeClr val="tx1"/>
                </a:solidFill>
                <a:ea typeface="Times New Roman" panose="02020603050405020304" pitchFamily="18" charset="0"/>
                <a:cs typeface="Times New Roman" panose="02020603050405020304" pitchFamily="18" charset="0"/>
              </a:rPr>
              <a:t>Οποιοδήποτε θετικό κλάσμα </a:t>
            </a:r>
            <a:r>
              <a:rPr lang="el-GR" sz="1800" dirty="0" err="1">
                <a:solidFill>
                  <a:schemeClr val="tx1"/>
                </a:solidFill>
                <a:ea typeface="Times New Roman" panose="02020603050405020304" pitchFamily="18" charset="0"/>
                <a:cs typeface="Times New Roman" panose="02020603050405020304" pitchFamily="18" charset="0"/>
              </a:rPr>
              <a:t>υπερμονάδας</a:t>
            </a:r>
            <a:r>
              <a:rPr lang="el-GR" sz="1800" dirty="0">
                <a:solidFill>
                  <a:schemeClr val="tx1"/>
                </a:solidFill>
                <a:ea typeface="Times New Roman" panose="02020603050405020304" pitchFamily="18" charset="0"/>
                <a:cs typeface="Times New Roman" panose="02020603050405020304" pitchFamily="18" charset="0"/>
              </a:rPr>
              <a:t> είναι μεγαλύτερο από οποιοδήποτε θετικό κλάσμα </a:t>
            </a:r>
            <a:r>
              <a:rPr lang="el-GR" sz="1800" dirty="0" err="1">
                <a:solidFill>
                  <a:schemeClr val="tx1"/>
                </a:solidFill>
                <a:ea typeface="Times New Roman" panose="02020603050405020304" pitchFamily="18" charset="0"/>
                <a:cs typeface="Times New Roman" panose="02020603050405020304" pitchFamily="18" charset="0"/>
              </a:rPr>
              <a:t>ισομονάδας</a:t>
            </a:r>
            <a:r>
              <a:rPr lang="el-GR" sz="1800" dirty="0">
                <a:solidFill>
                  <a:schemeClr val="tx1"/>
                </a:solidFill>
                <a:ea typeface="Times New Roman" panose="02020603050405020304" pitchFamily="18" charset="0"/>
                <a:cs typeface="Times New Roman" panose="02020603050405020304" pitchFamily="18" charset="0"/>
              </a:rPr>
              <a:t>, το οποίο με τη σειρά του είναι μεγαλύτερο από οποιοδήποτε θετικό κλάσμα </a:t>
            </a:r>
            <a:r>
              <a:rPr lang="el-GR" sz="1800" dirty="0" err="1">
                <a:solidFill>
                  <a:schemeClr val="tx1"/>
                </a:solidFill>
                <a:ea typeface="Times New Roman" panose="02020603050405020304" pitchFamily="18" charset="0"/>
                <a:cs typeface="Times New Roman" panose="02020603050405020304" pitchFamily="18" charset="0"/>
              </a:rPr>
              <a:t>υπομονάδας</a:t>
            </a:r>
            <a:r>
              <a:rPr lang="el-GR" sz="1800" dirty="0">
                <a:solidFill>
                  <a:schemeClr val="tx1"/>
                </a:solidFill>
                <a:ea typeface="Times New Roman" panose="02020603050405020304" pitchFamily="18" charset="0"/>
                <a:cs typeface="Times New Roman" panose="02020603050405020304" pitchFamily="18" charset="0"/>
              </a:rPr>
              <a:t>:
πχ </a:t>
            </a:r>
            <a:r>
              <a:rPr lang="en-US" sz="1800" dirty="0">
                <a:solidFill>
                  <a:schemeClr val="tx1"/>
                </a:solidFill>
                <a:effectLst/>
                <a:ea typeface="Times New Roman" panose="02020603050405020304" pitchFamily="18" charset="0"/>
                <a:cs typeface="Times New Roman" panose="02020603050405020304" pitchFamily="18" charset="0"/>
              </a:rPr>
              <a:t>: 44/25 &gt; 1 &gt; 19/200</a:t>
            </a:r>
          </a:p>
          <a:p>
            <a:pPr marL="47625" marR="47625" algn="just">
              <a:lnSpc>
                <a:spcPct val="120000"/>
              </a:lnSpc>
              <a:spcBef>
                <a:spcPts val="0"/>
              </a:spcBef>
            </a:pPr>
            <a:r>
              <a:rPr lang="el-GR" sz="1800" dirty="0">
                <a:solidFill>
                  <a:schemeClr val="tx1"/>
                </a:solidFill>
                <a:ea typeface="Times New Roman" panose="02020603050405020304" pitchFamily="18" charset="0"/>
                <a:cs typeface="Times New Roman" panose="02020603050405020304" pitchFamily="18" charset="0"/>
              </a:rPr>
              <a:t>Οποιοδήποτε αρνητικό κλάσμα </a:t>
            </a:r>
            <a:r>
              <a:rPr lang="el-GR" sz="1800" dirty="0" err="1">
                <a:solidFill>
                  <a:schemeClr val="tx1"/>
                </a:solidFill>
                <a:ea typeface="Times New Roman" panose="02020603050405020304" pitchFamily="18" charset="0"/>
                <a:cs typeface="Times New Roman" panose="02020603050405020304" pitchFamily="18" charset="0"/>
              </a:rPr>
              <a:t>υπερμονάδας</a:t>
            </a:r>
            <a:r>
              <a:rPr lang="el-GR" sz="1800" dirty="0">
                <a:solidFill>
                  <a:schemeClr val="tx1"/>
                </a:solidFill>
                <a:ea typeface="Times New Roman" panose="02020603050405020304" pitchFamily="18" charset="0"/>
                <a:cs typeface="Times New Roman" panose="02020603050405020304" pitchFamily="18" charset="0"/>
              </a:rPr>
              <a:t> είναι μικρότερο από οποιοδήποτε αρνητικό κλάσμα </a:t>
            </a:r>
            <a:r>
              <a:rPr lang="el-GR" sz="1800" dirty="0" err="1">
                <a:solidFill>
                  <a:schemeClr val="tx1"/>
                </a:solidFill>
                <a:ea typeface="Times New Roman" panose="02020603050405020304" pitchFamily="18" charset="0"/>
                <a:cs typeface="Times New Roman" panose="02020603050405020304" pitchFamily="18" charset="0"/>
              </a:rPr>
              <a:t>ισομονάδας</a:t>
            </a:r>
            <a:r>
              <a:rPr lang="el-GR" sz="1800" dirty="0">
                <a:solidFill>
                  <a:schemeClr val="tx1"/>
                </a:solidFill>
                <a:ea typeface="Times New Roman" panose="02020603050405020304" pitchFamily="18" charset="0"/>
                <a:cs typeface="Times New Roman" panose="02020603050405020304" pitchFamily="18" charset="0"/>
              </a:rPr>
              <a:t>, το οποίο με τη σειρά του είναι μικρότερο από οποιοδήποτε αρνητικό κλάσμα </a:t>
            </a:r>
            <a:r>
              <a:rPr lang="el-GR" sz="1800" dirty="0" err="1">
                <a:solidFill>
                  <a:schemeClr val="tx1"/>
                </a:solidFill>
                <a:ea typeface="Times New Roman" panose="02020603050405020304" pitchFamily="18" charset="0"/>
                <a:cs typeface="Times New Roman" panose="02020603050405020304" pitchFamily="18" charset="0"/>
              </a:rPr>
              <a:t>υπομονάδας</a:t>
            </a:r>
            <a:r>
              <a:rPr lang="el-GR" sz="1800" dirty="0">
                <a:solidFill>
                  <a:schemeClr val="tx1"/>
                </a:solidFill>
                <a:ea typeface="Times New Roman" panose="02020603050405020304" pitchFamily="18" charset="0"/>
                <a:cs typeface="Times New Roman" panose="02020603050405020304" pitchFamily="18" charset="0"/>
              </a:rPr>
              <a:t>:
</a:t>
            </a:r>
            <a:r>
              <a:rPr lang="el-GR" sz="1800" dirty="0">
                <a:solidFill>
                  <a:schemeClr val="tx1"/>
                </a:solidFill>
                <a:effectLst/>
                <a:ea typeface="Times New Roman" panose="02020603050405020304" pitchFamily="18" charset="0"/>
                <a:cs typeface="Times New Roman" panose="02020603050405020304" pitchFamily="18" charset="0"/>
              </a:rPr>
              <a:t>πχ</a:t>
            </a:r>
            <a:r>
              <a:rPr lang="en-US" sz="1800" dirty="0">
                <a:solidFill>
                  <a:schemeClr val="tx1"/>
                </a:solidFill>
                <a:effectLst/>
                <a:ea typeface="Times New Roman" panose="02020603050405020304" pitchFamily="18" charset="0"/>
                <a:cs typeface="Times New Roman" panose="02020603050405020304" pitchFamily="18" charset="0"/>
              </a:rPr>
              <a:t>: -44/25 &lt; -1 &lt; -19/200</a:t>
            </a:r>
          </a:p>
          <a:p>
            <a:pPr marL="0" marR="47625" indent="0" algn="just">
              <a:lnSpc>
                <a:spcPct val="120000"/>
              </a:lnSpc>
              <a:spcBef>
                <a:spcPts val="0"/>
              </a:spcBef>
              <a:buNone/>
            </a:pPr>
            <a:r>
              <a:rPr lang="el-GR" sz="1800" b="1" dirty="0">
                <a:solidFill>
                  <a:schemeClr val="tx1"/>
                </a:solidFill>
                <a:ea typeface="Times New Roman" panose="02020603050405020304" pitchFamily="18" charset="0"/>
                <a:cs typeface="Times New Roman" panose="02020603050405020304" pitchFamily="18" charset="0"/>
              </a:rPr>
              <a:t>3. Κλάσματα με ίσους αριθμητές αλλά και με ίσους παρονομαστές</a:t>
            </a:r>
            <a:r>
              <a:rPr lang="en-US" sz="1800" b="1" dirty="0">
                <a:solidFill>
                  <a:schemeClr val="tx1"/>
                </a:solidFill>
                <a:effectLst/>
                <a:ea typeface="Times New Roman" panose="02020603050405020304" pitchFamily="18" charset="0"/>
                <a:cs typeface="Times New Roman" panose="02020603050405020304" pitchFamily="18" charset="0"/>
              </a:rPr>
              <a:t>:</a:t>
            </a:r>
          </a:p>
          <a:p>
            <a:pPr marL="47625" marR="47625" algn="just">
              <a:lnSpc>
                <a:spcPct val="120000"/>
              </a:lnSpc>
              <a:spcBef>
                <a:spcPts val="0"/>
              </a:spcBef>
            </a:pPr>
            <a:r>
              <a:rPr lang="el-GR" sz="1800" dirty="0">
                <a:solidFill>
                  <a:schemeClr val="tx1"/>
                </a:solidFill>
                <a:ea typeface="Times New Roman" panose="02020603050405020304" pitchFamily="18" charset="0"/>
                <a:cs typeface="Times New Roman" panose="02020603050405020304" pitchFamily="18" charset="0"/>
              </a:rPr>
              <a:t>Τα κλάσματα είναι ίσα</a:t>
            </a:r>
            <a:r>
              <a:rPr lang="en-US" sz="1800" dirty="0">
                <a:solidFill>
                  <a:schemeClr val="tx1"/>
                </a:solidFill>
                <a:effectLst/>
                <a:ea typeface="Times New Roman" panose="02020603050405020304" pitchFamily="18" charset="0"/>
                <a:cs typeface="Times New Roman" panose="02020603050405020304" pitchFamily="18" charset="0"/>
              </a:rPr>
              <a:t>:</a:t>
            </a:r>
          </a:p>
          <a:p>
            <a:pPr marL="0" marR="47625" indent="0" algn="ctr">
              <a:lnSpc>
                <a:spcPct val="120000"/>
              </a:lnSpc>
              <a:spcBef>
                <a:spcPts val="0"/>
              </a:spcBef>
              <a:buNone/>
            </a:pPr>
            <a:r>
              <a:rPr lang="el-GR" sz="1800" dirty="0">
                <a:solidFill>
                  <a:schemeClr val="tx1"/>
                </a:solidFill>
                <a:effectLst/>
                <a:ea typeface="Times New Roman" panose="02020603050405020304" pitchFamily="18" charset="0"/>
                <a:cs typeface="Times New Roman" panose="02020603050405020304" pitchFamily="18" charset="0"/>
              </a:rPr>
              <a:t>πχ</a:t>
            </a:r>
            <a:r>
              <a:rPr lang="en-US" sz="1800" dirty="0">
                <a:solidFill>
                  <a:schemeClr val="tx1"/>
                </a:solidFill>
                <a:effectLst/>
                <a:ea typeface="Times New Roman" panose="02020603050405020304" pitchFamily="18" charset="0"/>
                <a:cs typeface="Times New Roman" panose="02020603050405020304" pitchFamily="18" charset="0"/>
              </a:rPr>
              <a:t>: 89/50 = 89/50</a:t>
            </a:r>
            <a:endParaRPr lang="ro-RO" dirty="0">
              <a:solidFill>
                <a:schemeClr val="tx1"/>
              </a:solidFill>
            </a:endParaRPr>
          </a:p>
        </p:txBody>
      </p:sp>
    </p:spTree>
    <p:extLst>
      <p:ext uri="{BB962C8B-B14F-4D97-AF65-F5344CB8AC3E}">
        <p14:creationId xmlns:p14="http://schemas.microsoft.com/office/powerpoint/2010/main" val="21007711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D3961-ECF4-EF98-60C9-DC7975DB3AFB}"/>
              </a:ext>
            </a:extLst>
          </p:cNvPr>
          <p:cNvSpPr>
            <a:spLocks noGrp="1"/>
          </p:cNvSpPr>
          <p:nvPr>
            <p:ph type="title"/>
          </p:nvPr>
        </p:nvSpPr>
        <p:spPr/>
        <p:txBody>
          <a:bodyPr/>
          <a:lstStyle/>
          <a:p>
            <a:r>
              <a:rPr lang="el-GR" b="1" dirty="0"/>
              <a:t>Σύγκριση κλασμάτων
</a:t>
            </a:r>
            <a:endParaRPr lang="ro-RO" dirty="0"/>
          </a:p>
        </p:txBody>
      </p:sp>
      <p:sp>
        <p:nvSpPr>
          <p:cNvPr id="3" name="Content Placeholder 2">
            <a:extLst>
              <a:ext uri="{FF2B5EF4-FFF2-40B4-BE49-F238E27FC236}">
                <a16:creationId xmlns:a16="http://schemas.microsoft.com/office/drawing/2014/main" id="{8FD7A878-387B-9984-DAE1-D9E390385561}"/>
              </a:ext>
            </a:extLst>
          </p:cNvPr>
          <p:cNvSpPr>
            <a:spLocks noGrp="1"/>
          </p:cNvSpPr>
          <p:nvPr>
            <p:ph idx="1"/>
          </p:nvPr>
        </p:nvSpPr>
        <p:spPr>
          <a:xfrm>
            <a:off x="609600" y="1417639"/>
            <a:ext cx="10972800" cy="4708526"/>
          </a:xfrm>
        </p:spPr>
        <p:txBody>
          <a:bodyPr>
            <a:normAutofit fontScale="92500" lnSpcReduction="10000"/>
          </a:bodyPr>
          <a:lstStyle/>
          <a:p>
            <a:pPr marL="0" marR="47625" indent="0" algn="just">
              <a:lnSpc>
                <a:spcPct val="120000"/>
              </a:lnSpc>
              <a:spcBef>
                <a:spcPts val="0"/>
              </a:spcBef>
              <a:buNone/>
            </a:pPr>
            <a:r>
              <a:rPr lang="el-GR" sz="1800" b="1" dirty="0">
                <a:solidFill>
                  <a:schemeClr val="tx1"/>
                </a:solidFill>
                <a:ea typeface="Times New Roman" panose="02020603050405020304" pitchFamily="18" charset="0"/>
                <a:cs typeface="Times New Roman" panose="02020603050405020304" pitchFamily="18" charset="0"/>
              </a:rPr>
              <a:t>4. Κλάσματα με διαφορετικούς αριθμητές αλλά με ίσους παρονομαστές</a:t>
            </a:r>
            <a:r>
              <a:rPr lang="en-US" sz="1800" b="1" dirty="0">
                <a:solidFill>
                  <a:schemeClr val="tx1"/>
                </a:solidFill>
                <a:effectLst/>
                <a:ea typeface="Times New Roman" panose="02020603050405020304" pitchFamily="18" charset="0"/>
                <a:cs typeface="Times New Roman" panose="02020603050405020304" pitchFamily="18" charset="0"/>
              </a:rPr>
              <a:t>:</a:t>
            </a:r>
          </a:p>
          <a:p>
            <a:pPr marL="0" marR="47625" indent="0" algn="just">
              <a:lnSpc>
                <a:spcPct val="120000"/>
              </a:lnSpc>
              <a:spcBef>
                <a:spcPts val="0"/>
              </a:spcBef>
              <a:buNone/>
            </a:pPr>
            <a:r>
              <a:rPr lang="el-GR" sz="1800" dirty="0">
                <a:solidFill>
                  <a:schemeClr val="tx1"/>
                </a:solidFill>
                <a:ea typeface="Times New Roman" panose="02020603050405020304" pitchFamily="18" charset="0"/>
                <a:cs typeface="Times New Roman" panose="02020603050405020304" pitchFamily="18" charset="0"/>
              </a:rPr>
              <a:t>Θετικά κλάσματα: οι αριθμητές συγκρίνονται, το μεγαλύτερο κλάσμα είναι αυτό με τον μεγαλύτερο αριθμητή:
π.χ.: 74/25 &gt; 49/25</a:t>
            </a:r>
          </a:p>
          <a:p>
            <a:pPr marL="0" marR="47625" indent="0" algn="just">
              <a:lnSpc>
                <a:spcPct val="120000"/>
              </a:lnSpc>
              <a:spcBef>
                <a:spcPts val="0"/>
              </a:spcBef>
              <a:buNone/>
            </a:pPr>
            <a:r>
              <a:rPr lang="el-GR" sz="1800" dirty="0">
                <a:solidFill>
                  <a:schemeClr val="tx1"/>
                </a:solidFill>
                <a:ea typeface="Times New Roman" panose="02020603050405020304" pitchFamily="18" charset="0"/>
                <a:cs typeface="Times New Roman" panose="02020603050405020304" pitchFamily="18" charset="0"/>
              </a:rPr>
              <a:t>
Αρνητικά κλάσματα: οι αριθμητές συγκρίνονται, το μεγαλύτερο κλάσμα είναι αυτό με τον μικρότερο αριθμητή:
π.χ.: - 19/25 &lt; - 17/25</a:t>
            </a:r>
            <a:r>
              <a:rPr lang="el-GR" sz="1800" b="1" dirty="0">
                <a:solidFill>
                  <a:schemeClr val="tx1"/>
                </a:solidFill>
                <a:ea typeface="Times New Roman" panose="02020603050405020304" pitchFamily="18" charset="0"/>
                <a:cs typeface="Times New Roman" panose="02020603050405020304" pitchFamily="18" charset="0"/>
              </a:rPr>
              <a:t>
</a:t>
            </a:r>
            <a:endParaRPr lang="en-US" sz="1800" dirty="0">
              <a:solidFill>
                <a:schemeClr val="tx1"/>
              </a:solidFill>
              <a:effectLst/>
              <a:ea typeface="Times New Roman" panose="02020603050405020304" pitchFamily="18" charset="0"/>
              <a:cs typeface="Times New Roman" panose="02020603050405020304" pitchFamily="18" charset="0"/>
            </a:endParaRPr>
          </a:p>
          <a:p>
            <a:pPr marL="0" marR="47625" indent="0" algn="just">
              <a:lnSpc>
                <a:spcPct val="120000"/>
              </a:lnSpc>
              <a:spcBef>
                <a:spcPts val="0"/>
              </a:spcBef>
              <a:buNone/>
            </a:pPr>
            <a:r>
              <a:rPr lang="el-GR" sz="1800" b="1" dirty="0">
                <a:solidFill>
                  <a:schemeClr val="tx1"/>
                </a:solidFill>
                <a:ea typeface="Times New Roman" panose="02020603050405020304" pitchFamily="18" charset="0"/>
                <a:cs typeface="Times New Roman" panose="02020603050405020304" pitchFamily="18" charset="0"/>
              </a:rPr>
              <a:t>
5. Κλάσματα με διαφορετικούς παρονομαστές αλλά ίσους αριθμητές
</a:t>
            </a:r>
            <a:r>
              <a:rPr lang="el-GR" sz="1800" dirty="0">
                <a:solidFill>
                  <a:schemeClr val="tx1"/>
                </a:solidFill>
                <a:ea typeface="Times New Roman" panose="02020603050405020304" pitchFamily="18" charset="0"/>
                <a:cs typeface="Times New Roman" panose="02020603050405020304" pitchFamily="18" charset="0"/>
              </a:rPr>
              <a:t>Θετικά κλάσματα: συγκρίνετε τους παρονομαστές, το μεγαλύτερο κλάσμα είναι αυτό με τον μικρότερο παρονομαστή: 
π.χ.: 24/25 &gt; 24/26</a:t>
            </a:r>
          </a:p>
          <a:p>
            <a:pPr marL="0" marR="47625" indent="0" algn="just">
              <a:lnSpc>
                <a:spcPct val="120000"/>
              </a:lnSpc>
              <a:spcBef>
                <a:spcPts val="0"/>
              </a:spcBef>
              <a:buNone/>
            </a:pPr>
            <a:r>
              <a:rPr lang="el-GR" sz="1800" dirty="0">
                <a:solidFill>
                  <a:schemeClr val="tx1"/>
                </a:solidFill>
                <a:ea typeface="Times New Roman" panose="02020603050405020304" pitchFamily="18" charset="0"/>
                <a:cs typeface="Times New Roman" panose="02020603050405020304" pitchFamily="18" charset="0"/>
              </a:rPr>
              <a:t>
Αρνητικά κλάσματα: συγκρίνετε τους παρονομαστές, το μεγαλύτερο κλάσμα είναι αυτό με τον μεγαλύτερο παρονομαστή:
π.χ.: - 17/25 &lt; - 17/29</a:t>
            </a:r>
            <a:r>
              <a:rPr lang="el-GR" sz="1800" b="1" dirty="0">
                <a:solidFill>
                  <a:schemeClr val="tx1"/>
                </a:solidFill>
                <a:ea typeface="Times New Roman" panose="02020603050405020304" pitchFamily="18" charset="0"/>
                <a:cs typeface="Times New Roman" panose="02020603050405020304" pitchFamily="18" charset="0"/>
              </a:rPr>
              <a:t>
</a:t>
            </a:r>
            <a:endParaRPr lang="ro-RO" dirty="0">
              <a:solidFill>
                <a:schemeClr val="tx1"/>
              </a:solidFill>
            </a:endParaRPr>
          </a:p>
        </p:txBody>
      </p:sp>
    </p:spTree>
    <p:extLst>
      <p:ext uri="{BB962C8B-B14F-4D97-AF65-F5344CB8AC3E}">
        <p14:creationId xmlns:p14="http://schemas.microsoft.com/office/powerpoint/2010/main" val="33384028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810CD-4D3B-2D64-B8E3-6F218FFC970A}"/>
              </a:ext>
            </a:extLst>
          </p:cNvPr>
          <p:cNvSpPr>
            <a:spLocks noGrp="1"/>
          </p:cNvSpPr>
          <p:nvPr>
            <p:ph type="title"/>
          </p:nvPr>
        </p:nvSpPr>
        <p:spPr/>
        <p:txBody>
          <a:bodyPr/>
          <a:lstStyle/>
          <a:p>
            <a:r>
              <a:rPr lang="el-GR" b="1" dirty="0"/>
              <a:t>Σύγκριση κλασμάτων
</a:t>
            </a:r>
            <a:endParaRPr lang="ro-RO" dirty="0"/>
          </a:p>
        </p:txBody>
      </p:sp>
      <p:sp>
        <p:nvSpPr>
          <p:cNvPr id="3" name="Content Placeholder 2">
            <a:extLst>
              <a:ext uri="{FF2B5EF4-FFF2-40B4-BE49-F238E27FC236}">
                <a16:creationId xmlns:a16="http://schemas.microsoft.com/office/drawing/2014/main" id="{13399CBD-7FB2-1599-3BC3-0B26F0AEC043}"/>
              </a:ext>
            </a:extLst>
          </p:cNvPr>
          <p:cNvSpPr>
            <a:spLocks noGrp="1"/>
          </p:cNvSpPr>
          <p:nvPr>
            <p:ph idx="1"/>
          </p:nvPr>
        </p:nvSpPr>
        <p:spPr/>
        <p:txBody>
          <a:bodyPr>
            <a:normAutofit fontScale="92500" lnSpcReduction="20000"/>
          </a:bodyPr>
          <a:lstStyle/>
          <a:p>
            <a:pPr marL="0" marR="47625" indent="0" algn="just">
              <a:lnSpc>
                <a:spcPct val="120000"/>
              </a:lnSpc>
              <a:spcBef>
                <a:spcPts val="0"/>
              </a:spcBef>
              <a:buNone/>
            </a:pPr>
            <a:r>
              <a:rPr lang="en-US" sz="1800" b="1" dirty="0">
                <a:solidFill>
                  <a:schemeClr val="tx1"/>
                </a:solidFill>
                <a:effectLst/>
                <a:ea typeface="Times New Roman" panose="02020603050405020304" pitchFamily="18" charset="0"/>
                <a:cs typeface="Times New Roman" panose="02020603050405020304" pitchFamily="18" charset="0"/>
              </a:rPr>
              <a:t>6. </a:t>
            </a:r>
            <a:r>
              <a:rPr lang="el-GR" sz="1800" b="1" dirty="0">
                <a:solidFill>
                  <a:schemeClr val="tx1"/>
                </a:solidFill>
                <a:ea typeface="Times New Roman" panose="02020603050405020304" pitchFamily="18" charset="0"/>
                <a:cs typeface="Times New Roman" panose="02020603050405020304" pitchFamily="18" charset="0"/>
              </a:rPr>
              <a:t>Κλάσματα με διαφορετικούς παρονομαστές και αριθμητές
</a:t>
            </a:r>
            <a:r>
              <a:rPr lang="el-GR" sz="1800" dirty="0">
                <a:solidFill>
                  <a:schemeClr val="tx1"/>
                </a:solidFill>
                <a:ea typeface="Times New Roman" panose="02020603050405020304" pitchFamily="18" charset="0"/>
                <a:cs typeface="Times New Roman" panose="02020603050405020304" pitchFamily="18" charset="0"/>
              </a:rPr>
              <a:t>Για να τα συγκρίνουμε, τα κλάσματα πρέπει πρώτα να μεταφερθούν στον ίδιο παρονομαστή (ή αν είναι ευκολότερο, να μεταφερθούν στον ίδιο αριθμητή).</a:t>
            </a:r>
            <a:endParaRPr lang="en-US" sz="1800" dirty="0">
              <a:solidFill>
                <a:schemeClr val="tx1"/>
              </a:solidFill>
              <a:effectLst/>
              <a:ea typeface="Times New Roman" panose="02020603050405020304" pitchFamily="18" charset="0"/>
              <a:cs typeface="Times New Roman" panose="02020603050405020304" pitchFamily="18" charset="0"/>
            </a:endParaRPr>
          </a:p>
          <a:p>
            <a:pPr marL="0" marR="47625" indent="0" algn="just">
              <a:lnSpc>
                <a:spcPct val="120000"/>
              </a:lnSpc>
              <a:spcBef>
                <a:spcPts val="0"/>
              </a:spcBef>
              <a:buNone/>
            </a:pPr>
            <a:r>
              <a:rPr lang="en-US" sz="1800" b="1" i="1" dirty="0">
                <a:solidFill>
                  <a:schemeClr val="tx1"/>
                </a:solidFill>
                <a:effectLst/>
                <a:ea typeface="Times New Roman" panose="02020603050405020304" pitchFamily="18" charset="0"/>
                <a:cs typeface="Times New Roman" panose="02020603050405020304" pitchFamily="18" charset="0"/>
              </a:rPr>
              <a:t>1) </a:t>
            </a:r>
            <a:r>
              <a:rPr lang="el-GR" sz="1800" b="1" i="1" dirty="0">
                <a:solidFill>
                  <a:schemeClr val="tx1"/>
                </a:solidFill>
                <a:ea typeface="Times New Roman" panose="02020603050405020304" pitchFamily="18" charset="0"/>
                <a:cs typeface="Times New Roman" panose="02020603050405020304" pitchFamily="18" charset="0"/>
              </a:rPr>
              <a:t>Κατά περίπτωση, απλοποιούνται τα κλάσματα στην απλούστερη και μη αναστρέψιμη ισοδύναμη μορφή τους</a:t>
            </a:r>
            <a:r>
              <a:rPr lang="en-US" sz="1800" b="1" i="1" dirty="0">
                <a:solidFill>
                  <a:schemeClr val="tx1"/>
                </a:solidFill>
                <a:effectLst/>
                <a:ea typeface="Times New Roman" panose="02020603050405020304" pitchFamily="18" charset="0"/>
                <a:cs typeface="Times New Roman" panose="02020603050405020304" pitchFamily="18" charset="0"/>
              </a:rPr>
              <a:t>.</a:t>
            </a:r>
          </a:p>
          <a:p>
            <a:pPr marL="0" marR="47625" indent="0" algn="just">
              <a:lnSpc>
                <a:spcPct val="120000"/>
              </a:lnSpc>
              <a:spcBef>
                <a:spcPts val="0"/>
              </a:spcBef>
              <a:buNone/>
            </a:pPr>
            <a:r>
              <a:rPr lang="el-GR" sz="1800" dirty="0">
                <a:solidFill>
                  <a:schemeClr val="tx1"/>
                </a:solidFill>
                <a:ea typeface="Times New Roman" panose="02020603050405020304" pitchFamily="18" charset="0"/>
                <a:cs typeface="Times New Roman" panose="02020603050405020304" pitchFamily="18" charset="0"/>
              </a:rPr>
              <a:t>Υπολογίστε τον αριθμητή και τον παρονομαστή κάθε κλάσματος σε πρωταρχικούς παράγοντες, ειδικά ως γινόμενο των πρώτων παραγόντων στους εκθέτες.
Υπολογίζει τον μεγαλύτερο κοινό διαιρέτη, CMMDC, του αριθμητή και του παρονομαστή κάθε ξεχωριστού κλάσματος: πολλαπλασιάζει τους κοινούς πρώτους συντελεστές τους μοναδικά στις χαμηλότερες δυνάμεις τους.
Θα υπολογίσουμε ένα CMMDC για κάθε μεμονωμένο κλάσμα.
Κάθε υπολογισμένο CMMDC θα χρησιμοποιηθεί για τη διαίρεση τόσο του αριθμητή όσο και του παρονομαστή κάθε κλάσματος για την απλοποίηση αυτού του κλάσματος.
Διαιρέστε τόσο τον αριθμητή όσο και τον παρονομαστή κάθε κλάσματος με τον μεγαλύτερο κοινό διαιρέτη τους, CMMDC.
Σε αυτό το σημείο τα κλάσματα απλοποιούνται στην απλούστερη, μη αναστρέψιμη ισοδύναμη μορφή τους.
Με απλοποίηση, η τιμή του κλάσματος δεν αλλάζει, αλλά λαμβάνεται μόνο ένα ισοδύναμο κλάσμα.
</a:t>
            </a:r>
            <a:endParaRPr lang="ro-RO" dirty="0">
              <a:solidFill>
                <a:schemeClr val="tx1"/>
              </a:solidFill>
            </a:endParaRPr>
          </a:p>
        </p:txBody>
      </p:sp>
    </p:spTree>
    <p:extLst>
      <p:ext uri="{BB962C8B-B14F-4D97-AF65-F5344CB8AC3E}">
        <p14:creationId xmlns:p14="http://schemas.microsoft.com/office/powerpoint/2010/main" val="41365653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1CB7F-7964-EBED-3250-034D9714146D}"/>
              </a:ext>
            </a:extLst>
          </p:cNvPr>
          <p:cNvSpPr>
            <a:spLocks noGrp="1"/>
          </p:cNvSpPr>
          <p:nvPr>
            <p:ph type="title"/>
          </p:nvPr>
        </p:nvSpPr>
        <p:spPr/>
        <p:txBody>
          <a:bodyPr/>
          <a:lstStyle/>
          <a:p>
            <a:r>
              <a:rPr lang="el-GR" b="1" dirty="0"/>
              <a:t>Σύγκριση κλασμάτων
</a:t>
            </a:r>
            <a:endParaRPr lang="ro-RO" dirty="0"/>
          </a:p>
        </p:txBody>
      </p:sp>
      <p:sp>
        <p:nvSpPr>
          <p:cNvPr id="3" name="Content Placeholder 2">
            <a:extLst>
              <a:ext uri="{FF2B5EF4-FFF2-40B4-BE49-F238E27FC236}">
                <a16:creationId xmlns:a16="http://schemas.microsoft.com/office/drawing/2014/main" id="{C50D323D-8AE2-1356-A920-1B5F4594D7FF}"/>
              </a:ext>
            </a:extLst>
          </p:cNvPr>
          <p:cNvSpPr>
            <a:spLocks noGrp="1"/>
          </p:cNvSpPr>
          <p:nvPr>
            <p:ph idx="1"/>
          </p:nvPr>
        </p:nvSpPr>
        <p:spPr/>
        <p:txBody>
          <a:bodyPr>
            <a:normAutofit/>
          </a:bodyPr>
          <a:lstStyle/>
          <a:p>
            <a:pPr marL="0" marR="47625" indent="0" algn="just">
              <a:lnSpc>
                <a:spcPct val="107000"/>
              </a:lnSpc>
              <a:spcBef>
                <a:spcPts val="1440"/>
              </a:spcBef>
              <a:spcAft>
                <a:spcPts val="900"/>
              </a:spcAft>
              <a:buNone/>
            </a:pPr>
            <a:r>
              <a:rPr lang="en-US" sz="1800" b="1" dirty="0">
                <a:solidFill>
                  <a:schemeClr val="tx1"/>
                </a:solidFill>
                <a:effectLst/>
                <a:ea typeface="Times New Roman" panose="02020603050405020304" pitchFamily="18" charset="0"/>
                <a:cs typeface="Times New Roman" panose="02020603050405020304" pitchFamily="18" charset="0"/>
              </a:rPr>
              <a:t>4) </a:t>
            </a:r>
            <a:r>
              <a:rPr lang="el-GR" sz="1800" b="1" dirty="0">
                <a:solidFill>
                  <a:schemeClr val="tx1"/>
                </a:solidFill>
                <a:ea typeface="Times New Roman" panose="02020603050405020304" pitchFamily="18" charset="0"/>
                <a:cs typeface="Times New Roman" panose="02020603050405020304" pitchFamily="18" charset="0"/>
              </a:rPr>
              <a:t>Συγκρίνετε τους αριθμητές των νέων ισοδύναμων κλασμάτων.
</a:t>
            </a:r>
            <a:r>
              <a:rPr lang="el-GR" sz="1800" dirty="0">
                <a:solidFill>
                  <a:schemeClr val="tx1"/>
                </a:solidFill>
                <a:ea typeface="Times New Roman" panose="02020603050405020304" pitchFamily="18" charset="0"/>
                <a:cs typeface="Times New Roman" panose="02020603050405020304" pitchFamily="18" charset="0"/>
              </a:rPr>
              <a:t>Σε αυτό το σημείο, τα κλάσματα μεταφέρονται στον ίδιο παρονομαστή, οπότε απλά μένει να συγκρίνουμε τους αριθμητές των νέων κλασμάτων.
Το μεγαλύτερο κλάσμα είναι αυτό με τον μεγαλύτερο αριθμητή, εάν τα κλάσματα είναι θετικά.
Εάν είναι αρνητικά, το μεγαλύτερο κλάσμα είναι αυτό με τον μικρότερο αριθμητή.
Παράδειγμα, συγκρίνετε δύο κλάσματα </a:t>
            </a:r>
            <a:r>
              <a:rPr lang="el-GR" sz="1800" dirty="0" err="1">
                <a:solidFill>
                  <a:schemeClr val="tx1"/>
                </a:solidFill>
                <a:ea typeface="Times New Roman" panose="02020603050405020304" pitchFamily="18" charset="0"/>
                <a:cs typeface="Times New Roman" panose="02020603050405020304" pitchFamily="18" charset="0"/>
              </a:rPr>
              <a:t>υπομονάδων</a:t>
            </a:r>
            <a:r>
              <a:rPr lang="el-GR" sz="1800" dirty="0">
                <a:solidFill>
                  <a:schemeClr val="tx1"/>
                </a:solidFill>
                <a:ea typeface="Times New Roman" panose="02020603050405020304" pitchFamily="18" charset="0"/>
                <a:cs typeface="Times New Roman" panose="02020603050405020304" pitchFamily="18" charset="0"/>
              </a:rPr>
              <a:t> του ίδιου σημείου, με διαφορετικούς παρονομαστές και αριθμητές, με επεξηγήσεις: 16/24 έναντι 45/75
</a:t>
            </a:r>
            <a:endParaRPr lang="ro-RO" dirty="0">
              <a:solidFill>
                <a:schemeClr val="tx1"/>
              </a:solidFill>
            </a:endParaRPr>
          </a:p>
        </p:txBody>
      </p:sp>
    </p:spTree>
    <p:extLst>
      <p:ext uri="{BB962C8B-B14F-4D97-AF65-F5344CB8AC3E}">
        <p14:creationId xmlns:p14="http://schemas.microsoft.com/office/powerpoint/2010/main" val="974945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B81BD-51FF-6D2A-5508-E129AFB69B27}"/>
              </a:ext>
            </a:extLst>
          </p:cNvPr>
          <p:cNvSpPr>
            <a:spLocks noGrp="1"/>
          </p:cNvSpPr>
          <p:nvPr>
            <p:ph type="title"/>
          </p:nvPr>
        </p:nvSpPr>
        <p:spPr/>
        <p:txBody>
          <a:bodyPr/>
          <a:lstStyle/>
          <a:p>
            <a:r>
              <a:rPr lang="el-GR" b="1" dirty="0"/>
              <a:t>Σύγκριση κλασμάτων
</a:t>
            </a:r>
            <a:endParaRPr lang="ro-RO" dirty="0"/>
          </a:p>
        </p:txBody>
      </p:sp>
      <p:sp>
        <p:nvSpPr>
          <p:cNvPr id="3" name="Content Placeholder 2">
            <a:extLst>
              <a:ext uri="{FF2B5EF4-FFF2-40B4-BE49-F238E27FC236}">
                <a16:creationId xmlns:a16="http://schemas.microsoft.com/office/drawing/2014/main" id="{E47A70DC-DC9A-E634-256B-713235154B9B}"/>
              </a:ext>
            </a:extLst>
          </p:cNvPr>
          <p:cNvSpPr>
            <a:spLocks noGrp="1"/>
          </p:cNvSpPr>
          <p:nvPr>
            <p:ph idx="1"/>
          </p:nvPr>
        </p:nvSpPr>
        <p:spPr/>
        <p:txBody>
          <a:bodyPr>
            <a:normAutofit fontScale="92500"/>
          </a:bodyPr>
          <a:lstStyle/>
          <a:p>
            <a:pPr marL="0" marR="47625" indent="0" algn="just">
              <a:lnSpc>
                <a:spcPct val="120000"/>
              </a:lnSpc>
              <a:spcBef>
                <a:spcPts val="0"/>
              </a:spcBef>
              <a:spcAft>
                <a:spcPts val="900"/>
              </a:spcAft>
              <a:buNone/>
            </a:pPr>
            <a:r>
              <a:rPr lang="el-GR" sz="1800" b="1" i="1" dirty="0">
                <a:solidFill>
                  <a:schemeClr val="tx1"/>
                </a:solidFill>
                <a:ea typeface="Times New Roman" panose="02020603050405020304" pitchFamily="18" charset="0"/>
                <a:cs typeface="Times New Roman" panose="02020603050405020304" pitchFamily="18" charset="0"/>
              </a:rPr>
              <a:t>1) Απλοποιούμε τα κλάσματα στην απλούστερη, μη αναστρέψιμη ισοδύναμη μορφή τους</a:t>
            </a:r>
            <a:r>
              <a:rPr lang="en-US" sz="1800" b="1" i="1" dirty="0">
                <a:solidFill>
                  <a:schemeClr val="tx1"/>
                </a:solidFill>
                <a:effectLst/>
                <a:ea typeface="Times New Roman" panose="02020603050405020304" pitchFamily="18" charset="0"/>
                <a:cs typeface="Times New Roman" panose="02020603050405020304" pitchFamily="18" charset="0"/>
              </a:rPr>
              <a:t>:</a:t>
            </a:r>
          </a:p>
          <a:p>
            <a:pPr marL="0" marR="47625" indent="0" algn="just">
              <a:lnSpc>
                <a:spcPct val="120000"/>
              </a:lnSpc>
              <a:spcBef>
                <a:spcPts val="0"/>
              </a:spcBef>
              <a:spcAft>
                <a:spcPts val="900"/>
              </a:spcAft>
              <a:buNone/>
            </a:pPr>
            <a:r>
              <a:rPr lang="el-GR" sz="1800" dirty="0">
                <a:solidFill>
                  <a:schemeClr val="tx1"/>
                </a:solidFill>
                <a:ea typeface="Times New Roman" panose="02020603050405020304" pitchFamily="18" charset="0"/>
                <a:cs typeface="Times New Roman" panose="02020603050405020304" pitchFamily="18" charset="0"/>
              </a:rPr>
              <a:t>Κλάσμα</a:t>
            </a:r>
            <a:r>
              <a:rPr lang="en-US" sz="1800" dirty="0">
                <a:solidFill>
                  <a:schemeClr val="tx1"/>
                </a:solidFill>
                <a:effectLst/>
                <a:ea typeface="Times New Roman" panose="02020603050405020304" pitchFamily="18" charset="0"/>
                <a:cs typeface="Times New Roman" panose="02020603050405020304" pitchFamily="18" charset="0"/>
              </a:rPr>
              <a:t> 16/24:</a:t>
            </a:r>
          </a:p>
          <a:p>
            <a:pPr marL="0" marR="47625" indent="0" algn="just">
              <a:lnSpc>
                <a:spcPct val="120000"/>
              </a:lnSpc>
              <a:spcBef>
                <a:spcPts val="0"/>
              </a:spcBef>
              <a:spcAft>
                <a:spcPts val="900"/>
              </a:spcAft>
              <a:buNone/>
            </a:pPr>
            <a:r>
              <a:rPr lang="el-GR" sz="1800" dirty="0">
                <a:solidFill>
                  <a:schemeClr val="tx1"/>
                </a:solidFill>
                <a:ea typeface="Times New Roman" panose="02020603050405020304" pitchFamily="18" charset="0"/>
                <a:cs typeface="Times New Roman" panose="02020603050405020304" pitchFamily="18" charset="0"/>
              </a:rPr>
              <a:t>Αποσυνθέστε τον αριθμητή και τον παρονομαστή στο γινόμενο των πρώτων παραγόντων στην εκθετική σημειογραφία:
</a:t>
            </a:r>
            <a:r>
              <a:rPr lang="en-US" sz="1800" dirty="0">
                <a:solidFill>
                  <a:schemeClr val="tx1"/>
                </a:solidFill>
                <a:effectLst/>
                <a:ea typeface="Times New Roman" panose="02020603050405020304" pitchFamily="18" charset="0"/>
                <a:cs typeface="Times New Roman" panose="02020603050405020304" pitchFamily="18" charset="0"/>
              </a:rPr>
              <a:t>16 = 24;</a:t>
            </a:r>
          </a:p>
          <a:p>
            <a:pPr marL="0" marR="47625" indent="0" algn="just">
              <a:lnSpc>
                <a:spcPct val="120000"/>
              </a:lnSpc>
              <a:spcBef>
                <a:spcPts val="0"/>
              </a:spcBef>
              <a:spcAft>
                <a:spcPts val="900"/>
              </a:spcAft>
              <a:buNone/>
            </a:pPr>
            <a:r>
              <a:rPr lang="en-US" sz="1800" dirty="0">
                <a:solidFill>
                  <a:schemeClr val="tx1"/>
                </a:solidFill>
                <a:effectLst/>
                <a:ea typeface="Times New Roman" panose="02020603050405020304" pitchFamily="18" charset="0"/>
                <a:cs typeface="Times New Roman" panose="02020603050405020304" pitchFamily="18" charset="0"/>
              </a:rPr>
              <a:t>24 = 23 × 3;</a:t>
            </a:r>
          </a:p>
          <a:p>
            <a:pPr marL="0" marR="47625" indent="0" algn="just">
              <a:lnSpc>
                <a:spcPct val="120000"/>
              </a:lnSpc>
              <a:spcBef>
                <a:spcPts val="0"/>
              </a:spcBef>
              <a:spcAft>
                <a:spcPts val="900"/>
              </a:spcAft>
              <a:buNone/>
            </a:pPr>
            <a:r>
              <a:rPr lang="en-US" sz="1800" b="1" i="1" dirty="0">
                <a:solidFill>
                  <a:schemeClr val="tx1"/>
                </a:solidFill>
                <a:effectLst/>
                <a:ea typeface="Times New Roman" panose="02020603050405020304" pitchFamily="18" charset="0"/>
                <a:cs typeface="Times New Roman" panose="02020603050405020304" pitchFamily="18" charset="0"/>
              </a:rPr>
              <a:t>2</a:t>
            </a:r>
            <a:r>
              <a:rPr lang="el-GR" sz="1800" b="1" i="1" dirty="0">
                <a:solidFill>
                  <a:schemeClr val="tx1"/>
                </a:solidFill>
                <a:ea typeface="Times New Roman" panose="02020603050405020304" pitchFamily="18" charset="0"/>
                <a:cs typeface="Times New Roman" panose="02020603050405020304" pitchFamily="18" charset="0"/>
              </a:rPr>
              <a:t>) Υπολογίστε τον μεγαλύτερο κοινό διαιρέτη, CMMDC, του αριθμητή και του παρονομαστή του κλάσματος, πολλαπλασιάστε όλους τους κοινούς πρώτους συντελεστές τους, στις χαμηλότερες δυνάμεις:
</a:t>
            </a:r>
            <a:r>
              <a:rPr lang="en-US" sz="1800" dirty="0">
                <a:solidFill>
                  <a:schemeClr val="tx1"/>
                </a:solidFill>
                <a:effectLst/>
                <a:ea typeface="Times New Roman" panose="02020603050405020304" pitchFamily="18" charset="0"/>
                <a:cs typeface="Times New Roman" panose="02020603050405020304" pitchFamily="18" charset="0"/>
              </a:rPr>
              <a:t>CMMDC (16; 24) = CMMDC (24; 23 × 3) = 23;</a:t>
            </a:r>
          </a:p>
          <a:p>
            <a:pPr marL="0" marR="47625" indent="0" algn="just">
              <a:lnSpc>
                <a:spcPct val="120000"/>
              </a:lnSpc>
              <a:spcBef>
                <a:spcPts val="0"/>
              </a:spcBef>
              <a:spcAft>
                <a:spcPts val="900"/>
              </a:spcAft>
              <a:buNone/>
            </a:pPr>
            <a:r>
              <a:rPr lang="el-GR" sz="1800" b="1" i="1" dirty="0">
                <a:solidFill>
                  <a:schemeClr val="tx1"/>
                </a:solidFill>
                <a:ea typeface="Times New Roman" panose="02020603050405020304" pitchFamily="18" charset="0"/>
                <a:cs typeface="Times New Roman" panose="02020603050405020304" pitchFamily="18" charset="0"/>
              </a:rPr>
              <a:t>3) Διαιρέστε τόσο τον αριθμητή όσο και τον παρονομαστή με τον μεγαλύτερο κοινό διαιρέτη, CMMDC</a:t>
            </a:r>
            <a:r>
              <a:rPr lang="en-US" sz="1800" b="1" i="1" dirty="0">
                <a:solidFill>
                  <a:schemeClr val="tx1"/>
                </a:solidFill>
                <a:effectLst/>
                <a:ea typeface="Times New Roman" panose="02020603050405020304" pitchFamily="18" charset="0"/>
                <a:cs typeface="Times New Roman" panose="02020603050405020304" pitchFamily="18" charset="0"/>
              </a:rPr>
              <a:t>:</a:t>
            </a:r>
          </a:p>
          <a:p>
            <a:pPr marL="0" marR="47625" indent="0" algn="just">
              <a:lnSpc>
                <a:spcPct val="120000"/>
              </a:lnSpc>
              <a:spcBef>
                <a:spcPts val="0"/>
              </a:spcBef>
              <a:spcAft>
                <a:spcPts val="900"/>
              </a:spcAft>
              <a:buNone/>
            </a:pPr>
            <a:r>
              <a:rPr lang="en-US" sz="1800" dirty="0">
                <a:solidFill>
                  <a:schemeClr val="tx1"/>
                </a:solidFill>
                <a:ea typeface="Times New Roman" panose="02020603050405020304" pitchFamily="18" charset="0"/>
                <a:cs typeface="Times New Roman" panose="02020603050405020304" pitchFamily="18" charset="0"/>
              </a:rPr>
              <a:t>16/24 = 24 / (23 × 3) = (24: 23) / ((23 × 3) : 23) = 2/3.
</a:t>
            </a:r>
            <a:endParaRPr lang="ro-RO" dirty="0"/>
          </a:p>
        </p:txBody>
      </p:sp>
    </p:spTree>
    <p:extLst>
      <p:ext uri="{BB962C8B-B14F-4D97-AF65-F5344CB8AC3E}">
        <p14:creationId xmlns:p14="http://schemas.microsoft.com/office/powerpoint/2010/main" val="8399299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36086-7588-3A2B-5F84-CB4699EE6B42}"/>
              </a:ext>
            </a:extLst>
          </p:cNvPr>
          <p:cNvSpPr>
            <a:spLocks noGrp="1"/>
          </p:cNvSpPr>
          <p:nvPr>
            <p:ph type="title"/>
          </p:nvPr>
        </p:nvSpPr>
        <p:spPr/>
        <p:txBody>
          <a:bodyPr/>
          <a:lstStyle/>
          <a:p>
            <a:r>
              <a:rPr lang="el-GR" b="1" dirty="0"/>
              <a:t>Σύγκριση κλασμάτων
</a:t>
            </a:r>
            <a:endParaRPr lang="ro-RO" dirty="0"/>
          </a:p>
        </p:txBody>
      </p:sp>
      <p:sp>
        <p:nvSpPr>
          <p:cNvPr id="3" name="Content Placeholder 2">
            <a:extLst>
              <a:ext uri="{FF2B5EF4-FFF2-40B4-BE49-F238E27FC236}">
                <a16:creationId xmlns:a16="http://schemas.microsoft.com/office/drawing/2014/main" id="{A6878ECE-D125-8FFC-D2F0-7204A5B7A4D9}"/>
              </a:ext>
            </a:extLst>
          </p:cNvPr>
          <p:cNvSpPr>
            <a:spLocks noGrp="1"/>
          </p:cNvSpPr>
          <p:nvPr>
            <p:ph idx="1"/>
          </p:nvPr>
        </p:nvSpPr>
        <p:spPr/>
        <p:txBody>
          <a:bodyPr/>
          <a:lstStyle/>
          <a:p>
            <a:pPr marL="0" marR="47625" indent="0" algn="just">
              <a:lnSpc>
                <a:spcPct val="107000"/>
              </a:lnSpc>
              <a:spcBef>
                <a:spcPts val="1440"/>
              </a:spcBef>
              <a:spcAft>
                <a:spcPts val="900"/>
              </a:spcAft>
              <a:buNone/>
            </a:pPr>
            <a:r>
              <a:rPr lang="en-US" sz="1800" b="1" i="1" dirty="0">
                <a:solidFill>
                  <a:schemeClr val="tx1"/>
                </a:solidFill>
                <a:effectLst/>
                <a:ea typeface="Times New Roman" panose="02020603050405020304" pitchFamily="18" charset="0"/>
                <a:cs typeface="Times New Roman" panose="02020603050405020304" pitchFamily="18" charset="0"/>
              </a:rPr>
              <a:t>4) </a:t>
            </a:r>
            <a:r>
              <a:rPr lang="el-GR" sz="1800" b="1" i="1" dirty="0">
                <a:solidFill>
                  <a:schemeClr val="tx1"/>
                </a:solidFill>
                <a:ea typeface="Times New Roman" panose="02020603050405020304" pitchFamily="18" charset="0"/>
                <a:cs typeface="Times New Roman" panose="02020603050405020304" pitchFamily="18" charset="0"/>
              </a:rPr>
              <a:t>Συγκρίνετε τους αριθμητές των ισοδύναμων κλασμάτων.
</a:t>
            </a:r>
            <a:r>
              <a:rPr lang="el-GR" sz="1800" dirty="0">
                <a:solidFill>
                  <a:schemeClr val="tx1"/>
                </a:solidFill>
                <a:ea typeface="Times New Roman" panose="02020603050405020304" pitchFamily="18" charset="0"/>
                <a:cs typeface="Times New Roman" panose="02020603050405020304" pitchFamily="18" charset="0"/>
              </a:rPr>
              <a:t>Δεδομένου ότι τα κλάσματα έχουν τώρα τον ίδιο παρονομαστή, το μόνο που μένει είναι να συγκρίνουμε τους αριθμητές τους.
10 &gt; 9 =&gt; 10/15 &gt; 9/15 =&gt; 16/24 &gt; 45/75.
</a:t>
            </a:r>
            <a:endParaRPr lang="ro-RO" dirty="0">
              <a:solidFill>
                <a:schemeClr val="tx1"/>
              </a:solidFill>
            </a:endParaRPr>
          </a:p>
        </p:txBody>
      </p:sp>
    </p:spTree>
    <p:extLst>
      <p:ext uri="{BB962C8B-B14F-4D97-AF65-F5344CB8AC3E}">
        <p14:creationId xmlns:p14="http://schemas.microsoft.com/office/powerpoint/2010/main" val="6050468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B9AD6-2323-E8D0-0ED4-F2BF794D37BD}"/>
              </a:ext>
            </a:extLst>
          </p:cNvPr>
          <p:cNvSpPr>
            <a:spLocks noGrp="1"/>
          </p:cNvSpPr>
          <p:nvPr>
            <p:ph type="title"/>
          </p:nvPr>
        </p:nvSpPr>
        <p:spPr/>
        <p:txBody>
          <a:bodyPr/>
          <a:lstStyle/>
          <a:p>
            <a:r>
              <a:rPr lang="el-GR" b="1" dirty="0"/>
              <a:t>Σύγκριση κλασμάτων
</a:t>
            </a:r>
            <a:endParaRPr lang="ro-RO" dirty="0"/>
          </a:p>
        </p:txBody>
      </p:sp>
      <p:sp>
        <p:nvSpPr>
          <p:cNvPr id="3" name="Content Placeholder 2">
            <a:extLst>
              <a:ext uri="{FF2B5EF4-FFF2-40B4-BE49-F238E27FC236}">
                <a16:creationId xmlns:a16="http://schemas.microsoft.com/office/drawing/2014/main" id="{51BE66FC-CCAC-9F52-2C55-1965E5EEFA8E}"/>
              </a:ext>
            </a:extLst>
          </p:cNvPr>
          <p:cNvSpPr>
            <a:spLocks noGrp="1"/>
          </p:cNvSpPr>
          <p:nvPr>
            <p:ph idx="1"/>
          </p:nvPr>
        </p:nvSpPr>
        <p:spPr>
          <a:xfrm>
            <a:off x="609600" y="1320127"/>
            <a:ext cx="10972800" cy="4806037"/>
          </a:xfrm>
        </p:spPr>
        <p:txBody>
          <a:bodyPr>
            <a:normAutofit fontScale="77500" lnSpcReduction="20000"/>
          </a:bodyPr>
          <a:lstStyle/>
          <a:p>
            <a:pPr marL="0" indent="0" algn="ctr">
              <a:buNone/>
            </a:pPr>
            <a:r>
              <a:rPr lang="el-GR" sz="2000" u="sng" kern="1400" spc="-50" dirty="0">
                <a:solidFill>
                  <a:schemeClr val="tx1"/>
                </a:solidFill>
                <a:ea typeface="Times New Roman" panose="02020603050405020304" pitchFamily="18" charset="0"/>
                <a:cs typeface="Times New Roman" panose="02020603050405020304" pitchFamily="18" charset="0"/>
              </a:rPr>
              <a:t>Μάθετε πώς να ταξινομείτε κλάσματα με διαφορετικούς αριθμητές και παρονομαστές σε αύξουσα σειρά
</a:t>
            </a:r>
            <a:endParaRPr lang="en-US" sz="2000" u="sng" kern="1400" spc="-50" dirty="0">
              <a:solidFill>
                <a:schemeClr val="tx1"/>
              </a:solidFill>
              <a:effectLst/>
              <a:ea typeface="Times New Roman" panose="02020603050405020304" pitchFamily="18" charset="0"/>
              <a:cs typeface="Times New Roman" panose="02020603050405020304" pitchFamily="18" charset="0"/>
            </a:endParaRPr>
          </a:p>
          <a:p>
            <a:pPr marL="0" indent="0">
              <a:buNone/>
            </a:pPr>
            <a:endParaRPr lang="en-US" sz="2000" b="1" kern="1400" spc="-50" dirty="0">
              <a:solidFill>
                <a:schemeClr val="tx1"/>
              </a:solidFill>
              <a:ea typeface="Times New Roman" panose="02020603050405020304" pitchFamily="18" charset="0"/>
              <a:cs typeface="Times New Roman" panose="02020603050405020304" pitchFamily="18" charset="0"/>
            </a:endParaRPr>
          </a:p>
          <a:p>
            <a:pPr marL="0" indent="0">
              <a:buNone/>
            </a:pPr>
            <a:r>
              <a:rPr lang="el-GR" sz="2000" b="1" kern="1400" spc="-50" dirty="0">
                <a:solidFill>
                  <a:schemeClr val="tx1"/>
                </a:solidFill>
                <a:ea typeface="Times New Roman" panose="02020603050405020304" pitchFamily="18" charset="0"/>
                <a:cs typeface="Times New Roman" panose="02020603050405020304" pitchFamily="18" charset="0"/>
              </a:rPr>
              <a:t>Θεωρία: Ταξινόμηση πολλαπλών συνήθων κλασμάτων
Πώς να ταξινομήσετε πολλαπλά κλάσματα;
</a:t>
            </a:r>
            <a:r>
              <a:rPr lang="el-GR" sz="2000" kern="1400" spc="-50" dirty="0">
                <a:solidFill>
                  <a:schemeClr val="tx1"/>
                </a:solidFill>
                <a:ea typeface="Times New Roman" panose="02020603050405020304" pitchFamily="18" charset="0"/>
                <a:cs typeface="Times New Roman" panose="02020603050405020304" pitchFamily="18" charset="0"/>
              </a:rPr>
              <a:t>Η ταξινόμηση των κλασμάτων μπορεί να είναι πολύ πιο εύκολη αν πρώτα ταξινομήσετε τα κλάσματα που θα ταξινομηθούν σε κατηγορίες: θετικά και αρνητικά κλάσματα, κλάσματα </a:t>
            </a:r>
            <a:r>
              <a:rPr lang="el-GR" sz="2000" kern="1400" spc="-50" dirty="0" err="1">
                <a:solidFill>
                  <a:schemeClr val="tx1"/>
                </a:solidFill>
                <a:ea typeface="Times New Roman" panose="02020603050405020304" pitchFamily="18" charset="0"/>
                <a:cs typeface="Times New Roman" panose="02020603050405020304" pitchFamily="18" charset="0"/>
              </a:rPr>
              <a:t>υπερμονάδων</a:t>
            </a:r>
            <a:r>
              <a:rPr lang="el-GR" sz="2000" kern="1400" spc="-50" dirty="0">
                <a:solidFill>
                  <a:schemeClr val="tx1"/>
                </a:solidFill>
                <a:ea typeface="Times New Roman" panose="02020603050405020304" pitchFamily="18" charset="0"/>
                <a:cs typeface="Times New Roman" panose="02020603050405020304" pitchFamily="18" charset="0"/>
              </a:rPr>
              <a:t> και </a:t>
            </a:r>
            <a:r>
              <a:rPr lang="el-GR" sz="2000" kern="1400" spc="-50" dirty="0" err="1">
                <a:solidFill>
                  <a:schemeClr val="tx1"/>
                </a:solidFill>
                <a:ea typeface="Times New Roman" panose="02020603050405020304" pitchFamily="18" charset="0"/>
                <a:cs typeface="Times New Roman" panose="02020603050405020304" pitchFamily="18" charset="0"/>
              </a:rPr>
              <a:t>υπομονάδων</a:t>
            </a:r>
            <a:r>
              <a:rPr lang="el-GR" sz="2000" kern="1400" spc="-50" dirty="0">
                <a:solidFill>
                  <a:schemeClr val="tx1"/>
                </a:solidFill>
                <a:ea typeface="Times New Roman" panose="02020603050405020304" pitchFamily="18" charset="0"/>
                <a:cs typeface="Times New Roman" panose="02020603050405020304" pitchFamily="18" charset="0"/>
              </a:rPr>
              <a:t>.
Κατά γενικό κανόνα:
οποιοδήποτε θετικό κλάσμα </a:t>
            </a:r>
            <a:r>
              <a:rPr lang="el-GR" sz="2000" kern="1400" spc="-50" dirty="0" err="1">
                <a:solidFill>
                  <a:schemeClr val="tx1"/>
                </a:solidFill>
                <a:ea typeface="Times New Roman" panose="02020603050405020304" pitchFamily="18" charset="0"/>
                <a:cs typeface="Times New Roman" panose="02020603050405020304" pitchFamily="18" charset="0"/>
              </a:rPr>
              <a:t>υπερμονάδας</a:t>
            </a:r>
            <a:r>
              <a:rPr lang="el-GR" sz="2000" kern="1400" spc="-50" dirty="0">
                <a:solidFill>
                  <a:schemeClr val="tx1"/>
                </a:solidFill>
                <a:ea typeface="Times New Roman" panose="02020603050405020304" pitchFamily="18" charset="0"/>
                <a:cs typeface="Times New Roman" panose="02020603050405020304" pitchFamily="18" charset="0"/>
              </a:rPr>
              <a:t> είναι μεγαλύτερο...
... από οποιοδήποτε θετικό ισοδύναμο κλάσμα, το οποίο είναι μεγαλύτερο...
... από οποιοδήποτε θετικό κλάσμα </a:t>
            </a:r>
            <a:r>
              <a:rPr lang="el-GR" sz="2000" kern="1400" spc="-50" dirty="0" err="1">
                <a:solidFill>
                  <a:schemeClr val="tx1"/>
                </a:solidFill>
                <a:ea typeface="Times New Roman" panose="02020603050405020304" pitchFamily="18" charset="0"/>
                <a:cs typeface="Times New Roman" panose="02020603050405020304" pitchFamily="18" charset="0"/>
              </a:rPr>
              <a:t>υπομονάδας</a:t>
            </a:r>
            <a:r>
              <a:rPr lang="el-GR" sz="2000" kern="1400" spc="-50" dirty="0">
                <a:solidFill>
                  <a:schemeClr val="tx1"/>
                </a:solidFill>
                <a:ea typeface="Times New Roman" panose="02020603050405020304" pitchFamily="18" charset="0"/>
                <a:cs typeface="Times New Roman" panose="02020603050405020304" pitchFamily="18" charset="0"/>
              </a:rPr>
              <a:t>, το οποίο είναι μεγαλύτερο...
... από το μηδέν, το οποίο είναι μεγαλύτερο...
... από οποιοδήποτε αρνητικό κλάσμα </a:t>
            </a:r>
            <a:r>
              <a:rPr lang="el-GR" sz="2000" kern="1400" spc="-50" dirty="0" err="1">
                <a:solidFill>
                  <a:schemeClr val="tx1"/>
                </a:solidFill>
                <a:ea typeface="Times New Roman" panose="02020603050405020304" pitchFamily="18" charset="0"/>
                <a:cs typeface="Times New Roman" panose="02020603050405020304" pitchFamily="18" charset="0"/>
              </a:rPr>
              <a:t>υπομονάδας</a:t>
            </a:r>
            <a:r>
              <a:rPr lang="el-GR" sz="2000" kern="1400" spc="-50" dirty="0">
                <a:solidFill>
                  <a:schemeClr val="tx1"/>
                </a:solidFill>
                <a:ea typeface="Times New Roman" panose="02020603050405020304" pitchFamily="18" charset="0"/>
                <a:cs typeface="Times New Roman" panose="02020603050405020304" pitchFamily="18" charset="0"/>
              </a:rPr>
              <a:t>, το οποίο είναι μεγαλύτερο...
... από οποιοδήποτε αρνητικό ισοδύναμο κλάσμα, το οποίο είναι μεγαλύτερο...
... από οποιοδήποτε αρνητικό κλάσμα </a:t>
            </a:r>
            <a:r>
              <a:rPr lang="el-GR" sz="2000" kern="1400" spc="-50" dirty="0" err="1">
                <a:solidFill>
                  <a:schemeClr val="tx1"/>
                </a:solidFill>
                <a:ea typeface="Times New Roman" panose="02020603050405020304" pitchFamily="18" charset="0"/>
                <a:cs typeface="Times New Roman" panose="02020603050405020304" pitchFamily="18" charset="0"/>
              </a:rPr>
              <a:t>υπερμονάδας</a:t>
            </a:r>
            <a:r>
              <a:rPr lang="el-GR" sz="2000" kern="1400" spc="-50" dirty="0">
                <a:solidFill>
                  <a:schemeClr val="tx1"/>
                </a:solidFill>
                <a:ea typeface="Times New Roman" panose="02020603050405020304" pitchFamily="18" charset="0"/>
                <a:cs typeface="Times New Roman" panose="02020603050405020304" pitchFamily="18" charset="0"/>
              </a:rPr>
              <a:t>.
Εάν όλα τα κλάσματα προέρχονται από διαφορετικές κατηγορίες, τότε είναι πολύ εύκολο να ταξινομηθεί, ακολουθώντας τον παραπάνω κανόνα.
Εάν έχουμε περισσότερα από ένα κλάσματα σε κάθε κατηγορία, πρέπει πρώτα να συγκρίνουμε τα κλάσματα σε κάθε κατηγορία ξεχωριστά και στη συνέχεια να τα ταξινομήσουμε ακολουθώντας τον παραπάνω κανόνα.
</a:t>
            </a:r>
            <a:endParaRPr lang="ro-RO" sz="1200" dirty="0">
              <a:solidFill>
                <a:schemeClr val="tx1"/>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255844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130CD-7638-B7BA-6B0C-BAB3DC867F0F}"/>
              </a:ext>
            </a:extLst>
          </p:cNvPr>
          <p:cNvSpPr>
            <a:spLocks noGrp="1"/>
          </p:cNvSpPr>
          <p:nvPr>
            <p:ph type="title"/>
          </p:nvPr>
        </p:nvSpPr>
        <p:spPr/>
        <p:txBody>
          <a:bodyPr/>
          <a:lstStyle/>
          <a:p>
            <a:r>
              <a:rPr lang="el-GR" b="1" dirty="0"/>
              <a:t>Σύγκριση κλασμάτων
</a:t>
            </a:r>
            <a:endParaRPr lang="ro-RO" dirty="0"/>
          </a:p>
        </p:txBody>
      </p:sp>
      <p:sp>
        <p:nvSpPr>
          <p:cNvPr id="3" name="Content Placeholder 2">
            <a:extLst>
              <a:ext uri="{FF2B5EF4-FFF2-40B4-BE49-F238E27FC236}">
                <a16:creationId xmlns:a16="http://schemas.microsoft.com/office/drawing/2014/main" id="{FF6BEE28-F9AE-F76A-BA4C-47EA4C55F200}"/>
              </a:ext>
            </a:extLst>
          </p:cNvPr>
          <p:cNvSpPr>
            <a:spLocks noGrp="1"/>
          </p:cNvSpPr>
          <p:nvPr>
            <p:ph idx="1"/>
          </p:nvPr>
        </p:nvSpPr>
        <p:spPr>
          <a:xfrm>
            <a:off x="609600" y="1417638"/>
            <a:ext cx="10972800" cy="4708526"/>
          </a:xfrm>
        </p:spPr>
        <p:txBody>
          <a:bodyPr>
            <a:normAutofit fontScale="85000" lnSpcReduction="10000"/>
          </a:bodyPr>
          <a:lstStyle/>
          <a:p>
            <a:pPr marL="0" indent="0">
              <a:lnSpc>
                <a:spcPct val="120000"/>
              </a:lnSpc>
              <a:spcBef>
                <a:spcPts val="0"/>
              </a:spcBef>
              <a:buNone/>
            </a:pPr>
            <a:r>
              <a:rPr lang="el-GR" sz="1800" dirty="0">
                <a:solidFill>
                  <a:srgbClr val="000000"/>
                </a:solidFill>
                <a:latin typeface="Arial" panose="020B0604020202020204" pitchFamily="34" charset="0"/>
                <a:ea typeface="Calibri" panose="020F0502020204030204" pitchFamily="34" charset="0"/>
                <a:cs typeface="Times New Roman" panose="02020603050405020304" pitchFamily="18" charset="0"/>
              </a:rPr>
              <a:t>Παρακάτω θα ταξινομήσουμε τρία θετικά κλάσματα </a:t>
            </a:r>
            <a:r>
              <a:rPr lang="el-GR" sz="1800" dirty="0" err="1">
                <a:solidFill>
                  <a:srgbClr val="000000"/>
                </a:solidFill>
                <a:latin typeface="Arial" panose="020B0604020202020204" pitchFamily="34" charset="0"/>
                <a:ea typeface="Calibri" panose="020F0502020204030204" pitchFamily="34" charset="0"/>
                <a:cs typeface="Times New Roman" panose="02020603050405020304" pitchFamily="18" charset="0"/>
              </a:rPr>
              <a:t>υπομονάδων</a:t>
            </a:r>
            <a:r>
              <a:rPr lang="el-GR" sz="1800" dirty="0">
                <a:solidFill>
                  <a:srgbClr val="000000"/>
                </a:solidFill>
                <a:latin typeface="Arial" panose="020B0604020202020204" pitchFamily="34" charset="0"/>
                <a:ea typeface="Calibri" panose="020F0502020204030204" pitchFamily="34" charset="0"/>
                <a:cs typeface="Times New Roman" panose="02020603050405020304" pitchFamily="18" charset="0"/>
              </a:rPr>
              <a:t> σε αύξουσα σειρά.
</a:t>
            </a:r>
            <a:endParaRPr lang="en-US"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marL="0" indent="0">
              <a:lnSpc>
                <a:spcPct val="120000"/>
              </a:lnSpc>
              <a:spcBef>
                <a:spcPts val="0"/>
              </a:spcBef>
              <a:buNone/>
            </a:pPr>
            <a:r>
              <a:rPr lang="el-GR" sz="1800" dirty="0">
                <a:solidFill>
                  <a:srgbClr val="000000"/>
                </a:solidFill>
                <a:latin typeface="Arial" panose="020B0604020202020204" pitchFamily="34" charset="0"/>
                <a:ea typeface="Calibri" panose="020F0502020204030204" pitchFamily="34" charset="0"/>
                <a:cs typeface="Times New Roman" panose="02020603050405020304" pitchFamily="18" charset="0"/>
              </a:rPr>
              <a:t>Ένα παράδειγμα ταξινόμησης τριών θετικών κλασμάτων </a:t>
            </a:r>
            <a:r>
              <a:rPr lang="el-GR" sz="1800" dirty="0" err="1">
                <a:solidFill>
                  <a:srgbClr val="000000"/>
                </a:solidFill>
                <a:latin typeface="Arial" panose="020B0604020202020204" pitchFamily="34" charset="0"/>
                <a:ea typeface="Calibri" panose="020F0502020204030204" pitchFamily="34" charset="0"/>
                <a:cs typeface="Times New Roman" panose="02020603050405020304" pitchFamily="18" charset="0"/>
              </a:rPr>
              <a:t>υπομονάδων</a:t>
            </a:r>
            <a:r>
              <a:rPr lang="el-GR" sz="1800" dirty="0">
                <a:solidFill>
                  <a:srgbClr val="000000"/>
                </a:solidFill>
                <a:latin typeface="Arial" panose="020B0604020202020204" pitchFamily="34" charset="0"/>
                <a:ea typeface="Calibri" panose="020F0502020204030204" pitchFamily="34" charset="0"/>
                <a:cs typeface="Times New Roman" panose="02020603050405020304" pitchFamily="18" charset="0"/>
              </a:rPr>
              <a:t> με διαφορετικούς παρονομαστές και αριθμητές, με επεξηγήσεις:
1/2 </a:t>
            </a:r>
            <a:r>
              <a:rPr lang="el-GR" sz="1800" dirty="0" err="1">
                <a:solidFill>
                  <a:srgbClr val="000000"/>
                </a:solidFill>
                <a:latin typeface="Arial" panose="020B0604020202020204" pitchFamily="34" charset="0"/>
                <a:ea typeface="Calibri" panose="020F0502020204030204" pitchFamily="34" charset="0"/>
                <a:cs typeface="Times New Roman" panose="02020603050405020304" pitchFamily="18" charset="0"/>
              </a:rPr>
              <a:t>vs</a:t>
            </a:r>
            <a:r>
              <a:rPr lang="el-GR" sz="1800" dirty="0">
                <a:solidFill>
                  <a:srgbClr val="000000"/>
                </a:solidFill>
                <a:latin typeface="Arial" panose="020B0604020202020204" pitchFamily="34" charset="0"/>
                <a:ea typeface="Calibri" panose="020F0502020204030204" pitchFamily="34" charset="0"/>
                <a:cs typeface="Times New Roman" panose="02020603050405020304" pitchFamily="18" charset="0"/>
              </a:rPr>
              <a:t>. 16/24 </a:t>
            </a:r>
            <a:r>
              <a:rPr lang="el-GR" sz="1800" dirty="0" err="1">
                <a:solidFill>
                  <a:srgbClr val="000000"/>
                </a:solidFill>
                <a:latin typeface="Arial" panose="020B0604020202020204" pitchFamily="34" charset="0"/>
                <a:ea typeface="Calibri" panose="020F0502020204030204" pitchFamily="34" charset="0"/>
                <a:cs typeface="Times New Roman" panose="02020603050405020304" pitchFamily="18" charset="0"/>
              </a:rPr>
              <a:t>vs</a:t>
            </a:r>
            <a:r>
              <a:rPr lang="el-GR" sz="1800" dirty="0">
                <a:solidFill>
                  <a:srgbClr val="000000"/>
                </a:solidFill>
                <a:latin typeface="Arial" panose="020B0604020202020204" pitchFamily="34" charset="0"/>
                <a:ea typeface="Calibri" panose="020F0502020204030204" pitchFamily="34" charset="0"/>
                <a:cs typeface="Times New Roman" panose="02020603050405020304" pitchFamily="18" charset="0"/>
              </a:rPr>
              <a:t>. 45/75
</a:t>
            </a:r>
            <a:endParaRPr lang="en-US"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marL="0" indent="0">
              <a:lnSpc>
                <a:spcPct val="120000"/>
              </a:lnSpc>
              <a:spcBef>
                <a:spcPts val="0"/>
              </a:spcBef>
              <a:buNone/>
            </a:pPr>
            <a:r>
              <a:rPr lang="el-GR" sz="1800" b="1" dirty="0">
                <a:solidFill>
                  <a:srgbClr val="000000"/>
                </a:solidFill>
                <a:latin typeface="Arial" panose="020B0604020202020204" pitchFamily="34" charset="0"/>
                <a:ea typeface="Calibri" panose="020F0502020204030204" pitchFamily="34" charset="0"/>
                <a:cs typeface="Times New Roman" panose="02020603050405020304" pitchFamily="18" charset="0"/>
              </a:rPr>
              <a:t>Απλοποιούμε κάθε κλάσμα ξεχωριστά</a:t>
            </a:r>
            <a:r>
              <a:rPr lang="en-US" sz="18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t>
            </a:r>
          </a:p>
          <a:p>
            <a:pPr marL="0" indent="0">
              <a:lnSpc>
                <a:spcPct val="120000"/>
              </a:lnSpc>
              <a:spcBef>
                <a:spcPts val="0"/>
              </a:spcBef>
              <a:buNone/>
            </a:pPr>
            <a:r>
              <a:rPr lang="el-GR" sz="1800" dirty="0">
                <a:solidFill>
                  <a:srgbClr val="000000"/>
                </a:solidFill>
                <a:latin typeface="Arial" panose="020B0604020202020204" pitchFamily="34" charset="0"/>
                <a:ea typeface="Calibri" panose="020F0502020204030204" pitchFamily="34" charset="0"/>
                <a:cs typeface="Times New Roman" panose="02020603050405020304" pitchFamily="18" charset="0"/>
              </a:rPr>
              <a:t>Αποσυνθέτει τον αριθμητή και τον παρονομαστή κάθε κλάσματος σε πρώτους συντελεστές.
Διαιρέστε τον αριθμητή και τον παρονομαστή με τον αριθμό που λαμβάνεται πολλαπλασιάζοντας τους κοινούς πρώτους παράγοντες του αριθμητή και του παρονομαστή, στις χαμηλότερες δυνάμεις - αυτός είναι ο μεγαλύτερος κοινός διαιρέτης, CMMDC.
Απλοποιούμε το κλάσμα 1/2 - ο αριθμητής και ο παρονομαστής είναι αριθμοί </a:t>
            </a:r>
            <a:r>
              <a:rPr lang="el-GR" sz="1800" dirty="0" err="1">
                <a:solidFill>
                  <a:srgbClr val="000000"/>
                </a:solidFill>
                <a:latin typeface="Arial" panose="020B0604020202020204" pitchFamily="34" charset="0"/>
                <a:ea typeface="Calibri" panose="020F0502020204030204" pitchFamily="34" charset="0"/>
                <a:cs typeface="Times New Roman" panose="02020603050405020304" pitchFamily="18" charset="0"/>
              </a:rPr>
              <a:t>coprime</a:t>
            </a:r>
            <a:r>
              <a:rPr lang="el-GR" sz="1800" dirty="0">
                <a:solidFill>
                  <a:srgbClr val="000000"/>
                </a:solidFill>
                <a:latin typeface="Arial" panose="020B0604020202020204" pitchFamily="34" charset="0"/>
                <a:ea typeface="Calibri" panose="020F0502020204030204" pitchFamily="34" charset="0"/>
                <a:cs typeface="Times New Roman" panose="02020603050405020304" pitchFamily="18" charset="0"/>
              </a:rPr>
              <a:t>, δεν έχουν κοινούς πρώτους παράγοντες, το κλάσμα δεν μπορεί να απλοποιηθεί, είναι μη αναστρέψιμο.
Απλοποιούμε το κλάσμα 16/24 = 24 / (23 × 3) = (24: 23) / (((23 × 3) : 23) = 2/3
Απλοποιούμε το κλάσμα 45/75 = (32 × 5) / (3 × 52) = ((32 × 5) : (3 × 5)) / ((3 × 52) : (3 × 5)) = 3/5
Σε αυτό το σημείο, τα κλάσματα απλοποιούνται:
1/2, 16/24 = 2/3 και 45/75 = 3/5
</a:t>
            </a:r>
            <a:endParaRPr lang="ro-RO" dirty="0"/>
          </a:p>
        </p:txBody>
      </p:sp>
    </p:spTree>
    <p:extLst>
      <p:ext uri="{BB962C8B-B14F-4D97-AF65-F5344CB8AC3E}">
        <p14:creationId xmlns:p14="http://schemas.microsoft.com/office/powerpoint/2010/main" val="42372653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E5BF3-2007-2DF2-21A2-4E531F62B901}"/>
              </a:ext>
            </a:extLst>
          </p:cNvPr>
          <p:cNvSpPr>
            <a:spLocks noGrp="1"/>
          </p:cNvSpPr>
          <p:nvPr>
            <p:ph type="title"/>
          </p:nvPr>
        </p:nvSpPr>
        <p:spPr/>
        <p:txBody>
          <a:bodyPr/>
          <a:lstStyle/>
          <a:p>
            <a:r>
              <a:rPr lang="en-US" b="1" dirty="0" err="1"/>
              <a:t>Compararing</a:t>
            </a:r>
            <a:r>
              <a:rPr lang="en-US" b="1" dirty="0"/>
              <a:t> fractions</a:t>
            </a:r>
            <a:endParaRPr lang="ro-RO" dirty="0"/>
          </a:p>
        </p:txBody>
      </p:sp>
      <p:sp>
        <p:nvSpPr>
          <p:cNvPr id="3" name="Content Placeholder 2">
            <a:extLst>
              <a:ext uri="{FF2B5EF4-FFF2-40B4-BE49-F238E27FC236}">
                <a16:creationId xmlns:a16="http://schemas.microsoft.com/office/drawing/2014/main" id="{E131D961-E743-1DE3-52E1-EAAE3A90E63C}"/>
              </a:ext>
            </a:extLst>
          </p:cNvPr>
          <p:cNvSpPr>
            <a:spLocks noGrp="1"/>
          </p:cNvSpPr>
          <p:nvPr>
            <p:ph idx="1"/>
          </p:nvPr>
        </p:nvSpPr>
        <p:spPr/>
        <p:txBody>
          <a:bodyPr>
            <a:normAutofit/>
          </a:bodyPr>
          <a:lstStyle/>
          <a:p>
            <a:pPr marL="47625" marR="47625" algn="just">
              <a:lnSpc>
                <a:spcPct val="107000"/>
              </a:lnSpc>
              <a:spcBef>
                <a:spcPts val="1440"/>
              </a:spcBef>
              <a:spcAft>
                <a:spcPts val="900"/>
              </a:spcAft>
            </a:pPr>
            <a:r>
              <a:rPr lang="el-GR" sz="1800" b="1" dirty="0">
                <a:solidFill>
                  <a:schemeClr val="tx1"/>
                </a:solidFill>
                <a:ea typeface="Times New Roman" panose="02020603050405020304" pitchFamily="18" charset="0"/>
                <a:cs typeface="Times New Roman" panose="02020603050405020304" pitchFamily="18" charset="0"/>
              </a:rPr>
              <a:t>Υπολογίζουμε το λιγότερο κοινό πολλαπλάσιο, CMMMC, των παρονομαστών των νέων κλασμάτων που λαμβάνονται με απλοποίηση</a:t>
            </a:r>
            <a:r>
              <a:rPr lang="en-US" sz="1800" b="1" dirty="0">
                <a:solidFill>
                  <a:schemeClr val="tx1"/>
                </a:solidFill>
                <a:effectLst/>
                <a:ea typeface="Times New Roman" panose="02020603050405020304" pitchFamily="18" charset="0"/>
                <a:cs typeface="Times New Roman" panose="02020603050405020304" pitchFamily="18" charset="0"/>
              </a:rPr>
              <a:t>:</a:t>
            </a:r>
          </a:p>
          <a:p>
            <a:pPr marL="47625" marR="47625" algn="just">
              <a:lnSpc>
                <a:spcPct val="107000"/>
              </a:lnSpc>
              <a:spcBef>
                <a:spcPts val="1440"/>
              </a:spcBef>
              <a:spcAft>
                <a:spcPts val="900"/>
              </a:spcAft>
            </a:pPr>
            <a:r>
              <a:rPr lang="el-GR" sz="1800" dirty="0" err="1">
                <a:solidFill>
                  <a:schemeClr val="tx1"/>
                </a:solidFill>
                <a:ea typeface="Times New Roman" panose="02020603050405020304" pitchFamily="18" charset="0"/>
                <a:cs typeface="Times New Roman" panose="02020603050405020304" pitchFamily="18" charset="0"/>
              </a:rPr>
              <a:t>Cmmmc</a:t>
            </a:r>
            <a:r>
              <a:rPr lang="el-GR" sz="1800" dirty="0">
                <a:solidFill>
                  <a:schemeClr val="tx1"/>
                </a:solidFill>
                <a:ea typeface="Times New Roman" panose="02020603050405020304" pitchFamily="18" charset="0"/>
                <a:cs typeface="Times New Roman" panose="02020603050405020304" pitchFamily="18" charset="0"/>
              </a:rPr>
              <a:t> θα είναι ο κοινός παρονομαστής των ταξινομημένων κλασμάτων, μπορούμε επίσης να το ονομάσουμε τον χαμηλότερο κοινό παρονομαστή.
Αποσυνθέτουμε τους παρονομαστές των κλασμάτων και επιλέγουμε μοναδικά όλους τους πρωταρχικούς παράγοντες στις υψηλότερες δυνάμεις πολλαπλασιάζοντάς τους.
Το 2 είναι πρώτος αριθμός, δεν μπορεί πλέον να αποσυντεθεί σε πρώτους παράγοντες.
Το 3 είναι ένας πρώτος αριθμός, δεν μπορεί πλέον να αποσυντεθεί σε πρώτους παράγοντες.
Το 5 είναι ένας πρώτος αριθμός, δεν μπορεί πλέον να αποσυντεθεί σε πρώτους παράγοντες.</a:t>
            </a:r>
            <a:r>
              <a:rPr lang="en-US" sz="1800" dirty="0">
                <a:solidFill>
                  <a:schemeClr val="tx1"/>
                </a:solidFill>
                <a:effectLst/>
                <a:ea typeface="Times New Roman" panose="02020603050405020304" pitchFamily="18" charset="0"/>
                <a:cs typeface="Times New Roman" panose="02020603050405020304" pitchFamily="18" charset="0"/>
              </a:rPr>
              <a:t>		CMMMC (2; 3; 5) = 2 × 3 × 5 = 30.</a:t>
            </a:r>
            <a:endParaRPr lang="ro-RO" dirty="0">
              <a:solidFill>
                <a:schemeClr val="tx1"/>
              </a:solidFill>
            </a:endParaRPr>
          </a:p>
        </p:txBody>
      </p:sp>
    </p:spTree>
    <p:extLst>
      <p:ext uri="{BB962C8B-B14F-4D97-AF65-F5344CB8AC3E}">
        <p14:creationId xmlns:p14="http://schemas.microsoft.com/office/powerpoint/2010/main" val="3536354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7312F-0751-B908-1DBB-06C35DD05074}"/>
              </a:ext>
            </a:extLst>
          </p:cNvPr>
          <p:cNvSpPr>
            <a:spLocks noGrp="1"/>
          </p:cNvSpPr>
          <p:nvPr>
            <p:ph type="title"/>
          </p:nvPr>
        </p:nvSpPr>
        <p:spPr>
          <a:xfrm>
            <a:off x="609600" y="407862"/>
            <a:ext cx="10972800" cy="1143000"/>
          </a:xfrm>
        </p:spPr>
        <p:txBody>
          <a:bodyPr/>
          <a:lstStyle/>
          <a:p>
            <a:r>
              <a:rPr lang="el-GR" b="1" dirty="0"/>
              <a:t>Σύγκριση κλασμάτων
</a:t>
            </a:r>
            <a:endParaRPr lang="ro-RO" dirty="0"/>
          </a:p>
        </p:txBody>
      </p:sp>
      <p:sp>
        <p:nvSpPr>
          <p:cNvPr id="3" name="Content Placeholder 2">
            <a:extLst>
              <a:ext uri="{FF2B5EF4-FFF2-40B4-BE49-F238E27FC236}">
                <a16:creationId xmlns:a16="http://schemas.microsoft.com/office/drawing/2014/main" id="{6947AD4A-29E2-890A-C0B1-F3049F4CEAD5}"/>
              </a:ext>
            </a:extLst>
          </p:cNvPr>
          <p:cNvSpPr>
            <a:spLocks noGrp="1"/>
          </p:cNvSpPr>
          <p:nvPr>
            <p:ph idx="1"/>
          </p:nvPr>
        </p:nvSpPr>
        <p:spPr>
          <a:xfrm>
            <a:off x="609600" y="2022580"/>
            <a:ext cx="10972800" cy="4254974"/>
          </a:xfrm>
        </p:spPr>
        <p:txBody>
          <a:bodyPr>
            <a:normAutofit/>
          </a:bodyPr>
          <a:lstStyle/>
          <a:p>
            <a:pPr marL="47625" marR="47625" algn="just">
              <a:lnSpc>
                <a:spcPct val="107000"/>
              </a:lnSpc>
              <a:spcBef>
                <a:spcPts val="1440"/>
              </a:spcBef>
              <a:spcAft>
                <a:spcPts val="900"/>
              </a:spcAft>
            </a:pPr>
            <a:r>
              <a:rPr lang="el-GR" sz="180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Πώς συγκρίνονται τα θετικά κλάσματα:
Εάν δύο θετικά κλάσματα έχουν τον ίδιο παρονομαστή, τότε το κλάσμα με τον μεγαλύτερο αριθμητή είναι μεγαλύτερο από το άλλο: 2/7 &lt; 6/7. Γιατί? 7 μέρη μεγαλύτερου αριθμού, 6, είναι πάντα μεγαλύτερα από 7 μέρη μικρότερου αριθμού, 2.
Εάν δύο θετικά κλάσματα έχουν τον ίδιο αριθμητή, το κλάσμα με τον μεγαλύτερο παρονομαστή είναι μικρότερο από το άλλο: 5/9 &lt; 5/7. Γιατί? Όταν διαιρούμε την ίδια ποσότητα, 5, σε λιγότερα μέρη, 7, το αποτέλεσμα είναι μεγαλύτερο από ό, τι όταν το χωρίζουμε σε περισσότερα μέρη, 9.</a:t>
            </a:r>
            <a:endParaRPr lang="ro-RO" dirty="0">
              <a:solidFill>
                <a:schemeClr val="tx1"/>
              </a:solidFill>
            </a:endParaRPr>
          </a:p>
        </p:txBody>
      </p:sp>
    </p:spTree>
    <p:extLst>
      <p:ext uri="{BB962C8B-B14F-4D97-AF65-F5344CB8AC3E}">
        <p14:creationId xmlns:p14="http://schemas.microsoft.com/office/powerpoint/2010/main" val="7083158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6AE7B-AE97-BE54-249E-263A9CCDEA5A}"/>
              </a:ext>
            </a:extLst>
          </p:cNvPr>
          <p:cNvSpPr>
            <a:spLocks noGrp="1"/>
          </p:cNvSpPr>
          <p:nvPr>
            <p:ph type="title"/>
          </p:nvPr>
        </p:nvSpPr>
        <p:spPr/>
        <p:txBody>
          <a:bodyPr/>
          <a:lstStyle/>
          <a:p>
            <a:r>
              <a:rPr lang="el-GR" b="1" dirty="0"/>
              <a:t>Σύγκριση κλασμάτων
</a:t>
            </a:r>
            <a:endParaRPr lang="ro-RO" dirty="0"/>
          </a:p>
        </p:txBody>
      </p:sp>
      <p:sp>
        <p:nvSpPr>
          <p:cNvPr id="3" name="Content Placeholder 2">
            <a:extLst>
              <a:ext uri="{FF2B5EF4-FFF2-40B4-BE49-F238E27FC236}">
                <a16:creationId xmlns:a16="http://schemas.microsoft.com/office/drawing/2014/main" id="{918A61F9-E8F3-9B4F-E515-8DC912CE08AE}"/>
              </a:ext>
            </a:extLst>
          </p:cNvPr>
          <p:cNvSpPr>
            <a:spLocks noGrp="1"/>
          </p:cNvSpPr>
          <p:nvPr>
            <p:ph idx="1"/>
          </p:nvPr>
        </p:nvSpPr>
        <p:spPr/>
        <p:txBody>
          <a:bodyPr>
            <a:normAutofit lnSpcReduction="10000"/>
          </a:bodyPr>
          <a:lstStyle/>
          <a:p>
            <a:pPr marL="0" marR="47625" indent="0" algn="just">
              <a:lnSpc>
                <a:spcPct val="120000"/>
              </a:lnSpc>
              <a:spcBef>
                <a:spcPts val="0"/>
              </a:spcBef>
              <a:buNone/>
            </a:pPr>
            <a:r>
              <a:rPr lang="el-GR" sz="1600" b="1" dirty="0">
                <a:solidFill>
                  <a:schemeClr val="tx1"/>
                </a:solidFill>
                <a:ea typeface="Times New Roman" panose="02020603050405020304" pitchFamily="18" charset="0"/>
                <a:cs typeface="Times New Roman" panose="02020603050405020304" pitchFamily="18" charset="0"/>
              </a:rPr>
              <a:t>Φέρνουμε τα κλάσματα στον ίδιο παρονομαστή, ενισχύοντάς τα</a:t>
            </a:r>
            <a:r>
              <a:rPr lang="en-US" sz="1600" b="1" dirty="0">
                <a:solidFill>
                  <a:schemeClr val="tx1"/>
                </a:solidFill>
                <a:effectLst/>
                <a:ea typeface="Times New Roman" panose="02020603050405020304" pitchFamily="18" charset="0"/>
                <a:cs typeface="Times New Roman" panose="02020603050405020304" pitchFamily="18" charset="0"/>
              </a:rPr>
              <a:t>:</a:t>
            </a:r>
          </a:p>
          <a:p>
            <a:pPr marL="0" marR="47625" indent="0" algn="just">
              <a:lnSpc>
                <a:spcPct val="120000"/>
              </a:lnSpc>
              <a:spcBef>
                <a:spcPts val="0"/>
              </a:spcBef>
              <a:buNone/>
            </a:pPr>
            <a:r>
              <a:rPr lang="el-GR" sz="1600" dirty="0">
                <a:solidFill>
                  <a:schemeClr val="tx1"/>
                </a:solidFill>
                <a:ea typeface="Times New Roman" panose="02020603050405020304" pitchFamily="18" charset="0"/>
                <a:cs typeface="Times New Roman" panose="02020603050405020304" pitchFamily="18" charset="0"/>
              </a:rPr>
              <a:t>Ο συντελεστής ενίσχυσης κάθε κλάσματος υπολογίζεται διαιρώντας την CMMMC με τον παρονομαστή:
για το πρώτο κλάσμα: 30: 2 = 15.
για το 2ο κλάσμα: 30 : 3 = 10.
για το 3ο κλάσμα: 30 : 5 = 6.
Τα κλάσματα μεταφέρονται στον ίδιο παρονομαστή, ενισχύοντας το καθένα ξεχωριστά με τον δικό του "συντελεστή ενίσχυσης":
πρώτο κλάσμα: 1/2 = (15 × 1) / (15 × 2) = 15/30
2ο κλάσμα: 2/3 = (10 × 2) / (10 × 3) = 20/30
3ο κλάσμα: 3/5 = (6 × 3) / (6 × 5) = 18/30
</a:t>
            </a:r>
            <a:endParaRPr lang="en-US" sz="1600" dirty="0">
              <a:solidFill>
                <a:schemeClr val="tx1"/>
              </a:solidFill>
              <a:effectLst/>
              <a:ea typeface="Times New Roman" panose="02020603050405020304" pitchFamily="18" charset="0"/>
              <a:cs typeface="Times New Roman" panose="02020603050405020304" pitchFamily="18" charset="0"/>
            </a:endParaRPr>
          </a:p>
          <a:p>
            <a:pPr marL="0" marR="47625" indent="0" algn="just">
              <a:lnSpc>
                <a:spcPct val="120000"/>
              </a:lnSpc>
              <a:spcBef>
                <a:spcPts val="0"/>
              </a:spcBef>
              <a:buNone/>
            </a:pPr>
            <a:r>
              <a:rPr lang="el-GR" sz="1600" b="1" dirty="0">
                <a:solidFill>
                  <a:schemeClr val="tx1"/>
                </a:solidFill>
                <a:ea typeface="Times New Roman" panose="02020603050405020304" pitchFamily="18" charset="0"/>
                <a:cs typeface="Times New Roman" panose="02020603050405020304" pitchFamily="18" charset="0"/>
              </a:rPr>
              <a:t>Τα ταξινομημένα κλάσματα είναι</a:t>
            </a:r>
            <a:r>
              <a:rPr lang="en-US" sz="1600" b="1" dirty="0">
                <a:solidFill>
                  <a:schemeClr val="tx1"/>
                </a:solidFill>
                <a:effectLst/>
                <a:ea typeface="Times New Roman" panose="02020603050405020304" pitchFamily="18" charset="0"/>
                <a:cs typeface="Times New Roman" panose="02020603050405020304" pitchFamily="18" charset="0"/>
              </a:rPr>
              <a:t>:</a:t>
            </a:r>
          </a:p>
          <a:p>
            <a:pPr marL="0" marR="47625" indent="0" algn="just">
              <a:lnSpc>
                <a:spcPct val="120000"/>
              </a:lnSpc>
              <a:spcBef>
                <a:spcPts val="0"/>
              </a:spcBef>
              <a:buNone/>
            </a:pPr>
            <a:r>
              <a:rPr lang="en-US" sz="1600" dirty="0">
                <a:solidFill>
                  <a:schemeClr val="tx1"/>
                </a:solidFill>
                <a:effectLst/>
                <a:ea typeface="Times New Roman" panose="02020603050405020304" pitchFamily="18" charset="0"/>
                <a:cs typeface="Times New Roman" panose="02020603050405020304" pitchFamily="18" charset="0"/>
              </a:rPr>
              <a:t>15/30 &lt; 18/30 &lt; 20/30 =&gt;</a:t>
            </a:r>
          </a:p>
          <a:p>
            <a:pPr marL="0" marR="47625" indent="0" algn="just">
              <a:lnSpc>
                <a:spcPct val="120000"/>
              </a:lnSpc>
              <a:spcBef>
                <a:spcPts val="0"/>
              </a:spcBef>
              <a:buNone/>
            </a:pPr>
            <a:endParaRPr lang="en-US" sz="1600" dirty="0">
              <a:solidFill>
                <a:schemeClr val="tx1"/>
              </a:solidFill>
              <a:effectLst/>
              <a:ea typeface="Times New Roman" panose="02020603050405020304" pitchFamily="18" charset="0"/>
              <a:cs typeface="Times New Roman" panose="02020603050405020304" pitchFamily="18" charset="0"/>
            </a:endParaRPr>
          </a:p>
          <a:p>
            <a:pPr marL="0" marR="47625" indent="0" algn="just">
              <a:lnSpc>
                <a:spcPct val="120000"/>
              </a:lnSpc>
              <a:spcBef>
                <a:spcPts val="0"/>
              </a:spcBef>
              <a:buNone/>
            </a:pPr>
            <a:r>
              <a:rPr lang="en-US" sz="1600" dirty="0">
                <a:solidFill>
                  <a:schemeClr val="tx1"/>
                </a:solidFill>
                <a:effectLst/>
                <a:ea typeface="Times New Roman" panose="02020603050405020304" pitchFamily="18" charset="0"/>
                <a:cs typeface="Times New Roman" panose="02020603050405020304" pitchFamily="18" charset="0"/>
              </a:rPr>
              <a:t>1/2 &lt; 3/5 &lt; 2/3 =&gt;</a:t>
            </a:r>
          </a:p>
          <a:p>
            <a:pPr marL="0" marR="47625" indent="0" algn="just">
              <a:lnSpc>
                <a:spcPct val="120000"/>
              </a:lnSpc>
              <a:spcBef>
                <a:spcPts val="0"/>
              </a:spcBef>
              <a:buNone/>
            </a:pPr>
            <a:endParaRPr lang="en-US" sz="1600" dirty="0">
              <a:solidFill>
                <a:schemeClr val="tx1"/>
              </a:solidFill>
              <a:effectLst/>
              <a:ea typeface="Times New Roman" panose="02020603050405020304" pitchFamily="18" charset="0"/>
              <a:cs typeface="Times New Roman" panose="02020603050405020304" pitchFamily="18" charset="0"/>
            </a:endParaRPr>
          </a:p>
          <a:p>
            <a:pPr marL="0" marR="47625" indent="0" algn="just">
              <a:lnSpc>
                <a:spcPct val="120000"/>
              </a:lnSpc>
              <a:spcBef>
                <a:spcPts val="0"/>
              </a:spcBef>
              <a:buNone/>
            </a:pPr>
            <a:r>
              <a:rPr lang="en-US" sz="1600" dirty="0">
                <a:solidFill>
                  <a:schemeClr val="tx1"/>
                </a:solidFill>
                <a:effectLst/>
                <a:ea typeface="Times New Roman" panose="02020603050405020304" pitchFamily="18" charset="0"/>
                <a:cs typeface="Times New Roman" panose="02020603050405020304" pitchFamily="18" charset="0"/>
              </a:rPr>
              <a:t>1/2 &lt; 45/75 &lt; 16/24</a:t>
            </a:r>
            <a:endParaRPr lang="ro-RO" sz="1600" dirty="0">
              <a:solidFill>
                <a:schemeClr val="tx1"/>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102850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7A622-3B0B-5F4F-7E94-CBB57DEB2CE2}"/>
              </a:ext>
            </a:extLst>
          </p:cNvPr>
          <p:cNvSpPr>
            <a:spLocks noGrp="1"/>
          </p:cNvSpPr>
          <p:nvPr>
            <p:ph type="title"/>
          </p:nvPr>
        </p:nvSpPr>
        <p:spPr/>
        <p:txBody>
          <a:bodyPr/>
          <a:lstStyle/>
          <a:p>
            <a:r>
              <a:rPr lang="el-GR" b="1" dirty="0"/>
              <a:t>Σύγκριση κλασμάτων
</a:t>
            </a:r>
            <a:endParaRPr lang="ro-RO" dirty="0"/>
          </a:p>
        </p:txBody>
      </p:sp>
      <p:sp>
        <p:nvSpPr>
          <p:cNvPr id="3" name="Content Placeholder 2">
            <a:extLst>
              <a:ext uri="{FF2B5EF4-FFF2-40B4-BE49-F238E27FC236}">
                <a16:creationId xmlns:a16="http://schemas.microsoft.com/office/drawing/2014/main" id="{99B6EF17-9577-C869-8F79-3EB0617343F2}"/>
              </a:ext>
            </a:extLst>
          </p:cNvPr>
          <p:cNvSpPr>
            <a:spLocks noGrp="1"/>
          </p:cNvSpPr>
          <p:nvPr>
            <p:ph idx="1"/>
          </p:nvPr>
        </p:nvSpPr>
        <p:spPr/>
        <p:txBody>
          <a:bodyPr>
            <a:normAutofit lnSpcReduction="10000"/>
          </a:bodyPr>
          <a:lstStyle/>
          <a:p>
            <a:pPr marL="0" indent="0">
              <a:lnSpc>
                <a:spcPct val="120000"/>
              </a:lnSpc>
              <a:spcBef>
                <a:spcPts val="0"/>
              </a:spcBef>
              <a:buNone/>
            </a:pPr>
            <a:r>
              <a:rPr lang="el-GR" sz="2000" b="1" kern="1400" spc="-50" dirty="0">
                <a:solidFill>
                  <a:schemeClr val="tx1"/>
                </a:solidFill>
                <a:ea typeface="Times New Roman" panose="02020603050405020304" pitchFamily="18" charset="0"/>
                <a:cs typeface="Times New Roman" panose="02020603050405020304" pitchFamily="18" charset="0"/>
              </a:rPr>
              <a:t>Προσθέτοντας κλάσματα: Θεωρία, Βήματα και Πρακτικό Παράδειγμα, Επεξήγηση. Πώς προστίθενται τα συνηθισμένα κλάσματα;
</a:t>
            </a:r>
            <a:r>
              <a:rPr lang="el-GR" sz="2000" kern="1400" spc="-50" dirty="0">
                <a:solidFill>
                  <a:schemeClr val="tx1"/>
                </a:solidFill>
                <a:ea typeface="Times New Roman" panose="02020603050405020304" pitchFamily="18" charset="0"/>
                <a:cs typeface="Times New Roman" panose="02020603050405020304" pitchFamily="18" charset="0"/>
              </a:rPr>
              <a:t>
Υπάρχουν δύο περιπτώσεις σχετικά με τους παρονομαστές κατά την προσθήκη συνήθων κλασμάτων:
Α. τα κλάσματα έχουν ίσους παρονομαστές·
Β. τα κλάσματα έχουν διαφορετικούς παρονομαστές.
</a:t>
            </a:r>
            <a:endParaRPr lang="en-US" sz="2000" kern="1400" spc="-50" dirty="0">
              <a:solidFill>
                <a:schemeClr val="tx1"/>
              </a:solidFill>
              <a:effectLst/>
              <a:ea typeface="Times New Roman" panose="02020603050405020304" pitchFamily="18" charset="0"/>
              <a:cs typeface="Times New Roman" panose="02020603050405020304" pitchFamily="18" charset="0"/>
            </a:endParaRPr>
          </a:p>
          <a:p>
            <a:pPr marL="0" indent="0">
              <a:lnSpc>
                <a:spcPct val="120000"/>
              </a:lnSpc>
              <a:spcBef>
                <a:spcPts val="0"/>
              </a:spcBef>
              <a:buNone/>
            </a:pPr>
            <a:r>
              <a:rPr lang="el-GR" sz="2000" b="1" kern="1400" spc="-50" dirty="0">
                <a:solidFill>
                  <a:schemeClr val="tx1"/>
                </a:solidFill>
                <a:ea typeface="Times New Roman" panose="02020603050405020304" pitchFamily="18" charset="0"/>
                <a:cs typeface="Times New Roman" panose="02020603050405020304" pitchFamily="18" charset="0"/>
              </a:rPr>
              <a:t>
Ένας. Πώς προσθέτετε συνηθισμένα κλάσματα που έχουν τον ίδιο παρονομαστή;
</a:t>
            </a:r>
            <a:r>
              <a:rPr lang="el-GR" sz="2000" kern="1400" spc="-50" dirty="0">
                <a:solidFill>
                  <a:schemeClr val="tx1"/>
                </a:solidFill>
                <a:ea typeface="Times New Roman" panose="02020603050405020304" pitchFamily="18" charset="0"/>
                <a:cs typeface="Times New Roman" panose="02020603050405020304" pitchFamily="18" charset="0"/>
              </a:rPr>
              <a:t>Απλά προσθέστε τους αριθμητές των κλασμάτων.
Ο παρονομαστής του </a:t>
            </a:r>
            <a:r>
              <a:rPr lang="el-GR" sz="2000" kern="1400" spc="-50" dirty="0" err="1">
                <a:solidFill>
                  <a:schemeClr val="tx1"/>
                </a:solidFill>
                <a:ea typeface="Times New Roman" panose="02020603050405020304" pitchFamily="18" charset="0"/>
                <a:cs typeface="Times New Roman" panose="02020603050405020304" pitchFamily="18" charset="0"/>
              </a:rPr>
              <a:t>προκύπτοντος</a:t>
            </a:r>
            <a:r>
              <a:rPr lang="el-GR" sz="2000" kern="1400" spc="-50" dirty="0">
                <a:solidFill>
                  <a:schemeClr val="tx1"/>
                </a:solidFill>
                <a:ea typeface="Times New Roman" panose="02020603050405020304" pitchFamily="18" charset="0"/>
                <a:cs typeface="Times New Roman" panose="02020603050405020304" pitchFamily="18" charset="0"/>
              </a:rPr>
              <a:t> κλάσματος θα είναι ακόμη ο κοινός παρονομαστής των κλασμάτων.
Απλοποιήστε το </a:t>
            </a:r>
            <a:r>
              <a:rPr lang="el-GR" sz="2000" kern="1400" spc="-50" dirty="0" err="1">
                <a:solidFill>
                  <a:schemeClr val="tx1"/>
                </a:solidFill>
                <a:ea typeface="Times New Roman" panose="02020603050405020304" pitchFamily="18" charset="0"/>
                <a:cs typeface="Times New Roman" panose="02020603050405020304" pitchFamily="18" charset="0"/>
              </a:rPr>
              <a:t>προκύπτον</a:t>
            </a:r>
            <a:r>
              <a:rPr lang="el-GR" sz="2000" kern="1400" spc="-50" dirty="0">
                <a:solidFill>
                  <a:schemeClr val="tx1"/>
                </a:solidFill>
                <a:ea typeface="Times New Roman" panose="02020603050405020304" pitchFamily="18" charset="0"/>
                <a:cs typeface="Times New Roman" panose="02020603050405020304" pitchFamily="18" charset="0"/>
              </a:rPr>
              <a:t> κλάσμα.
</a:t>
            </a:r>
            <a:endParaRPr lang="ro-RO" dirty="0">
              <a:solidFill>
                <a:schemeClr val="tx1"/>
              </a:solidFill>
            </a:endParaRPr>
          </a:p>
        </p:txBody>
      </p:sp>
    </p:spTree>
    <p:extLst>
      <p:ext uri="{BB962C8B-B14F-4D97-AF65-F5344CB8AC3E}">
        <p14:creationId xmlns:p14="http://schemas.microsoft.com/office/powerpoint/2010/main" val="9992726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D2EEB-7613-066F-E7A0-2234C062CEF1}"/>
              </a:ext>
            </a:extLst>
          </p:cNvPr>
          <p:cNvSpPr>
            <a:spLocks noGrp="1"/>
          </p:cNvSpPr>
          <p:nvPr>
            <p:ph type="title"/>
          </p:nvPr>
        </p:nvSpPr>
        <p:spPr/>
        <p:txBody>
          <a:bodyPr/>
          <a:lstStyle/>
          <a:p>
            <a:r>
              <a:rPr lang="el-GR" b="1" dirty="0"/>
              <a:t>Σύγκριση κλασμάτων
</a:t>
            </a:r>
            <a:endParaRPr lang="ro-RO" dirty="0"/>
          </a:p>
        </p:txBody>
      </p:sp>
      <p:sp>
        <p:nvSpPr>
          <p:cNvPr id="3" name="Content Placeholder 2">
            <a:extLst>
              <a:ext uri="{FF2B5EF4-FFF2-40B4-BE49-F238E27FC236}">
                <a16:creationId xmlns:a16="http://schemas.microsoft.com/office/drawing/2014/main" id="{1ADC7A64-B509-B9AD-701B-1D1F7F3A726E}"/>
              </a:ext>
            </a:extLst>
          </p:cNvPr>
          <p:cNvSpPr>
            <a:spLocks noGrp="1"/>
          </p:cNvSpPr>
          <p:nvPr>
            <p:ph idx="1"/>
          </p:nvPr>
        </p:nvSpPr>
        <p:spPr/>
        <p:txBody>
          <a:bodyPr/>
          <a:lstStyle/>
          <a:p>
            <a:pPr marL="0" marR="47625" indent="0" algn="just">
              <a:lnSpc>
                <a:spcPct val="107000"/>
              </a:lnSpc>
              <a:spcBef>
                <a:spcPts val="1440"/>
              </a:spcBef>
              <a:spcAft>
                <a:spcPts val="900"/>
              </a:spcAft>
              <a:buNone/>
            </a:pPr>
            <a:r>
              <a:rPr lang="el-GR" sz="180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Παράδειγμα προσθήκης κλασμάτων που έχουν ίσους παρονομαστές, με επεξηγήσεις
3/18 + 4/18 + 5/18 = (3 + 4 + 5)/18 = 12/18.
Απλά προσθέσαμε τους αριθμητές των κλασμάτων: 3 + 4 + 5 = 12.
Ο παρονομαστής του </a:t>
            </a:r>
            <a:r>
              <a:rPr lang="el-GR" sz="1800" dirty="0" err="1">
                <a:solidFill>
                  <a:schemeClr val="tx1"/>
                </a:solidFill>
                <a:latin typeface="Arial" panose="020B0604020202020204" pitchFamily="34" charset="0"/>
                <a:ea typeface="Times New Roman" panose="02020603050405020304" pitchFamily="18" charset="0"/>
                <a:cs typeface="Times New Roman" panose="02020603050405020304" pitchFamily="18" charset="0"/>
              </a:rPr>
              <a:t>προκύπτοντος</a:t>
            </a:r>
            <a:r>
              <a:rPr lang="el-GR" sz="180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 κλάσματος είναι: 18.
Απλοποιήστε το </a:t>
            </a:r>
            <a:r>
              <a:rPr lang="el-GR" sz="1800" dirty="0" err="1">
                <a:solidFill>
                  <a:schemeClr val="tx1"/>
                </a:solidFill>
                <a:latin typeface="Arial" panose="020B0604020202020204" pitchFamily="34" charset="0"/>
                <a:ea typeface="Times New Roman" panose="02020603050405020304" pitchFamily="18" charset="0"/>
                <a:cs typeface="Times New Roman" panose="02020603050405020304" pitchFamily="18" charset="0"/>
              </a:rPr>
              <a:t>προκύπτον</a:t>
            </a:r>
            <a:r>
              <a:rPr lang="el-GR" sz="180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 κλάσμα: 12/18 = (12: 6)/(18: 6) = 2/3.
</a:t>
            </a:r>
            <a:endParaRPr lang="ro-RO" dirty="0">
              <a:solidFill>
                <a:schemeClr val="tx1"/>
              </a:solidFill>
            </a:endParaRPr>
          </a:p>
        </p:txBody>
      </p:sp>
    </p:spTree>
    <p:extLst>
      <p:ext uri="{BB962C8B-B14F-4D97-AF65-F5344CB8AC3E}">
        <p14:creationId xmlns:p14="http://schemas.microsoft.com/office/powerpoint/2010/main" val="3054178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51100-E178-6FF9-8985-F920A413F6FF}"/>
              </a:ext>
            </a:extLst>
          </p:cNvPr>
          <p:cNvSpPr>
            <a:spLocks noGrp="1"/>
          </p:cNvSpPr>
          <p:nvPr>
            <p:ph type="title"/>
          </p:nvPr>
        </p:nvSpPr>
        <p:spPr/>
        <p:txBody>
          <a:bodyPr/>
          <a:lstStyle/>
          <a:p>
            <a:r>
              <a:rPr lang="el-GR" b="1" dirty="0"/>
              <a:t>Σύγκριση κλασμάτων
</a:t>
            </a:r>
            <a:endParaRPr lang="ro-RO" dirty="0"/>
          </a:p>
        </p:txBody>
      </p:sp>
      <p:sp>
        <p:nvSpPr>
          <p:cNvPr id="3" name="Content Placeholder 2">
            <a:extLst>
              <a:ext uri="{FF2B5EF4-FFF2-40B4-BE49-F238E27FC236}">
                <a16:creationId xmlns:a16="http://schemas.microsoft.com/office/drawing/2014/main" id="{DDF90BEB-62BA-2B71-C78E-2687C04FF4EC}"/>
              </a:ext>
            </a:extLst>
          </p:cNvPr>
          <p:cNvSpPr>
            <a:spLocks noGrp="1"/>
          </p:cNvSpPr>
          <p:nvPr>
            <p:ph idx="1"/>
          </p:nvPr>
        </p:nvSpPr>
        <p:spPr/>
        <p:txBody>
          <a:bodyPr>
            <a:normAutofit lnSpcReduction="10000"/>
          </a:bodyPr>
          <a:lstStyle/>
          <a:p>
            <a:pPr marL="0" marR="47625" indent="0" algn="just">
              <a:lnSpc>
                <a:spcPct val="107000"/>
              </a:lnSpc>
              <a:spcBef>
                <a:spcPts val="1440"/>
              </a:spcBef>
              <a:spcAft>
                <a:spcPts val="900"/>
              </a:spcAft>
              <a:buNone/>
            </a:pPr>
            <a:r>
              <a:rPr lang="en-US" sz="1800" b="1" dirty="0">
                <a:solidFill>
                  <a:srgbClr val="0070C0"/>
                </a:solidFill>
                <a:effectLst/>
                <a:ea typeface="Times New Roman" panose="02020603050405020304" pitchFamily="18" charset="0"/>
                <a:cs typeface="Times New Roman" panose="02020603050405020304" pitchFamily="18" charset="0"/>
              </a:rPr>
              <a:t>B</a:t>
            </a:r>
            <a:r>
              <a:rPr lang="el-GR" sz="1800" b="1" dirty="0">
                <a:solidFill>
                  <a:srgbClr val="0070C0"/>
                </a:solidFill>
                <a:ea typeface="Times New Roman" panose="02020603050405020304" pitchFamily="18" charset="0"/>
                <a:cs typeface="Times New Roman" panose="02020603050405020304" pitchFamily="18" charset="0"/>
              </a:rPr>
              <a:t>. Για να προσθέσετε κλάσματα που έχουν διαφορετικούς παρονομαστές, τα κλάσματα πρέπει να μεταφερθούν στον ίδιο παρονομαστή. Πώς κι έτσι;
</a:t>
            </a:r>
            <a:r>
              <a:rPr lang="en-US" sz="1800" b="1" dirty="0">
                <a:solidFill>
                  <a:srgbClr val="0070C0"/>
                </a:solidFill>
                <a:effectLst/>
                <a:ea typeface="Times New Roman" panose="02020603050405020304" pitchFamily="18" charset="0"/>
                <a:cs typeface="Times New Roman" panose="02020603050405020304" pitchFamily="18" charset="0"/>
              </a:rPr>
              <a:t>1. </a:t>
            </a:r>
            <a:r>
              <a:rPr lang="el-GR" sz="1800" b="1" dirty="0">
                <a:solidFill>
                  <a:srgbClr val="0070C0"/>
                </a:solidFill>
                <a:ea typeface="Times New Roman" panose="02020603050405020304" pitchFamily="18" charset="0"/>
                <a:cs typeface="Times New Roman" panose="02020603050405020304" pitchFamily="18" charset="0"/>
              </a:rPr>
              <a:t>Απλοποιήστε τα κλάσματα στην απλούστερη ισοδύναμη μορφή τους:
</a:t>
            </a:r>
            <a:r>
              <a:rPr lang="el-GR" sz="1800" dirty="0">
                <a:solidFill>
                  <a:schemeClr val="tx1"/>
                </a:solidFill>
                <a:ea typeface="Times New Roman" panose="02020603050405020304" pitchFamily="18" charset="0"/>
                <a:cs typeface="Times New Roman" panose="02020603050405020304" pitchFamily="18" charset="0"/>
              </a:rPr>
              <a:t>Συνυπολογίστε τόσο τον αριθμητή όσο και τον παρονομαστή κάθε κλάσματος σε πρωταρχικούς παράγοντες.
Υπολογίζεται το CMMDC, ο μεγαλύτερος κοινός διαιρέτης του αριθμητή και παρονομαστή κάθε κλάσματος.
Το CMMDC λαμβάνεται ως το γινόμενο όλων των κοινών πρώτων παραγόντων του αριθμητή και του παρονομαστή, στις χαμηλότερες δυνάμεις.
Στη συνέχεια διαιρεί τόσο τον αριθμητή όσο και τον παρονομαστή με τον μεγαλύτερο κοινό διαιρέτη, </a:t>
            </a:r>
            <a:r>
              <a:rPr lang="el-GR" sz="1800" dirty="0" err="1">
                <a:solidFill>
                  <a:schemeClr val="tx1"/>
                </a:solidFill>
                <a:ea typeface="Times New Roman" panose="02020603050405020304" pitchFamily="18" charset="0"/>
                <a:cs typeface="Times New Roman" panose="02020603050405020304" pitchFamily="18" charset="0"/>
              </a:rPr>
              <a:t>cmmdc</a:t>
            </a:r>
            <a:r>
              <a:rPr lang="el-GR" sz="1800" dirty="0">
                <a:solidFill>
                  <a:schemeClr val="tx1"/>
                </a:solidFill>
                <a:ea typeface="Times New Roman" panose="02020603050405020304" pitchFamily="18" charset="0"/>
                <a:cs typeface="Times New Roman" panose="02020603050405020304" pitchFamily="18" charset="0"/>
              </a:rPr>
              <a:t> - μετά από αυτή τη λειτουργία το κλάσμα απλοποιείται στην απλούστερη ισοδύναμη μορφή του.
</a:t>
            </a:r>
            <a:endParaRPr lang="ro-RO" dirty="0">
              <a:solidFill>
                <a:schemeClr val="tx1"/>
              </a:solidFill>
            </a:endParaRPr>
          </a:p>
        </p:txBody>
      </p:sp>
    </p:spTree>
    <p:extLst>
      <p:ext uri="{BB962C8B-B14F-4D97-AF65-F5344CB8AC3E}">
        <p14:creationId xmlns:p14="http://schemas.microsoft.com/office/powerpoint/2010/main" val="14425762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5195B-FAEC-B459-8F4A-A5C54AA82CED}"/>
              </a:ext>
            </a:extLst>
          </p:cNvPr>
          <p:cNvSpPr>
            <a:spLocks noGrp="1"/>
          </p:cNvSpPr>
          <p:nvPr>
            <p:ph type="title"/>
          </p:nvPr>
        </p:nvSpPr>
        <p:spPr/>
        <p:txBody>
          <a:bodyPr/>
          <a:lstStyle/>
          <a:p>
            <a:r>
              <a:rPr lang="el-GR" b="1" dirty="0"/>
              <a:t>Σύγκριση κλασμάτων
</a:t>
            </a:r>
            <a:endParaRPr lang="ro-RO" dirty="0"/>
          </a:p>
        </p:txBody>
      </p:sp>
      <p:sp>
        <p:nvSpPr>
          <p:cNvPr id="3" name="Content Placeholder 2">
            <a:extLst>
              <a:ext uri="{FF2B5EF4-FFF2-40B4-BE49-F238E27FC236}">
                <a16:creationId xmlns:a16="http://schemas.microsoft.com/office/drawing/2014/main" id="{F3898113-136B-DAC7-C5DD-1DE3E631964C}"/>
              </a:ext>
            </a:extLst>
          </p:cNvPr>
          <p:cNvSpPr>
            <a:spLocks noGrp="1"/>
          </p:cNvSpPr>
          <p:nvPr>
            <p:ph idx="1"/>
          </p:nvPr>
        </p:nvSpPr>
        <p:spPr/>
        <p:txBody>
          <a:bodyPr/>
          <a:lstStyle/>
          <a:p>
            <a:pPr marL="47625" marR="47625" algn="just">
              <a:lnSpc>
                <a:spcPct val="107000"/>
              </a:lnSpc>
              <a:spcBef>
                <a:spcPts val="1440"/>
              </a:spcBef>
              <a:spcAft>
                <a:spcPts val="900"/>
              </a:spcAft>
            </a:pPr>
            <a:r>
              <a:rPr lang="en-US" sz="1800" b="1" dirty="0">
                <a:solidFill>
                  <a:srgbClr val="2E74B5"/>
                </a:solidFill>
                <a:effectLst/>
                <a:ea typeface="Times New Roman" panose="02020603050405020304" pitchFamily="18" charset="0"/>
                <a:cs typeface="Times New Roman" panose="02020603050405020304" pitchFamily="18" charset="0"/>
              </a:rPr>
              <a:t>2. </a:t>
            </a:r>
            <a:r>
              <a:rPr lang="el-GR" sz="1800" b="1" dirty="0">
                <a:solidFill>
                  <a:srgbClr val="2E74B5"/>
                </a:solidFill>
                <a:ea typeface="Times New Roman" panose="02020603050405020304" pitchFamily="18" charset="0"/>
                <a:cs typeface="Times New Roman" panose="02020603050405020304" pitchFamily="18" charset="0"/>
              </a:rPr>
              <a:t>Υπολογίστε το λιγότερο κοινό πολλαπλάσιο, CMMMC, των νέων παρονομαστών των απλοποιημένων κλασμάτων:</a:t>
            </a:r>
            <a:endParaRPr lang="en-US" sz="1800" b="1" dirty="0">
              <a:solidFill>
                <a:srgbClr val="2E74B5"/>
              </a:solidFill>
              <a:effectLst/>
              <a:ea typeface="Times New Roman" panose="02020603050405020304" pitchFamily="18" charset="0"/>
              <a:cs typeface="Times New Roman" panose="02020603050405020304" pitchFamily="18" charset="0"/>
            </a:endParaRPr>
          </a:p>
          <a:p>
            <a:pPr marL="47625" marR="47625" algn="just">
              <a:lnSpc>
                <a:spcPct val="107000"/>
              </a:lnSpc>
              <a:spcBef>
                <a:spcPts val="1440"/>
              </a:spcBef>
              <a:spcAft>
                <a:spcPts val="900"/>
              </a:spcAft>
            </a:pPr>
            <a:r>
              <a:rPr lang="el-GR" sz="1800" dirty="0">
                <a:solidFill>
                  <a:schemeClr val="tx1"/>
                </a:solidFill>
                <a:ea typeface="Times New Roman" panose="02020603050405020304" pitchFamily="18" charset="0"/>
                <a:cs typeface="Times New Roman" panose="02020603050405020304" pitchFamily="18" charset="0"/>
              </a:rPr>
              <a:t>Η CMMMC θα είναι ο κοινός παρονομαστής των προστιθέμενων κλασμάτων.
Προετοιμάστε όλους τους νέους παρονομαστές απλοποιημένων κλασμάτων.
Το λιγότερο κοινό πολλαπλό CMMMC λαμβάνεται πολλαπλασιάζοντας όλους τους μοναδικούς πρωταρχικούς παράγοντες που εμφανίζονται στην αποσύνθεση του παρονομαστή στις υψηλότερες δυνάμεις.</a:t>
            </a:r>
            <a:endParaRPr lang="ro-RO" dirty="0">
              <a:solidFill>
                <a:schemeClr val="tx1"/>
              </a:solidFill>
            </a:endParaRPr>
          </a:p>
        </p:txBody>
      </p:sp>
    </p:spTree>
    <p:extLst>
      <p:ext uri="{BB962C8B-B14F-4D97-AF65-F5344CB8AC3E}">
        <p14:creationId xmlns:p14="http://schemas.microsoft.com/office/powerpoint/2010/main" val="38716090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4CF3E8-9FBF-6F32-CFEE-202A26E7776A}"/>
              </a:ext>
            </a:extLst>
          </p:cNvPr>
          <p:cNvSpPr>
            <a:spLocks noGrp="1"/>
          </p:cNvSpPr>
          <p:nvPr>
            <p:ph type="title"/>
          </p:nvPr>
        </p:nvSpPr>
        <p:spPr/>
        <p:txBody>
          <a:bodyPr/>
          <a:lstStyle/>
          <a:p>
            <a:r>
              <a:rPr lang="el-GR" b="1" dirty="0"/>
              <a:t>Σύγκριση κλασμάτων
</a:t>
            </a:r>
            <a:endParaRPr lang="ro-RO" dirty="0"/>
          </a:p>
        </p:txBody>
      </p:sp>
      <p:sp>
        <p:nvSpPr>
          <p:cNvPr id="3" name="Content Placeholder 2">
            <a:extLst>
              <a:ext uri="{FF2B5EF4-FFF2-40B4-BE49-F238E27FC236}">
                <a16:creationId xmlns:a16="http://schemas.microsoft.com/office/drawing/2014/main" id="{C579D008-0865-B001-0529-0CBC930B5505}"/>
              </a:ext>
            </a:extLst>
          </p:cNvPr>
          <p:cNvSpPr>
            <a:spLocks noGrp="1"/>
          </p:cNvSpPr>
          <p:nvPr>
            <p:ph idx="1"/>
          </p:nvPr>
        </p:nvSpPr>
        <p:spPr/>
        <p:txBody>
          <a:bodyPr/>
          <a:lstStyle/>
          <a:p>
            <a:pPr marL="47625" marR="47625" algn="just">
              <a:lnSpc>
                <a:spcPct val="107000"/>
              </a:lnSpc>
              <a:spcBef>
                <a:spcPts val="1440"/>
              </a:spcBef>
              <a:spcAft>
                <a:spcPts val="900"/>
              </a:spcAft>
            </a:pPr>
            <a:r>
              <a:rPr lang="en-US" sz="1800" b="1" dirty="0">
                <a:solidFill>
                  <a:srgbClr val="0070C0"/>
                </a:solidFill>
                <a:effectLst/>
                <a:ea typeface="Times New Roman" panose="02020603050405020304" pitchFamily="18" charset="0"/>
                <a:cs typeface="Times New Roman" panose="02020603050405020304" pitchFamily="18" charset="0"/>
              </a:rPr>
              <a:t>3. </a:t>
            </a:r>
            <a:r>
              <a:rPr lang="el-GR" sz="1800" b="1" dirty="0">
                <a:solidFill>
                  <a:srgbClr val="0070C0"/>
                </a:solidFill>
                <a:ea typeface="Times New Roman" panose="02020603050405020304" pitchFamily="18" charset="0"/>
                <a:cs typeface="Times New Roman" panose="02020603050405020304" pitchFamily="18" charset="0"/>
              </a:rPr>
              <a:t>Υπολογίστε τον συντελεστή ενίσχυσης κάθε κλάσματος</a:t>
            </a:r>
            <a:r>
              <a:rPr lang="en-US" sz="1800" b="1" dirty="0">
                <a:solidFill>
                  <a:srgbClr val="0070C0"/>
                </a:solidFill>
                <a:effectLst/>
                <a:ea typeface="Times New Roman" panose="02020603050405020304" pitchFamily="18" charset="0"/>
                <a:cs typeface="Times New Roman" panose="02020603050405020304" pitchFamily="18" charset="0"/>
              </a:rPr>
              <a:t>:</a:t>
            </a:r>
          </a:p>
          <a:p>
            <a:pPr marL="47625" marR="47625" algn="just">
              <a:lnSpc>
                <a:spcPct val="107000"/>
              </a:lnSpc>
              <a:spcBef>
                <a:spcPts val="1440"/>
              </a:spcBef>
              <a:spcAft>
                <a:spcPts val="900"/>
              </a:spcAft>
            </a:pPr>
            <a:r>
              <a:rPr lang="el-GR" sz="1800" dirty="0">
                <a:solidFill>
                  <a:schemeClr val="tx1"/>
                </a:solidFill>
                <a:ea typeface="Times New Roman" panose="02020603050405020304" pitchFamily="18" charset="0"/>
                <a:cs typeface="Times New Roman" panose="02020603050405020304" pitchFamily="18" charset="0"/>
              </a:rPr>
              <a:t>Ο πολλαπλασιαστής είναι ένας μη μηδενικός φυσικός αριθμός που θα χρησιμοποιηθεί για να πολλαπλασιάσει τόσο τον αριθμητή όσο και τον παρονομαστή κάθε ξεχωριστού κλάσματος για να φέρει όλα τα κλάσματα στον ίδιο κοινό παρονομαστή.
Διαιρέστε το λιγότερο κοινό πολλαπλάσιο CMMMC που υπολογίστηκε στο προηγούμενο σημείο με τον παρονομαστή κάθε μεμονωμένου κλάσματος, αποκτώντας έτσι έναν αριθμό για κάθε μεμονωμένο κλάσμα, τον "συντελεστή ενίσχυσης".</a:t>
            </a:r>
            <a:endParaRPr lang="ro-RO" dirty="0">
              <a:solidFill>
                <a:schemeClr val="tx1"/>
              </a:solidFill>
            </a:endParaRPr>
          </a:p>
        </p:txBody>
      </p:sp>
    </p:spTree>
    <p:extLst>
      <p:ext uri="{BB962C8B-B14F-4D97-AF65-F5344CB8AC3E}">
        <p14:creationId xmlns:p14="http://schemas.microsoft.com/office/powerpoint/2010/main" val="33517570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91E26-3F32-0D6F-D634-A324E27BCE24}"/>
              </a:ext>
            </a:extLst>
          </p:cNvPr>
          <p:cNvSpPr>
            <a:spLocks noGrp="1"/>
          </p:cNvSpPr>
          <p:nvPr>
            <p:ph type="title"/>
          </p:nvPr>
        </p:nvSpPr>
        <p:spPr/>
        <p:txBody>
          <a:bodyPr/>
          <a:lstStyle/>
          <a:p>
            <a:r>
              <a:rPr lang="el-GR" b="1" dirty="0"/>
              <a:t>Σύγκριση κλασμάτων
</a:t>
            </a:r>
            <a:endParaRPr lang="ro-RO" dirty="0"/>
          </a:p>
        </p:txBody>
      </p:sp>
      <p:sp>
        <p:nvSpPr>
          <p:cNvPr id="3" name="Content Placeholder 2">
            <a:extLst>
              <a:ext uri="{FF2B5EF4-FFF2-40B4-BE49-F238E27FC236}">
                <a16:creationId xmlns:a16="http://schemas.microsoft.com/office/drawing/2014/main" id="{7A34253D-A18E-D8C3-7BD3-FF3667B069FD}"/>
              </a:ext>
            </a:extLst>
          </p:cNvPr>
          <p:cNvSpPr>
            <a:spLocks noGrp="1"/>
          </p:cNvSpPr>
          <p:nvPr>
            <p:ph idx="1"/>
          </p:nvPr>
        </p:nvSpPr>
        <p:spPr/>
        <p:txBody>
          <a:bodyPr>
            <a:normAutofit/>
          </a:bodyPr>
          <a:lstStyle/>
          <a:p>
            <a:pPr marL="47625" marR="47625" algn="just">
              <a:lnSpc>
                <a:spcPct val="150000"/>
              </a:lnSpc>
              <a:spcBef>
                <a:spcPts val="0"/>
              </a:spcBef>
            </a:pPr>
            <a:r>
              <a:rPr lang="en-US" sz="1800" b="1" i="1" dirty="0">
                <a:solidFill>
                  <a:srgbClr val="0070C0"/>
                </a:solidFill>
                <a:effectLst/>
                <a:ea typeface="Times New Roman" panose="02020603050405020304" pitchFamily="18" charset="0"/>
                <a:cs typeface="Times New Roman" panose="02020603050405020304" pitchFamily="18" charset="0"/>
              </a:rPr>
              <a:t>4. </a:t>
            </a:r>
            <a:r>
              <a:rPr lang="el-GR" sz="1800" b="1" i="1" dirty="0">
                <a:solidFill>
                  <a:srgbClr val="0070C0"/>
                </a:solidFill>
                <a:ea typeface="Times New Roman" panose="02020603050405020304" pitchFamily="18" charset="0"/>
                <a:cs typeface="Times New Roman" panose="02020603050405020304" pitchFamily="18" charset="0"/>
              </a:rPr>
              <a:t>Ενισχύστε κάθε κλάσμα</a:t>
            </a:r>
            <a:r>
              <a:rPr lang="en-US" sz="1800" b="1" i="1" dirty="0">
                <a:solidFill>
                  <a:srgbClr val="0070C0"/>
                </a:solidFill>
                <a:effectLst/>
                <a:ea typeface="Times New Roman" panose="02020603050405020304" pitchFamily="18" charset="0"/>
                <a:cs typeface="Times New Roman" panose="02020603050405020304" pitchFamily="18" charset="0"/>
              </a:rPr>
              <a:t>:</a:t>
            </a:r>
          </a:p>
          <a:p>
            <a:pPr marL="47625" marR="47625" algn="just">
              <a:lnSpc>
                <a:spcPct val="150000"/>
              </a:lnSpc>
              <a:spcBef>
                <a:spcPts val="0"/>
              </a:spcBef>
            </a:pPr>
            <a:r>
              <a:rPr lang="el-GR" sz="1800" dirty="0">
                <a:solidFill>
                  <a:schemeClr val="tx1"/>
                </a:solidFill>
                <a:ea typeface="Times New Roman" panose="02020603050405020304" pitchFamily="18" charset="0"/>
                <a:cs typeface="Times New Roman" panose="02020603050405020304" pitchFamily="18" charset="0"/>
              </a:rPr>
              <a:t>Πολλαπλασιάστε τόσο τον αριθμητή όσο και τον παρονομαστή κάθε κλάσματος με τον "συντελεστή ενίσχυσης".
Μετά την ενίσχυση, τα κλάσματα μεταφέρονται στον ίδιο παρονομαστή.
</a:t>
            </a:r>
            <a:r>
              <a:rPr lang="en-US" sz="1800" b="1" i="1" dirty="0">
                <a:solidFill>
                  <a:srgbClr val="0070C0"/>
                </a:solidFill>
                <a:effectLst/>
                <a:ea typeface="Times New Roman" panose="02020603050405020304" pitchFamily="18" charset="0"/>
                <a:cs typeface="Times New Roman" panose="02020603050405020304" pitchFamily="18" charset="0"/>
              </a:rPr>
              <a:t>5. Add the fractions:</a:t>
            </a:r>
          </a:p>
          <a:p>
            <a:pPr marL="47625" marR="47625" algn="just">
              <a:lnSpc>
                <a:spcPct val="150000"/>
              </a:lnSpc>
              <a:spcBef>
                <a:spcPts val="0"/>
              </a:spcBef>
            </a:pPr>
            <a:r>
              <a:rPr lang="el-GR" sz="1800" dirty="0">
                <a:solidFill>
                  <a:schemeClr val="tx1"/>
                </a:solidFill>
                <a:ea typeface="Times New Roman" panose="02020603050405020304" pitchFamily="18" charset="0"/>
                <a:cs typeface="Times New Roman" panose="02020603050405020304" pitchFamily="18" charset="0"/>
              </a:rPr>
              <a:t>Για να προσθέσετε τα κλάσματα προσθέστε τους αριθμητές όλων των κλασμάτων.
Ο παρονομαστής του </a:t>
            </a:r>
            <a:r>
              <a:rPr lang="el-GR" sz="1800" dirty="0" err="1">
                <a:solidFill>
                  <a:schemeClr val="tx1"/>
                </a:solidFill>
                <a:ea typeface="Times New Roman" panose="02020603050405020304" pitchFamily="18" charset="0"/>
                <a:cs typeface="Times New Roman" panose="02020603050405020304" pitchFamily="18" charset="0"/>
              </a:rPr>
              <a:t>προκύπτοντος</a:t>
            </a:r>
            <a:r>
              <a:rPr lang="el-GR" sz="1800" dirty="0">
                <a:solidFill>
                  <a:schemeClr val="tx1"/>
                </a:solidFill>
                <a:ea typeface="Times New Roman" panose="02020603050405020304" pitchFamily="18" charset="0"/>
                <a:cs typeface="Times New Roman" panose="02020603050405020304" pitchFamily="18" charset="0"/>
              </a:rPr>
              <a:t> κλάσματος θα είναι ίσος με τον κοινό παρονομαστή των προστιθέμενων κλασμάτων, δηλαδή το χαμηλότερο κοινό πολλαπλάσιο των παρονομαστών, που υπολογίζεται παραπάνω.
</a:t>
            </a:r>
            <a:r>
              <a:rPr lang="en-US" sz="1800" b="1" i="1" dirty="0">
                <a:solidFill>
                  <a:srgbClr val="0070C0"/>
                </a:solidFill>
                <a:effectLst/>
                <a:ea typeface="Times New Roman" panose="02020603050405020304" pitchFamily="18" charset="0"/>
                <a:cs typeface="Times New Roman" panose="02020603050405020304" pitchFamily="18" charset="0"/>
              </a:rPr>
              <a:t>6. </a:t>
            </a:r>
            <a:r>
              <a:rPr lang="el-GR" sz="1800" b="1" i="1" dirty="0">
                <a:solidFill>
                  <a:srgbClr val="0070C0"/>
                </a:solidFill>
                <a:ea typeface="Times New Roman" panose="02020603050405020304" pitchFamily="18" charset="0"/>
                <a:cs typeface="Times New Roman" panose="02020603050405020304" pitchFamily="18" charset="0"/>
              </a:rPr>
              <a:t>Απλοποιήστε το </a:t>
            </a:r>
            <a:r>
              <a:rPr lang="el-GR" sz="1800" b="1" i="1" dirty="0" err="1">
                <a:solidFill>
                  <a:srgbClr val="0070C0"/>
                </a:solidFill>
                <a:ea typeface="Times New Roman" panose="02020603050405020304" pitchFamily="18" charset="0"/>
                <a:cs typeface="Times New Roman" panose="02020603050405020304" pitchFamily="18" charset="0"/>
              </a:rPr>
              <a:t>προκύπτον</a:t>
            </a:r>
            <a:r>
              <a:rPr lang="el-GR" sz="1800" b="1" i="1" dirty="0">
                <a:solidFill>
                  <a:srgbClr val="0070C0"/>
                </a:solidFill>
                <a:ea typeface="Times New Roman" panose="02020603050405020304" pitchFamily="18" charset="0"/>
                <a:cs typeface="Times New Roman" panose="02020603050405020304" pitchFamily="18" charset="0"/>
              </a:rPr>
              <a:t> κλάσμα, εάν είναι απαραίτητο</a:t>
            </a:r>
            <a:r>
              <a:rPr lang="en-US" sz="1800" b="1" i="1" dirty="0">
                <a:solidFill>
                  <a:srgbClr val="0070C0"/>
                </a:solidFill>
                <a:effectLst/>
                <a:ea typeface="Times New Roman" panose="02020603050405020304" pitchFamily="18" charset="0"/>
                <a:cs typeface="Times New Roman" panose="02020603050405020304" pitchFamily="18" charset="0"/>
              </a:rPr>
              <a:t>.</a:t>
            </a:r>
            <a:endParaRPr lang="ro-RO" b="1" i="1" dirty="0">
              <a:solidFill>
                <a:srgbClr val="0070C0"/>
              </a:solidFill>
            </a:endParaRPr>
          </a:p>
        </p:txBody>
      </p:sp>
    </p:spTree>
    <p:extLst>
      <p:ext uri="{BB962C8B-B14F-4D97-AF65-F5344CB8AC3E}">
        <p14:creationId xmlns:p14="http://schemas.microsoft.com/office/powerpoint/2010/main" val="17057863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90D4472-6A20-D55F-2D52-1F5D3D0CA6D7}"/>
              </a:ext>
            </a:extLst>
          </p:cNvPr>
          <p:cNvSpPr>
            <a:spLocks noGrp="1"/>
          </p:cNvSpPr>
          <p:nvPr>
            <p:ph type="title"/>
          </p:nvPr>
        </p:nvSpPr>
        <p:spPr>
          <a:xfrm>
            <a:off x="1981200" y="777255"/>
            <a:ext cx="8229600" cy="1143000"/>
          </a:xfrm>
        </p:spPr>
        <p:txBody>
          <a:bodyPr/>
          <a:lstStyle/>
          <a:p>
            <a:r>
              <a:rPr lang="el-GR" dirty="0"/>
              <a:t>Πηγές
</a:t>
            </a:r>
            <a:endParaRPr lang="en-US" dirty="0"/>
          </a:p>
        </p:txBody>
      </p:sp>
      <p:sp>
        <p:nvSpPr>
          <p:cNvPr id="3" name="Content Placeholder 2"/>
          <p:cNvSpPr>
            <a:spLocks noGrp="1"/>
          </p:cNvSpPr>
          <p:nvPr>
            <p:ph idx="1"/>
          </p:nvPr>
        </p:nvSpPr>
        <p:spPr/>
        <p:txBody>
          <a:bodyPr/>
          <a:lstStyle/>
          <a:p>
            <a:pPr marL="0" indent="0">
              <a:buNone/>
            </a:pPr>
            <a:endParaRPr lang="ro-RO" dirty="0"/>
          </a:p>
          <a:p>
            <a:r>
              <a:rPr lang="en-US" u="sng" dirty="0">
                <a:hlinkClick r:id="rId2"/>
              </a:rPr>
              <a:t>https://mquest.ro/home/learnunitnew?id=32</a:t>
            </a:r>
            <a:r>
              <a:rPr lang="en-US" dirty="0"/>
              <a:t> </a:t>
            </a:r>
            <a:r>
              <a:rPr lang="en-US" u="sng" dirty="0">
                <a:hlinkClick r:id="rId3"/>
              </a:rPr>
              <a:t>https://mquest.ro/home/ch?c=6</a:t>
            </a:r>
            <a:r>
              <a:rPr lang="en-US" dirty="0"/>
              <a:t> </a:t>
            </a:r>
            <a:r>
              <a:rPr lang="en-US" u="sng" dirty="0">
                <a:hlinkClick r:id="rId4"/>
              </a:rPr>
              <a:t>https://www.scoalaintuitext.ro/blog/matematica-clasa-a-iii-a-2/</a:t>
            </a:r>
            <a:endParaRPr lang="ro-RO" dirty="0"/>
          </a:p>
          <a:p>
            <a:endParaRPr lang="ro-RO" dirty="0"/>
          </a:p>
        </p:txBody>
      </p:sp>
    </p:spTree>
    <p:extLst>
      <p:ext uri="{BB962C8B-B14F-4D97-AF65-F5344CB8AC3E}">
        <p14:creationId xmlns:p14="http://schemas.microsoft.com/office/powerpoint/2010/main" val="7035246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012604"/>
            <a:ext cx="10972800" cy="1143000"/>
          </a:xfrm>
        </p:spPr>
        <p:txBody>
          <a:bodyPr/>
          <a:lstStyle/>
          <a:p>
            <a:r>
              <a:rPr lang="el-GR" dirty="0"/>
              <a:t>Παραδείγματα
</a:t>
            </a:r>
            <a:endParaRPr lang="ro-RO" dirty="0"/>
          </a:p>
        </p:txBody>
      </p:sp>
    </p:spTree>
    <p:extLst>
      <p:ext uri="{BB962C8B-B14F-4D97-AF65-F5344CB8AC3E}">
        <p14:creationId xmlns:p14="http://schemas.microsoft.com/office/powerpoint/2010/main" val="10054488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738788"/>
            <a:ext cx="10972800" cy="5048262"/>
          </a:xfrm>
        </p:spPr>
        <p:txBody>
          <a:bodyPr>
            <a:normAutofit fontScale="85000" lnSpcReduction="20000"/>
          </a:bodyPr>
          <a:lstStyle/>
          <a:p>
            <a:pPr marL="0" indent="0">
              <a:buNone/>
            </a:pPr>
            <a:r>
              <a:rPr lang="el-GR" dirty="0">
                <a:solidFill>
                  <a:schemeClr val="tx1"/>
                </a:solidFill>
              </a:rPr>
              <a:t>Στη συνέχεια θα συγκρίνω ίσα μέρη που δεν ανήκουν στο ίδιο σύνολο. Δύο αδέλφια, ο </a:t>
            </a:r>
            <a:r>
              <a:rPr lang="el-GR" dirty="0" err="1">
                <a:solidFill>
                  <a:schemeClr val="tx1"/>
                </a:solidFill>
              </a:rPr>
              <a:t>Βλαντ</a:t>
            </a:r>
            <a:r>
              <a:rPr lang="el-GR" dirty="0">
                <a:solidFill>
                  <a:schemeClr val="tx1"/>
                </a:solidFill>
              </a:rPr>
              <a:t> και ο Ράντου, ετοίμασαν δύο πανομοιότυπες πίτσες και στη συνέχεια κάθισαν στο τραπέζι. Κάθε πίτσα κόπηκε σε 8 φέτες ίσου μεγέθους. Εδώ είναι πόσο κάθε αγόρι έφαγε μετά από ένα τέταρτο της ώρας:</a:t>
            </a:r>
          </a:p>
          <a:p>
            <a:pPr marL="0" indent="0">
              <a:buNone/>
            </a:pPr>
            <a:endParaRPr lang="el-GR" dirty="0">
              <a:solidFill>
                <a:schemeClr val="tx1"/>
              </a:solidFill>
            </a:endParaRPr>
          </a:p>
          <a:p>
            <a:pPr marL="0" indent="0">
              <a:buNone/>
            </a:pPr>
            <a:endParaRPr lang="el-GR" dirty="0">
              <a:solidFill>
                <a:schemeClr val="tx1"/>
              </a:solidFill>
            </a:endParaRPr>
          </a:p>
          <a:p>
            <a:pPr marL="0" indent="0">
              <a:buNone/>
            </a:pPr>
            <a:endParaRPr lang="el-GR" dirty="0">
              <a:solidFill>
                <a:schemeClr val="tx1"/>
              </a:solidFill>
            </a:endParaRPr>
          </a:p>
          <a:p>
            <a:pPr marL="0" indent="0">
              <a:buNone/>
            </a:pPr>
            <a:r>
              <a:rPr lang="el-GR" dirty="0">
                <a:solidFill>
                  <a:schemeClr val="tx1"/>
                </a:solidFill>
              </a:rPr>
              <a:t>
  Κοιτάξτε την εικόνα και πείτε ποιος έφαγε λιγότερο. Οι 3 φέτες που έφαγε ο </a:t>
            </a:r>
            <a:r>
              <a:rPr lang="el-GR" dirty="0" err="1">
                <a:solidFill>
                  <a:schemeClr val="tx1"/>
                </a:solidFill>
              </a:rPr>
              <a:t>Βλαντ</a:t>
            </a:r>
            <a:r>
              <a:rPr lang="el-GR" dirty="0">
                <a:solidFill>
                  <a:schemeClr val="tx1"/>
                </a:solidFill>
              </a:rPr>
              <a:t>, δηλαδή τα 3/8 της πίτσας, είναι λιγότερες από τις 5 φέτες, δηλαδή τα 5/8 που έφαγε ο Ράντου.
</a:t>
            </a:r>
            <a:endParaRPr lang="ro-RO" dirty="0">
              <a:solidFill>
                <a:schemeClr val="tx1"/>
              </a:solidFill>
            </a:endParaRPr>
          </a:p>
        </p:txBody>
      </p:sp>
      <p:pic>
        <p:nvPicPr>
          <p:cNvPr id="4" name="image9.jpg" descr="https://www.scoalaintuitext.ro/blog/wp-content/uploads/sites/7/2019/03/Snip-3.jpg"/>
          <p:cNvPicPr/>
          <p:nvPr/>
        </p:nvPicPr>
        <p:blipFill>
          <a:blip r:embed="rId2"/>
          <a:srcRect l="16028" t="20004" r="34922" b="16473"/>
          <a:stretch>
            <a:fillRect/>
          </a:stretch>
        </p:blipFill>
        <p:spPr>
          <a:xfrm>
            <a:off x="3962713" y="2458720"/>
            <a:ext cx="3487954" cy="1407824"/>
          </a:xfrm>
          <a:prstGeom prst="rect">
            <a:avLst/>
          </a:prstGeom>
          <a:ln/>
        </p:spPr>
      </p:pic>
    </p:spTree>
    <p:extLst>
      <p:ext uri="{BB962C8B-B14F-4D97-AF65-F5344CB8AC3E}">
        <p14:creationId xmlns:p14="http://schemas.microsoft.com/office/powerpoint/2010/main" val="416276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1A2F6-CF72-5780-7713-1207DA60A621}"/>
              </a:ext>
            </a:extLst>
          </p:cNvPr>
          <p:cNvSpPr>
            <a:spLocks noGrp="1"/>
          </p:cNvSpPr>
          <p:nvPr>
            <p:ph type="title"/>
          </p:nvPr>
        </p:nvSpPr>
        <p:spPr>
          <a:xfrm>
            <a:off x="664101" y="457201"/>
            <a:ext cx="10972800" cy="1143000"/>
          </a:xfrm>
        </p:spPr>
        <p:txBody>
          <a:bodyPr/>
          <a:lstStyle/>
          <a:p>
            <a:r>
              <a:rPr lang="el-GR" b="1" dirty="0"/>
              <a:t>Σύγκριση κλασμάτων
</a:t>
            </a:r>
            <a:endParaRPr lang="ro-RO" dirty="0"/>
          </a:p>
        </p:txBody>
      </p:sp>
      <p:sp>
        <p:nvSpPr>
          <p:cNvPr id="3" name="Content Placeholder 2">
            <a:extLst>
              <a:ext uri="{FF2B5EF4-FFF2-40B4-BE49-F238E27FC236}">
                <a16:creationId xmlns:a16="http://schemas.microsoft.com/office/drawing/2014/main" id="{5A2BB589-2628-31CC-3E1E-B4D702480665}"/>
              </a:ext>
            </a:extLst>
          </p:cNvPr>
          <p:cNvSpPr>
            <a:spLocks noGrp="1"/>
          </p:cNvSpPr>
          <p:nvPr>
            <p:ph idx="1"/>
          </p:nvPr>
        </p:nvSpPr>
        <p:spPr/>
        <p:txBody>
          <a:bodyPr>
            <a:normAutofit/>
          </a:bodyPr>
          <a:lstStyle/>
          <a:p>
            <a:pPr>
              <a:lnSpc>
                <a:spcPct val="107000"/>
              </a:lnSpc>
              <a:spcAft>
                <a:spcPts val="800"/>
              </a:spcAft>
            </a:pPr>
            <a:r>
              <a:rPr lang="el-GR" sz="1800" dirty="0">
                <a:solidFill>
                  <a:schemeClr val="tx1"/>
                </a:solidFill>
                <a:ea typeface="Times New Roman" panose="02020603050405020304" pitchFamily="18" charset="0"/>
                <a:cs typeface="Times New Roman" panose="02020603050405020304" pitchFamily="18" charset="0"/>
              </a:rPr>
              <a:t>Στην περίπτωση δύο θετικών κλασμάτων με διαφορετικούς αριθμητές και παρονομαστές:
κάθε θετικό κλάσμα </a:t>
            </a:r>
            <a:r>
              <a:rPr lang="el-GR" sz="1800" dirty="0" err="1">
                <a:solidFill>
                  <a:schemeClr val="tx1"/>
                </a:solidFill>
                <a:ea typeface="Times New Roman" panose="02020603050405020304" pitchFamily="18" charset="0"/>
                <a:cs typeface="Times New Roman" panose="02020603050405020304" pitchFamily="18" charset="0"/>
              </a:rPr>
              <a:t>υπομονάδας</a:t>
            </a:r>
            <a:r>
              <a:rPr lang="el-GR" sz="1800" dirty="0">
                <a:solidFill>
                  <a:schemeClr val="tx1"/>
                </a:solidFill>
                <a:ea typeface="Times New Roman" panose="02020603050405020304" pitchFamily="18" charset="0"/>
                <a:cs typeface="Times New Roman" panose="02020603050405020304" pitchFamily="18" charset="0"/>
              </a:rPr>
              <a:t> (το οποίο είναι μικρότερο από 1) είναι μικρότερο από οποιοδήποτε κλάσμα </a:t>
            </a:r>
            <a:r>
              <a:rPr lang="el-GR" sz="1800" dirty="0" err="1">
                <a:solidFill>
                  <a:schemeClr val="tx1"/>
                </a:solidFill>
                <a:ea typeface="Times New Roman" panose="02020603050405020304" pitchFamily="18" charset="0"/>
                <a:cs typeface="Times New Roman" panose="02020603050405020304" pitchFamily="18" charset="0"/>
              </a:rPr>
              <a:t>ισομονάδας</a:t>
            </a:r>
            <a:r>
              <a:rPr lang="el-GR" sz="1800" dirty="0">
                <a:solidFill>
                  <a:schemeClr val="tx1"/>
                </a:solidFill>
                <a:ea typeface="Times New Roman" panose="02020603050405020304" pitchFamily="18" charset="0"/>
                <a:cs typeface="Times New Roman" panose="02020603050405020304" pitchFamily="18" charset="0"/>
              </a:rPr>
              <a:t> (το οποίο ισούται με 1), το οποίο με τη σειρά του είναι μικρότερο από οποιοδήποτε κλάσμα </a:t>
            </a:r>
            <a:r>
              <a:rPr lang="el-GR" sz="1800" dirty="0" err="1">
                <a:solidFill>
                  <a:schemeClr val="tx1"/>
                </a:solidFill>
                <a:ea typeface="Times New Roman" panose="02020603050405020304" pitchFamily="18" charset="0"/>
                <a:cs typeface="Times New Roman" panose="02020603050405020304" pitchFamily="18" charset="0"/>
              </a:rPr>
              <a:t>υπερμονάδας</a:t>
            </a:r>
            <a:r>
              <a:rPr lang="el-GR" sz="1800" dirty="0">
                <a:solidFill>
                  <a:schemeClr val="tx1"/>
                </a:solidFill>
                <a:ea typeface="Times New Roman" panose="02020603050405020304" pitchFamily="18" charset="0"/>
                <a:cs typeface="Times New Roman" panose="02020603050405020304" pitchFamily="18" charset="0"/>
              </a:rPr>
              <a:t> (το οποίο είναι μεγαλύτερο από 1):
		3/7 &lt; 1 &lt; 5/2
αν τα κλάσματα είναι και </a:t>
            </a:r>
            <a:r>
              <a:rPr lang="el-GR" sz="1800" dirty="0" err="1">
                <a:solidFill>
                  <a:schemeClr val="tx1"/>
                </a:solidFill>
                <a:ea typeface="Times New Roman" panose="02020603050405020304" pitchFamily="18" charset="0"/>
                <a:cs typeface="Times New Roman" panose="02020603050405020304" pitchFamily="18" charset="0"/>
              </a:rPr>
              <a:t>υπομονάδα</a:t>
            </a:r>
            <a:r>
              <a:rPr lang="el-GR" sz="1800" dirty="0">
                <a:solidFill>
                  <a:schemeClr val="tx1"/>
                </a:solidFill>
                <a:ea typeface="Times New Roman" panose="02020603050405020304" pitchFamily="18" charset="0"/>
                <a:cs typeface="Times New Roman" panose="02020603050405020304" pitchFamily="18" charset="0"/>
              </a:rPr>
              <a:t> ή </a:t>
            </a:r>
            <a:r>
              <a:rPr lang="el-GR" sz="1800" dirty="0" err="1">
                <a:solidFill>
                  <a:schemeClr val="tx1"/>
                </a:solidFill>
                <a:ea typeface="Times New Roman" panose="02020603050405020304" pitchFamily="18" charset="0"/>
                <a:cs typeface="Times New Roman" panose="02020603050405020304" pitchFamily="18" charset="0"/>
              </a:rPr>
              <a:t>υπερμονάδα</a:t>
            </a:r>
            <a:r>
              <a:rPr lang="el-GR" sz="1800" dirty="0">
                <a:solidFill>
                  <a:schemeClr val="tx1"/>
                </a:solidFill>
                <a:ea typeface="Times New Roman" panose="02020603050405020304" pitchFamily="18" charset="0"/>
                <a:cs typeface="Times New Roman" panose="02020603050405020304" pitchFamily="18" charset="0"/>
              </a:rPr>
              <a:t>, μεταφέρονται πρώτα στον ίδιο παρονομαστή, ενώ το κλάσμα με τον μεγαλύτερο αριθμητή είναι μεγαλύτερο από το άλλο:
		8/9? 5/7
		(8 × 7) / (9 × 7); (5 × 9) / (7 × 9)
		56/63 &gt; 45/63
		8/9 &gt; 5/7</a:t>
            </a:r>
            <a:endParaRPr lang="ro-RO" dirty="0"/>
          </a:p>
        </p:txBody>
      </p:sp>
    </p:spTree>
    <p:extLst>
      <p:ext uri="{BB962C8B-B14F-4D97-AF65-F5344CB8AC3E}">
        <p14:creationId xmlns:p14="http://schemas.microsoft.com/office/powerpoint/2010/main" val="5867354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763009"/>
            <a:ext cx="10972800" cy="5363155"/>
          </a:xfrm>
        </p:spPr>
        <p:txBody>
          <a:bodyPr/>
          <a:lstStyle/>
          <a:p>
            <a:r>
              <a:rPr lang="el-GR" sz="2800" dirty="0">
                <a:solidFill>
                  <a:schemeClr val="tx1"/>
                </a:solidFill>
              </a:rPr>
              <a:t>Μπορούμε να συγκρίνουμε δύο κλάσματα μόνο αν είναι ίσα μέρη του ίδιου συνόλου ή ίσα μέρη πανομοιότυπων συνόλων. Η </a:t>
            </a:r>
            <a:r>
              <a:rPr lang="el-GR" sz="2800" dirty="0" err="1">
                <a:solidFill>
                  <a:schemeClr val="tx1"/>
                </a:solidFill>
              </a:rPr>
              <a:t>Rodica</a:t>
            </a:r>
            <a:r>
              <a:rPr lang="el-GR" sz="2800" dirty="0">
                <a:solidFill>
                  <a:schemeClr val="tx1"/>
                </a:solidFill>
              </a:rPr>
              <a:t> βοήθησε τον παππού της να φυτέψει λαχανικά στον κήπο. Τα λαχανικά διανεμήθηκαν σύμφωνα με το ακόλουθο καθεστώς:</a:t>
            </a:r>
            <a:endParaRPr lang="ro-RO" sz="2800" dirty="0">
              <a:solidFill>
                <a:schemeClr val="tx1"/>
              </a:solidFill>
            </a:endParaRPr>
          </a:p>
        </p:txBody>
      </p:sp>
      <p:pic>
        <p:nvPicPr>
          <p:cNvPr id="4" name="image1.jpg" descr="https://www.scoalaintuitext.ro/blog/wp-content/uploads/sites/7/2019/03/Snip-5.jpg"/>
          <p:cNvPicPr/>
          <p:nvPr/>
        </p:nvPicPr>
        <p:blipFill>
          <a:blip r:embed="rId2"/>
          <a:srcRect l="19712" t="24975" r="23394" b="25670"/>
          <a:stretch>
            <a:fillRect/>
          </a:stretch>
        </p:blipFill>
        <p:spPr>
          <a:xfrm>
            <a:off x="2442081" y="3041240"/>
            <a:ext cx="6290250" cy="2437848"/>
          </a:xfrm>
          <a:prstGeom prst="rect">
            <a:avLst/>
          </a:prstGeom>
          <a:ln/>
        </p:spPr>
      </p:pic>
    </p:spTree>
    <p:extLst>
      <p:ext uri="{BB962C8B-B14F-4D97-AF65-F5344CB8AC3E}">
        <p14:creationId xmlns:p14="http://schemas.microsoft.com/office/powerpoint/2010/main" val="28414961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720621"/>
            <a:ext cx="10972800" cy="3972492"/>
          </a:xfrm>
        </p:spPr>
        <p:txBody>
          <a:bodyPr/>
          <a:lstStyle/>
          <a:p>
            <a:pPr marL="0" indent="0">
              <a:buNone/>
            </a:pPr>
            <a:r>
              <a:rPr lang="el-GR" sz="2400" dirty="0">
                <a:solidFill>
                  <a:schemeClr val="tx1"/>
                </a:solidFill>
              </a:rPr>
              <a:t>Σημειώνουμε ότι:
στα 2/10 της επιφάνειας του κήπου φύτεψαν φασόλια,
ντομάτα, στα 4/10 ολόκληρου του κήπου,
το 1/10 της επιφάνειας καταλαμβάνεται από πιπεριές,
στα 3/10 του κήπου φύτεψαν λάχανο.
Η μεγαλύτερη έκταση καλλιεργείται με ντομάτες (4/10) και η μικρότερη έκταση με πιπεριές (1/10).
</a:t>
            </a:r>
            <a:endParaRPr lang="ro-RO" sz="2400" dirty="0">
              <a:solidFill>
                <a:schemeClr val="tx1"/>
              </a:solidFill>
            </a:endParaRPr>
          </a:p>
        </p:txBody>
      </p:sp>
    </p:spTree>
    <p:extLst>
      <p:ext uri="{BB962C8B-B14F-4D97-AF65-F5344CB8AC3E}">
        <p14:creationId xmlns:p14="http://schemas.microsoft.com/office/powerpoint/2010/main" val="1857247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750899"/>
            <a:ext cx="10972800" cy="5375266"/>
          </a:xfrm>
        </p:spPr>
        <p:txBody>
          <a:bodyPr/>
          <a:lstStyle/>
          <a:p>
            <a:pPr marL="0" indent="0">
              <a:buNone/>
            </a:pPr>
            <a:r>
              <a:rPr lang="el-GR" b="1" dirty="0"/>
              <a:t>Ασκήσεις και προβλήματα</a:t>
            </a:r>
            <a:r>
              <a:rPr lang="en-US" b="1" dirty="0"/>
              <a:t>:</a:t>
            </a:r>
          </a:p>
          <a:p>
            <a:r>
              <a:rPr lang="en-US" dirty="0"/>
              <a:t>1</a:t>
            </a:r>
            <a:r>
              <a:rPr lang="el-GR" dirty="0"/>
              <a:t>) Γράψτε και, στη συνέχεια, συγκρίνετε τα κλάσματα που αντιπροσωπεύονται, χρησιμοποιώντας σύμβολα σχέσης (&lt;, &gt;, = );</a:t>
            </a:r>
            <a:endParaRPr lang="ro-RO" dirty="0"/>
          </a:p>
        </p:txBody>
      </p:sp>
      <p:pic>
        <p:nvPicPr>
          <p:cNvPr id="4" name="image6.jpg" descr="https://www.scoalaintuitext.ro/blog/wp-content/uploads/sites/7/2019/03/Snip-6.jpg"/>
          <p:cNvPicPr/>
          <p:nvPr/>
        </p:nvPicPr>
        <p:blipFill>
          <a:blip r:embed="rId2"/>
          <a:srcRect l="7852" t="10449" r="8483" b="16118"/>
          <a:stretch>
            <a:fillRect/>
          </a:stretch>
        </p:blipFill>
        <p:spPr>
          <a:xfrm>
            <a:off x="1391898" y="2874647"/>
            <a:ext cx="8397656" cy="2343150"/>
          </a:xfrm>
          <a:prstGeom prst="rect">
            <a:avLst/>
          </a:prstGeom>
          <a:ln/>
        </p:spPr>
      </p:pic>
    </p:spTree>
    <p:extLst>
      <p:ext uri="{BB962C8B-B14F-4D97-AF65-F5344CB8AC3E}">
        <p14:creationId xmlns:p14="http://schemas.microsoft.com/office/powerpoint/2010/main" val="21314310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817511"/>
            <a:ext cx="10972800" cy="5308654"/>
          </a:xfrm>
        </p:spPr>
        <p:txBody>
          <a:bodyPr/>
          <a:lstStyle/>
          <a:p>
            <a:r>
              <a:rPr lang="en-US" dirty="0"/>
              <a:t>2</a:t>
            </a:r>
            <a:r>
              <a:rPr lang="el-GR" dirty="0"/>
              <a:t>) Συμπληρώνονται τα κλάσματα, έτσι ώστε να ισχύουν οι ακόλουθες ισότητες:
</a:t>
            </a:r>
            <a:endParaRPr lang="en-US" dirty="0"/>
          </a:p>
          <a:p>
            <a:endParaRPr lang="en-US" dirty="0"/>
          </a:p>
          <a:p>
            <a:endParaRPr lang="en-US" dirty="0"/>
          </a:p>
          <a:p>
            <a:r>
              <a:rPr lang="el-GR" dirty="0"/>
              <a:t>3. Γράψτε ένα μικρότερο κλάσμα και ένα μεγαλύτερο κλάσμα από τα δεδομένα:
</a:t>
            </a:r>
            <a:endParaRPr lang="ro-RO" dirty="0"/>
          </a:p>
        </p:txBody>
      </p:sp>
      <p:pic>
        <p:nvPicPr>
          <p:cNvPr id="4" name="image4.jpg" descr="https://www.scoalaintuitext.ro/blog/wp-content/uploads/sites/7/2019/03/Snip-intercalat-2.jpg"/>
          <p:cNvPicPr/>
          <p:nvPr/>
        </p:nvPicPr>
        <p:blipFill>
          <a:blip r:embed="rId2"/>
          <a:srcRect l="8815" t="24590" r="11996" b="27022"/>
          <a:stretch>
            <a:fillRect/>
          </a:stretch>
        </p:blipFill>
        <p:spPr>
          <a:xfrm>
            <a:off x="1473288" y="2097033"/>
            <a:ext cx="8679031" cy="1002192"/>
          </a:xfrm>
          <a:prstGeom prst="rect">
            <a:avLst/>
          </a:prstGeom>
          <a:ln/>
        </p:spPr>
      </p:pic>
      <p:pic>
        <p:nvPicPr>
          <p:cNvPr id="5" name="image15.jpg" descr="https://www.scoalaintuitext.ro/blog/wp-content/uploads/sites/7/2019/03/Snip-intercalat-3.jpg"/>
          <p:cNvPicPr/>
          <p:nvPr/>
        </p:nvPicPr>
        <p:blipFill>
          <a:blip r:embed="rId3"/>
          <a:srcRect l="10168" t="39310" r="30508" b="19999"/>
          <a:stretch>
            <a:fillRect/>
          </a:stretch>
        </p:blipFill>
        <p:spPr>
          <a:xfrm>
            <a:off x="1070395" y="4658654"/>
            <a:ext cx="3605122" cy="879504"/>
          </a:xfrm>
          <a:prstGeom prst="rect">
            <a:avLst/>
          </a:prstGeom>
          <a:ln/>
        </p:spPr>
      </p:pic>
    </p:spTree>
    <p:extLst>
      <p:ext uri="{BB962C8B-B14F-4D97-AF65-F5344CB8AC3E}">
        <p14:creationId xmlns:p14="http://schemas.microsoft.com/office/powerpoint/2010/main" val="26407062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853845"/>
            <a:ext cx="10972800" cy="5272320"/>
          </a:xfrm>
        </p:spPr>
        <p:txBody>
          <a:bodyPr/>
          <a:lstStyle/>
          <a:p>
            <a:r>
              <a:rPr lang="el-GR" dirty="0"/>
              <a:t>4. Γράψτε όλα τα κλάσματα μικρότερα ή ίσα με 5/8.
5. Γράψτε τα κλάσματα που αντιπροσωπεύονται από χρωματισμό σε αύξουσα σειρά:
</a:t>
            </a:r>
            <a:endParaRPr lang="ro-RO" dirty="0"/>
          </a:p>
        </p:txBody>
      </p:sp>
      <p:pic>
        <p:nvPicPr>
          <p:cNvPr id="4" name="image11.jpg" descr="https://www.scoalaintuitext.ro/blog/wp-content/uploads/sites/7/2019/03/Snip-7.jpg"/>
          <p:cNvPicPr/>
          <p:nvPr/>
        </p:nvPicPr>
        <p:blipFill>
          <a:blip r:embed="rId2"/>
          <a:srcRect l="19555" t="30109" r="31237" b="19105"/>
          <a:stretch>
            <a:fillRect/>
          </a:stretch>
        </p:blipFill>
        <p:spPr>
          <a:xfrm>
            <a:off x="2057186" y="2663874"/>
            <a:ext cx="6614933" cy="2931185"/>
          </a:xfrm>
          <a:prstGeom prst="rect">
            <a:avLst/>
          </a:prstGeom>
          <a:ln/>
        </p:spPr>
      </p:pic>
    </p:spTree>
    <p:extLst>
      <p:ext uri="{BB962C8B-B14F-4D97-AF65-F5344CB8AC3E}">
        <p14:creationId xmlns:p14="http://schemas.microsoft.com/office/powerpoint/2010/main" val="4264539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90343"/>
            <a:ext cx="10972800" cy="5435822"/>
          </a:xfrm>
        </p:spPr>
        <p:txBody>
          <a:bodyPr/>
          <a:lstStyle/>
          <a:p>
            <a:r>
              <a:rPr lang="el-GR" dirty="0"/>
              <a:t>6. Βάλτε τα κλάσματα μεταξύ 2/7 και 6/7 σε φθίνουσα σειρά.
7. Παραγγείλετε τα κλάσματα με τον παρονομαστή 8 και στον αριθμητή έναν περιττό αριθμό μικρότερο από 6 σε αύξουσα σειρά.
</a:t>
            </a:r>
            <a:endParaRPr lang="ro-RO" dirty="0"/>
          </a:p>
        </p:txBody>
      </p:sp>
      <p:pic>
        <p:nvPicPr>
          <p:cNvPr id="6" name="image16.png" descr="Înțelegi matematica - mquest.ro"/>
          <p:cNvPicPr/>
          <p:nvPr/>
        </p:nvPicPr>
        <p:blipFill>
          <a:blip r:embed="rId2"/>
          <a:srcRect l="2070" t="4804" r="7077" b="6174"/>
          <a:stretch>
            <a:fillRect/>
          </a:stretch>
        </p:blipFill>
        <p:spPr>
          <a:xfrm>
            <a:off x="2275078" y="2995410"/>
            <a:ext cx="7742047" cy="3268689"/>
          </a:xfrm>
          <a:prstGeom prst="rect">
            <a:avLst/>
          </a:prstGeom>
          <a:ln/>
        </p:spPr>
      </p:pic>
    </p:spTree>
    <p:extLst>
      <p:ext uri="{BB962C8B-B14F-4D97-AF65-F5344CB8AC3E}">
        <p14:creationId xmlns:p14="http://schemas.microsoft.com/office/powerpoint/2010/main" val="39016959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2.png" descr="Înțelegi matematica - mquest.ro"/>
          <p:cNvPicPr/>
          <p:nvPr/>
        </p:nvPicPr>
        <p:blipFill>
          <a:blip r:embed="rId2"/>
          <a:srcRect/>
          <a:stretch>
            <a:fillRect/>
          </a:stretch>
        </p:blipFill>
        <p:spPr>
          <a:xfrm>
            <a:off x="1731013" y="1052644"/>
            <a:ext cx="7933266" cy="4231527"/>
          </a:xfrm>
          <a:prstGeom prst="rect">
            <a:avLst/>
          </a:prstGeom>
          <a:ln/>
        </p:spPr>
      </p:pic>
    </p:spTree>
    <p:extLst>
      <p:ext uri="{BB962C8B-B14F-4D97-AF65-F5344CB8AC3E}">
        <p14:creationId xmlns:p14="http://schemas.microsoft.com/office/powerpoint/2010/main" val="2497702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D74CC-07C9-D045-EAA0-D146D30BF85D}"/>
              </a:ext>
            </a:extLst>
          </p:cNvPr>
          <p:cNvSpPr>
            <a:spLocks noGrp="1"/>
          </p:cNvSpPr>
          <p:nvPr>
            <p:ph type="title"/>
          </p:nvPr>
        </p:nvSpPr>
        <p:spPr/>
        <p:txBody>
          <a:bodyPr/>
          <a:lstStyle/>
          <a:p>
            <a:r>
              <a:rPr lang="el-GR" b="1" dirty="0">
                <a:latin typeface="+mn-lt"/>
              </a:rPr>
              <a:t>Σύγκριση κλασμάτων
</a:t>
            </a:r>
            <a:endParaRPr lang="ro-RO" dirty="0">
              <a:latin typeface="+mn-lt"/>
            </a:endParaRPr>
          </a:p>
        </p:txBody>
      </p:sp>
      <p:sp>
        <p:nvSpPr>
          <p:cNvPr id="3" name="Content Placeholder 2">
            <a:extLst>
              <a:ext uri="{FF2B5EF4-FFF2-40B4-BE49-F238E27FC236}">
                <a16:creationId xmlns:a16="http://schemas.microsoft.com/office/drawing/2014/main" id="{6E1557FD-B32F-2C92-E4A3-EA3E22D6407F}"/>
              </a:ext>
            </a:extLst>
          </p:cNvPr>
          <p:cNvSpPr>
            <a:spLocks noGrp="1"/>
          </p:cNvSpPr>
          <p:nvPr>
            <p:ph idx="1"/>
          </p:nvPr>
        </p:nvSpPr>
        <p:spPr>
          <a:xfrm>
            <a:off x="609600" y="1811254"/>
            <a:ext cx="10972800" cy="4525963"/>
          </a:xfrm>
        </p:spPr>
        <p:txBody>
          <a:bodyPr/>
          <a:lstStyle/>
          <a:p>
            <a:pPr marL="47625" marR="47625" algn="just">
              <a:lnSpc>
                <a:spcPct val="107000"/>
              </a:lnSpc>
              <a:spcBef>
                <a:spcPts val="1440"/>
              </a:spcBef>
              <a:spcAft>
                <a:spcPts val="900"/>
              </a:spcAft>
            </a:pPr>
            <a:r>
              <a:rPr lang="el-GR" sz="1800" b="1" dirty="0">
                <a:solidFill>
                  <a:srgbClr val="1F4D78"/>
                </a:solidFill>
                <a:ea typeface="Times New Roman" panose="02020603050405020304" pitchFamily="18" charset="0"/>
                <a:cs typeface="Times New Roman" panose="02020603050405020304" pitchFamily="18" charset="0"/>
              </a:rPr>
              <a:t>Πώς συγκρίνονται τα αρνητικά κλάσματα</a:t>
            </a:r>
            <a:r>
              <a:rPr lang="en-US" sz="1800" b="1" dirty="0">
                <a:solidFill>
                  <a:srgbClr val="1F4D78"/>
                </a:solidFill>
                <a:effectLst/>
                <a:ea typeface="Times New Roman" panose="02020603050405020304" pitchFamily="18" charset="0"/>
                <a:cs typeface="Times New Roman" panose="02020603050405020304" pitchFamily="18" charset="0"/>
              </a:rPr>
              <a:t>:</a:t>
            </a:r>
          </a:p>
          <a:p>
            <a:pPr marL="47625" marR="47625" algn="just">
              <a:lnSpc>
                <a:spcPct val="107000"/>
              </a:lnSpc>
              <a:spcBef>
                <a:spcPts val="1440"/>
              </a:spcBef>
              <a:spcAft>
                <a:spcPts val="900"/>
              </a:spcAft>
            </a:pPr>
            <a:r>
              <a:rPr lang="el-GR" sz="1800" dirty="0">
                <a:solidFill>
                  <a:schemeClr val="tx1"/>
                </a:solidFill>
                <a:ea typeface="Times New Roman" panose="02020603050405020304" pitchFamily="18" charset="0"/>
                <a:cs typeface="Times New Roman" panose="02020603050405020304" pitchFamily="18" charset="0"/>
              </a:rPr>
              <a:t>Εάν δύο αρνητικά κλάσματα έχουν τον ίδιο παρονομαστή, τότε το κλάσμα με τον μεγαλύτερο αριθμητή είναι μικρότερο από το άλλο: -2/7 &gt; -6/7</a:t>
            </a:r>
            <a:endParaRPr lang="en-US" sz="1800" dirty="0">
              <a:solidFill>
                <a:schemeClr val="tx1"/>
              </a:solidFill>
              <a:effectLst/>
              <a:ea typeface="Times New Roman" panose="02020603050405020304" pitchFamily="18" charset="0"/>
              <a:cs typeface="Times New Roman" panose="02020603050405020304" pitchFamily="18" charset="0"/>
            </a:endParaRPr>
          </a:p>
          <a:p>
            <a:pPr marL="47625" marR="47625" algn="just">
              <a:lnSpc>
                <a:spcPct val="107000"/>
              </a:lnSpc>
              <a:spcBef>
                <a:spcPts val="1440"/>
              </a:spcBef>
              <a:spcAft>
                <a:spcPts val="900"/>
              </a:spcAft>
            </a:pPr>
            <a:r>
              <a:rPr lang="el-GR" sz="1800" dirty="0">
                <a:solidFill>
                  <a:schemeClr val="tx1"/>
                </a:solidFill>
                <a:ea typeface="Times New Roman" panose="02020603050405020304" pitchFamily="18" charset="0"/>
                <a:cs typeface="Times New Roman" panose="02020603050405020304" pitchFamily="18" charset="0"/>
              </a:rPr>
              <a:t>Εάν δύο αρνητικά κλάσματα έχουν τον ίδιο αριθμητή, το κλάσμα με τον μεγαλύτερο παρονομαστή είναι μεγαλύτερο από το άλλο: -5/9 &gt; -5/7</a:t>
            </a:r>
            <a:endParaRPr lang="ro-RO" dirty="0">
              <a:solidFill>
                <a:schemeClr val="tx1"/>
              </a:solidFill>
            </a:endParaRPr>
          </a:p>
        </p:txBody>
      </p:sp>
    </p:spTree>
    <p:extLst>
      <p:ext uri="{BB962C8B-B14F-4D97-AF65-F5344CB8AC3E}">
        <p14:creationId xmlns:p14="http://schemas.microsoft.com/office/powerpoint/2010/main" val="2332744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E7FB8-D511-608D-3106-CABD92634439}"/>
              </a:ext>
            </a:extLst>
          </p:cNvPr>
          <p:cNvSpPr>
            <a:spLocks noGrp="1"/>
          </p:cNvSpPr>
          <p:nvPr>
            <p:ph type="title"/>
          </p:nvPr>
        </p:nvSpPr>
        <p:spPr/>
        <p:txBody>
          <a:bodyPr/>
          <a:lstStyle/>
          <a:p>
            <a:r>
              <a:rPr lang="el-GR" b="1" dirty="0"/>
              <a:t>Σύγκριση κλασμάτων
</a:t>
            </a:r>
            <a:endParaRPr lang="ro-RO" dirty="0"/>
          </a:p>
        </p:txBody>
      </p:sp>
      <p:sp>
        <p:nvSpPr>
          <p:cNvPr id="3" name="Content Placeholder 2">
            <a:extLst>
              <a:ext uri="{FF2B5EF4-FFF2-40B4-BE49-F238E27FC236}">
                <a16:creationId xmlns:a16="http://schemas.microsoft.com/office/drawing/2014/main" id="{30A36D7F-3C76-FBD9-6C27-62BC74CEAFBB}"/>
              </a:ext>
            </a:extLst>
          </p:cNvPr>
          <p:cNvSpPr>
            <a:spLocks noGrp="1"/>
          </p:cNvSpPr>
          <p:nvPr>
            <p:ph idx="1"/>
          </p:nvPr>
        </p:nvSpPr>
        <p:spPr/>
        <p:txBody>
          <a:bodyPr>
            <a:normAutofit fontScale="55000" lnSpcReduction="20000"/>
          </a:bodyPr>
          <a:lstStyle/>
          <a:p>
            <a:pPr marL="0" indent="0">
              <a:lnSpc>
                <a:spcPct val="140000"/>
              </a:lnSpc>
              <a:spcBef>
                <a:spcPts val="0"/>
              </a:spcBef>
              <a:buNone/>
            </a:pPr>
            <a:r>
              <a:rPr lang="el-GR" sz="3300" b="1" dirty="0">
                <a:solidFill>
                  <a:schemeClr val="tx1"/>
                </a:solidFill>
                <a:cs typeface="Times New Roman" panose="02020603050405020304" pitchFamily="18" charset="0"/>
              </a:rPr>
              <a:t>Στην περίπτωση δύο αρνητικών κλασμάτων με διαφορετικούς αριθμητές και παρονομαστές</a:t>
            </a:r>
            <a:r>
              <a:rPr lang="en-US" sz="3300" b="1" dirty="0">
                <a:solidFill>
                  <a:schemeClr val="tx1"/>
                </a:solidFill>
                <a:cs typeface="Times New Roman" panose="02020603050405020304" pitchFamily="18" charset="0"/>
              </a:rPr>
              <a:t>:</a:t>
            </a:r>
          </a:p>
          <a:p>
            <a:pPr marL="0" indent="0">
              <a:lnSpc>
                <a:spcPct val="140000"/>
              </a:lnSpc>
              <a:spcBef>
                <a:spcPts val="0"/>
              </a:spcBef>
              <a:buNone/>
            </a:pPr>
            <a:endParaRPr lang="en-US" sz="3300" dirty="0">
              <a:solidFill>
                <a:schemeClr val="tx1"/>
              </a:solidFill>
              <a:cs typeface="Times New Roman" panose="02020603050405020304" pitchFamily="18" charset="0"/>
            </a:endParaRPr>
          </a:p>
          <a:p>
            <a:pPr marL="0" indent="0">
              <a:lnSpc>
                <a:spcPct val="140000"/>
              </a:lnSpc>
              <a:spcBef>
                <a:spcPts val="0"/>
              </a:spcBef>
              <a:buNone/>
            </a:pPr>
            <a:r>
              <a:rPr lang="el-GR" sz="3300" dirty="0">
                <a:solidFill>
                  <a:schemeClr val="tx1"/>
                </a:solidFill>
                <a:cs typeface="Times New Roman" panose="02020603050405020304" pitchFamily="18" charset="0"/>
              </a:rPr>
              <a:t>οποιοδήποτε αρνητικό κλάσμα </a:t>
            </a:r>
            <a:r>
              <a:rPr lang="el-GR" sz="3300" dirty="0" err="1">
                <a:solidFill>
                  <a:schemeClr val="tx1"/>
                </a:solidFill>
                <a:cs typeface="Times New Roman" panose="02020603050405020304" pitchFamily="18" charset="0"/>
              </a:rPr>
              <a:t>υπομονάδας</a:t>
            </a:r>
            <a:r>
              <a:rPr lang="el-GR" sz="3300" dirty="0">
                <a:solidFill>
                  <a:schemeClr val="tx1"/>
                </a:solidFill>
                <a:cs typeface="Times New Roman" panose="02020603050405020304" pitchFamily="18" charset="0"/>
              </a:rPr>
              <a:t> (το οποίο είναι μεγαλύτερο από -1) είναι μεγαλύτερο από οποιοδήποτε αρνητικό κλάσμα </a:t>
            </a:r>
            <a:r>
              <a:rPr lang="el-GR" sz="3300" dirty="0" err="1">
                <a:solidFill>
                  <a:schemeClr val="tx1"/>
                </a:solidFill>
                <a:cs typeface="Times New Roman" panose="02020603050405020304" pitchFamily="18" charset="0"/>
              </a:rPr>
              <a:t>ισομονάδας</a:t>
            </a:r>
            <a:r>
              <a:rPr lang="el-GR" sz="3300" dirty="0">
                <a:solidFill>
                  <a:schemeClr val="tx1"/>
                </a:solidFill>
                <a:cs typeface="Times New Roman" panose="02020603050405020304" pitchFamily="18" charset="0"/>
              </a:rPr>
              <a:t> (το οποίο είναι ίσο με -1), το οποίο με τη σειρά του είναι μεγαλύτερο από οποιοδήποτε αρνητικό κλάσμα </a:t>
            </a:r>
            <a:r>
              <a:rPr lang="el-GR" sz="3300" dirty="0" err="1">
                <a:solidFill>
                  <a:schemeClr val="tx1"/>
                </a:solidFill>
                <a:cs typeface="Times New Roman" panose="02020603050405020304" pitchFamily="18" charset="0"/>
              </a:rPr>
              <a:t>υπερμονάδας</a:t>
            </a:r>
            <a:r>
              <a:rPr lang="el-GR" sz="3300" dirty="0">
                <a:solidFill>
                  <a:schemeClr val="tx1"/>
                </a:solidFill>
                <a:cs typeface="Times New Roman" panose="02020603050405020304" pitchFamily="18" charset="0"/>
              </a:rPr>
              <a:t> (το οποίο είναι μικρότερο από - 1):
-3/7 &gt; -1 &gt; -5/2
αν τα κλάσματα είναι και </a:t>
            </a:r>
            <a:r>
              <a:rPr lang="el-GR" sz="3300" dirty="0" err="1">
                <a:solidFill>
                  <a:schemeClr val="tx1"/>
                </a:solidFill>
                <a:cs typeface="Times New Roman" panose="02020603050405020304" pitchFamily="18" charset="0"/>
              </a:rPr>
              <a:t>υπομονάδα</a:t>
            </a:r>
            <a:r>
              <a:rPr lang="el-GR" sz="3300" dirty="0">
                <a:solidFill>
                  <a:schemeClr val="tx1"/>
                </a:solidFill>
                <a:cs typeface="Times New Roman" panose="02020603050405020304" pitchFamily="18" charset="0"/>
              </a:rPr>
              <a:t> ή </a:t>
            </a:r>
            <a:r>
              <a:rPr lang="el-GR" sz="3300" dirty="0" err="1">
                <a:solidFill>
                  <a:schemeClr val="tx1"/>
                </a:solidFill>
                <a:cs typeface="Times New Roman" panose="02020603050405020304" pitchFamily="18" charset="0"/>
              </a:rPr>
              <a:t>υπερμονάδα</a:t>
            </a:r>
            <a:r>
              <a:rPr lang="el-GR" sz="3300" dirty="0">
                <a:solidFill>
                  <a:schemeClr val="tx1"/>
                </a:solidFill>
                <a:cs typeface="Times New Roman" panose="02020603050405020304" pitchFamily="18" charset="0"/>
              </a:rPr>
              <a:t>, μεταφέρονται πρώτα στον ίδιο παρονομαστή, το κλάσμα με τον μεγαλύτερο αριθμητή είναι μικρότερο από το άλλο:
</a:t>
            </a:r>
            <a:r>
              <a:rPr lang="en-US" sz="3300" dirty="0">
                <a:solidFill>
                  <a:schemeClr val="tx1"/>
                </a:solidFill>
                <a:cs typeface="Times New Roman" panose="02020603050405020304" pitchFamily="18" charset="0"/>
              </a:rPr>
              <a:t>- 8/9? - 5/7</a:t>
            </a:r>
          </a:p>
          <a:p>
            <a:pPr marL="0" indent="0">
              <a:lnSpc>
                <a:spcPct val="140000"/>
              </a:lnSpc>
              <a:spcBef>
                <a:spcPts val="0"/>
              </a:spcBef>
              <a:buNone/>
            </a:pPr>
            <a:r>
              <a:rPr lang="en-US" sz="3300" dirty="0">
                <a:solidFill>
                  <a:schemeClr val="tx1"/>
                </a:solidFill>
                <a:cs typeface="Times New Roman" panose="02020603050405020304" pitchFamily="18" charset="0"/>
              </a:rPr>
              <a:t>- (8 × 7) / (9 × 7)? - (5 × 9) / (7 × 9)</a:t>
            </a:r>
          </a:p>
          <a:p>
            <a:pPr marL="0" indent="0">
              <a:lnSpc>
                <a:spcPct val="140000"/>
              </a:lnSpc>
              <a:spcBef>
                <a:spcPts val="0"/>
              </a:spcBef>
              <a:buNone/>
            </a:pPr>
            <a:r>
              <a:rPr lang="en-US" sz="3300" dirty="0">
                <a:solidFill>
                  <a:schemeClr val="tx1"/>
                </a:solidFill>
                <a:cs typeface="Times New Roman" panose="02020603050405020304" pitchFamily="18" charset="0"/>
              </a:rPr>
              <a:t>- 56/63 &lt; - 45/63</a:t>
            </a:r>
          </a:p>
          <a:p>
            <a:pPr marL="0" indent="0">
              <a:lnSpc>
                <a:spcPct val="140000"/>
              </a:lnSpc>
              <a:spcBef>
                <a:spcPts val="0"/>
              </a:spcBef>
              <a:buNone/>
            </a:pPr>
            <a:r>
              <a:rPr lang="en-US" sz="3300" dirty="0">
                <a:solidFill>
                  <a:schemeClr val="tx1"/>
                </a:solidFill>
                <a:cs typeface="Times New Roman" panose="02020603050405020304" pitchFamily="18" charset="0"/>
              </a:rPr>
              <a:t>- 8/9 &lt; - 5/7</a:t>
            </a:r>
            <a:endParaRPr lang="ro-RO" dirty="0"/>
          </a:p>
        </p:txBody>
      </p:sp>
    </p:spTree>
    <p:extLst>
      <p:ext uri="{BB962C8B-B14F-4D97-AF65-F5344CB8AC3E}">
        <p14:creationId xmlns:p14="http://schemas.microsoft.com/office/powerpoint/2010/main" val="11298009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C4EF5-652D-1D87-4CA8-310B1BC56BB5}"/>
              </a:ext>
            </a:extLst>
          </p:cNvPr>
          <p:cNvSpPr>
            <a:spLocks noGrp="1"/>
          </p:cNvSpPr>
          <p:nvPr>
            <p:ph type="title"/>
          </p:nvPr>
        </p:nvSpPr>
        <p:spPr/>
        <p:txBody>
          <a:bodyPr/>
          <a:lstStyle/>
          <a:p>
            <a:r>
              <a:rPr lang="el-GR" b="1" dirty="0"/>
              <a:t>Σύγκριση κλασμάτων
</a:t>
            </a:r>
            <a:endParaRPr lang="ro-RO" dirty="0"/>
          </a:p>
        </p:txBody>
      </p:sp>
      <p:sp>
        <p:nvSpPr>
          <p:cNvPr id="3" name="Content Placeholder 2">
            <a:extLst>
              <a:ext uri="{FF2B5EF4-FFF2-40B4-BE49-F238E27FC236}">
                <a16:creationId xmlns:a16="http://schemas.microsoft.com/office/drawing/2014/main" id="{8ACC230D-01D6-F219-D02E-5E519AF463F7}"/>
              </a:ext>
            </a:extLst>
          </p:cNvPr>
          <p:cNvSpPr>
            <a:spLocks noGrp="1"/>
          </p:cNvSpPr>
          <p:nvPr>
            <p:ph idx="1"/>
          </p:nvPr>
        </p:nvSpPr>
        <p:spPr/>
        <p:txBody>
          <a:bodyPr>
            <a:normAutofit/>
          </a:bodyPr>
          <a:lstStyle/>
          <a:p>
            <a:pPr marL="47625" marR="47625" algn="just">
              <a:lnSpc>
                <a:spcPct val="107000"/>
              </a:lnSpc>
              <a:spcBef>
                <a:spcPts val="1440"/>
              </a:spcBef>
              <a:spcAft>
                <a:spcPts val="900"/>
              </a:spcAft>
            </a:pPr>
            <a:r>
              <a:rPr lang="el-GR" sz="1800" b="1" dirty="0">
                <a:solidFill>
                  <a:srgbClr val="1F4D78"/>
                </a:solidFill>
                <a:ea typeface="Times New Roman" panose="02020603050405020304" pitchFamily="18" charset="0"/>
                <a:cs typeface="Times New Roman" panose="02020603050405020304" pitchFamily="18" charset="0"/>
              </a:rPr>
              <a:t>Ποια κλάσματα μπορούν να απλοποιηθούν; Μη αναστρέψιμα κλάσματα</a:t>
            </a:r>
            <a:r>
              <a:rPr lang="en-US" sz="1800" b="1" dirty="0">
                <a:solidFill>
                  <a:srgbClr val="1F4D78"/>
                </a:solidFill>
                <a:effectLst/>
                <a:ea typeface="Times New Roman" panose="02020603050405020304" pitchFamily="18" charset="0"/>
                <a:cs typeface="Times New Roman" panose="02020603050405020304" pitchFamily="18" charset="0"/>
              </a:rPr>
              <a:t>.</a:t>
            </a:r>
          </a:p>
          <a:p>
            <a:pPr marL="47625" marR="47625" algn="just">
              <a:lnSpc>
                <a:spcPct val="107000"/>
              </a:lnSpc>
              <a:spcBef>
                <a:spcPts val="1440"/>
              </a:spcBef>
              <a:spcAft>
                <a:spcPts val="900"/>
              </a:spcAft>
            </a:pPr>
            <a:r>
              <a:rPr lang="el-GR" sz="1800" dirty="0">
                <a:solidFill>
                  <a:schemeClr val="tx1"/>
                </a:solidFill>
                <a:ea typeface="Times New Roman" panose="02020603050405020304" pitchFamily="18" charset="0"/>
                <a:cs typeface="Times New Roman" panose="02020603050405020304" pitchFamily="18" charset="0"/>
              </a:rPr>
              <a:t>Ένα συνηθισμένο κλάσμα όπου ο αριθμητής και ο παρονομαστής είναι αριθμοί </a:t>
            </a:r>
            <a:r>
              <a:rPr lang="el-GR" sz="1800" dirty="0" err="1">
                <a:solidFill>
                  <a:schemeClr val="tx1"/>
                </a:solidFill>
                <a:ea typeface="Times New Roman" panose="02020603050405020304" pitchFamily="18" charset="0"/>
                <a:cs typeface="Times New Roman" panose="02020603050405020304" pitchFamily="18" charset="0"/>
              </a:rPr>
              <a:t>coprime</a:t>
            </a:r>
            <a:r>
              <a:rPr lang="el-GR" sz="1800" dirty="0">
                <a:solidFill>
                  <a:schemeClr val="tx1"/>
                </a:solidFill>
                <a:ea typeface="Times New Roman" panose="02020603050405020304" pitchFamily="18" charset="0"/>
                <a:cs typeface="Times New Roman" panose="02020603050405020304" pitchFamily="18" charset="0"/>
              </a:rPr>
              <a:t> (ο μόνος κοινός παράγοντας τους είναι 1) ονομάζεται μη αναστρέψιμο κλάσμα και δεν μπορεί να απλοποιηθεί.
Το κλάσμα 4/16 δεν είναι μη αναστρέψιμο και μπορεί να απλοποιηθεί αφού τόσο το 4 όσο και το 16 διαιρούνται με το 4.
Αντίθετα, το κλάσμα 4/5 είναι μη αναστρέψιμο και δεν μπορεί να απλοποιηθεί, αφού ο μόνος κοινός συντελεστής 4 και 5 είναι 1.
Συμπερασματικά, οποιοδήποτε κλάσμα στο οποίο ο παρονομαστής και ο αριθμητής περιέχουν κοινούς παράγοντες εκτός από το 1 μπορεί να απλοποιηθεί, δηλαδή οι αριθμοί δεν είναι </a:t>
            </a:r>
            <a:r>
              <a:rPr lang="el-GR" sz="1800" dirty="0" err="1">
                <a:solidFill>
                  <a:schemeClr val="tx1"/>
                </a:solidFill>
                <a:ea typeface="Times New Roman" panose="02020603050405020304" pitchFamily="18" charset="0"/>
                <a:cs typeface="Times New Roman" panose="02020603050405020304" pitchFamily="18" charset="0"/>
              </a:rPr>
              <a:t>coprime</a:t>
            </a:r>
            <a:r>
              <a:rPr lang="el-GR" sz="1800" dirty="0">
                <a:solidFill>
                  <a:schemeClr val="tx1"/>
                </a:solidFill>
                <a:ea typeface="Times New Roman" panose="02020603050405020304" pitchFamily="18" charset="0"/>
                <a:cs typeface="Times New Roman" panose="02020603050405020304" pitchFamily="18" charset="0"/>
              </a:rPr>
              <a:t>.</a:t>
            </a:r>
            <a:endParaRPr lang="ro-RO" dirty="0">
              <a:solidFill>
                <a:schemeClr val="tx1"/>
              </a:solidFill>
            </a:endParaRPr>
          </a:p>
        </p:txBody>
      </p:sp>
    </p:spTree>
    <p:extLst>
      <p:ext uri="{BB962C8B-B14F-4D97-AF65-F5344CB8AC3E}">
        <p14:creationId xmlns:p14="http://schemas.microsoft.com/office/powerpoint/2010/main" val="16517654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7131C9-3CF5-FABB-0DD0-A40985AE1FCF}"/>
              </a:ext>
            </a:extLst>
          </p:cNvPr>
          <p:cNvSpPr>
            <a:spLocks noGrp="1"/>
          </p:cNvSpPr>
          <p:nvPr>
            <p:ph type="title"/>
          </p:nvPr>
        </p:nvSpPr>
        <p:spPr>
          <a:xfrm>
            <a:off x="609600" y="668254"/>
            <a:ext cx="10972800" cy="1143000"/>
          </a:xfrm>
        </p:spPr>
        <p:txBody>
          <a:bodyPr/>
          <a:lstStyle/>
          <a:p>
            <a:r>
              <a:rPr lang="el-GR" b="1" dirty="0"/>
              <a:t>Σύγκριση κλασμάτων
</a:t>
            </a:r>
            <a:endParaRPr lang="ro-RO" dirty="0"/>
          </a:p>
        </p:txBody>
      </p:sp>
      <p:sp>
        <p:nvSpPr>
          <p:cNvPr id="3" name="Content Placeholder 2">
            <a:extLst>
              <a:ext uri="{FF2B5EF4-FFF2-40B4-BE49-F238E27FC236}">
                <a16:creationId xmlns:a16="http://schemas.microsoft.com/office/drawing/2014/main" id="{70B8DBB8-D0EA-FD12-6C17-16280960023C}"/>
              </a:ext>
            </a:extLst>
          </p:cNvPr>
          <p:cNvSpPr>
            <a:spLocks noGrp="1"/>
          </p:cNvSpPr>
          <p:nvPr>
            <p:ph idx="1"/>
          </p:nvPr>
        </p:nvSpPr>
        <p:spPr>
          <a:xfrm>
            <a:off x="609600" y="2036207"/>
            <a:ext cx="10972800" cy="3631863"/>
          </a:xfrm>
        </p:spPr>
        <p:txBody>
          <a:bodyPr/>
          <a:lstStyle/>
          <a:p>
            <a:pPr marL="47625" marR="47625" algn="just">
              <a:lnSpc>
                <a:spcPct val="107000"/>
              </a:lnSpc>
              <a:spcBef>
                <a:spcPts val="1440"/>
              </a:spcBef>
              <a:spcAft>
                <a:spcPts val="900"/>
              </a:spcAft>
            </a:pPr>
            <a:r>
              <a:rPr lang="el-GR" sz="2400" b="1" dirty="0">
                <a:solidFill>
                  <a:srgbClr val="1F4D78"/>
                </a:solidFill>
                <a:ea typeface="Times New Roman" panose="02020603050405020304" pitchFamily="18" charset="0"/>
                <a:cs typeface="Times New Roman" panose="02020603050405020304" pitchFamily="18" charset="0"/>
              </a:rPr>
              <a:t>Γιατί απλοποιούμε ένα κλάσμα</a:t>
            </a:r>
            <a:r>
              <a:rPr lang="en-US" sz="2400" b="1" dirty="0">
                <a:solidFill>
                  <a:srgbClr val="1F4D78"/>
                </a:solidFill>
                <a:effectLst/>
                <a:ea typeface="Times New Roman" panose="02020603050405020304" pitchFamily="18" charset="0"/>
                <a:cs typeface="Times New Roman" panose="02020603050405020304" pitchFamily="18" charset="0"/>
              </a:rPr>
              <a:t>?</a:t>
            </a:r>
          </a:p>
          <a:p>
            <a:pPr marL="47625" marR="47625" algn="just">
              <a:lnSpc>
                <a:spcPct val="107000"/>
              </a:lnSpc>
              <a:spcBef>
                <a:spcPts val="1440"/>
              </a:spcBef>
              <a:spcAft>
                <a:spcPts val="900"/>
              </a:spcAft>
            </a:pPr>
            <a:r>
              <a:rPr lang="el-GR" sz="2400" dirty="0">
                <a:solidFill>
                  <a:schemeClr val="tx1"/>
                </a:solidFill>
                <a:ea typeface="Times New Roman" panose="02020603050405020304" pitchFamily="18" charset="0"/>
                <a:cs typeface="Times New Roman" panose="02020603050405020304" pitchFamily="18" charset="0"/>
              </a:rPr>
              <a:t>Η απλοποίηση των κλασμάτων υποδεικνύεται, επειδή αυτή η λειτουργία μειώνει τόσο την τιμή του παρονομαστή όσο και του αριθμητή, καθιστώντας ευκολότερους τους υπολογισμούς στους οποίους θα χρησιμοποιηθούν τα αντίστοιχα κλάσματα.</a:t>
            </a:r>
            <a:endParaRPr lang="ro-RO" sz="2400" dirty="0">
              <a:solidFill>
                <a:schemeClr val="tx1"/>
              </a:solidFill>
            </a:endParaRPr>
          </a:p>
        </p:txBody>
      </p:sp>
    </p:spTree>
    <p:extLst>
      <p:ext uri="{BB962C8B-B14F-4D97-AF65-F5344CB8AC3E}">
        <p14:creationId xmlns:p14="http://schemas.microsoft.com/office/powerpoint/2010/main" val="33825007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CF001-9D08-5559-3525-04E8ED9A6F2C}"/>
              </a:ext>
            </a:extLst>
          </p:cNvPr>
          <p:cNvSpPr>
            <a:spLocks noGrp="1"/>
          </p:cNvSpPr>
          <p:nvPr>
            <p:ph type="title"/>
          </p:nvPr>
        </p:nvSpPr>
        <p:spPr>
          <a:xfrm>
            <a:off x="609600" y="819645"/>
            <a:ext cx="10972800" cy="1143000"/>
          </a:xfrm>
        </p:spPr>
        <p:txBody>
          <a:bodyPr/>
          <a:lstStyle/>
          <a:p>
            <a:r>
              <a:rPr lang="el-GR" b="1" dirty="0"/>
              <a:t>Σύγκριση κλασμάτων
</a:t>
            </a:r>
            <a:endParaRPr lang="ro-RO" dirty="0"/>
          </a:p>
        </p:txBody>
      </p:sp>
      <p:sp>
        <p:nvSpPr>
          <p:cNvPr id="3" name="Content Placeholder 2">
            <a:extLst>
              <a:ext uri="{FF2B5EF4-FFF2-40B4-BE49-F238E27FC236}">
                <a16:creationId xmlns:a16="http://schemas.microsoft.com/office/drawing/2014/main" id="{F42D3237-FBC7-76A8-87EB-B78D814850C3}"/>
              </a:ext>
            </a:extLst>
          </p:cNvPr>
          <p:cNvSpPr>
            <a:spLocks noGrp="1"/>
          </p:cNvSpPr>
          <p:nvPr>
            <p:ph idx="1"/>
          </p:nvPr>
        </p:nvSpPr>
        <p:spPr>
          <a:xfrm>
            <a:off x="609600" y="2108875"/>
            <a:ext cx="10972800" cy="2360180"/>
          </a:xfrm>
        </p:spPr>
        <p:txBody>
          <a:bodyPr/>
          <a:lstStyle/>
          <a:p>
            <a:pPr algn="just"/>
            <a:r>
              <a:rPr lang="el-GR" sz="2400" b="1" dirty="0">
                <a:solidFill>
                  <a:srgbClr val="002060"/>
                </a:solidFill>
                <a:ea typeface="Times New Roman" panose="02020603050405020304" pitchFamily="18" charset="0"/>
                <a:cs typeface="Times New Roman" panose="02020603050405020304" pitchFamily="18" charset="0"/>
              </a:rPr>
              <a:t>Απλοποιημένο κλάσμα. Ισοδύναμο κλάσμα</a:t>
            </a:r>
            <a:r>
              <a:rPr lang="en-US" sz="2400" b="1" dirty="0">
                <a:solidFill>
                  <a:srgbClr val="002060"/>
                </a:solidFill>
                <a:effectLst/>
                <a:ea typeface="Times New Roman" panose="02020603050405020304" pitchFamily="18" charset="0"/>
                <a:cs typeface="Times New Roman" panose="02020603050405020304" pitchFamily="18" charset="0"/>
              </a:rPr>
              <a:t>. </a:t>
            </a:r>
          </a:p>
          <a:p>
            <a:pPr algn="just"/>
            <a:r>
              <a:rPr lang="el-GR" sz="2400" dirty="0">
                <a:solidFill>
                  <a:schemeClr val="tx1"/>
                </a:solidFill>
                <a:ea typeface="Times New Roman" panose="02020603050405020304" pitchFamily="18" charset="0"/>
                <a:cs typeface="Times New Roman" panose="02020603050405020304" pitchFamily="18" charset="0"/>
              </a:rPr>
              <a:t>Το </a:t>
            </a:r>
            <a:r>
              <a:rPr lang="el-GR" sz="2400" dirty="0" err="1">
                <a:solidFill>
                  <a:schemeClr val="tx1"/>
                </a:solidFill>
                <a:ea typeface="Times New Roman" panose="02020603050405020304" pitchFamily="18" charset="0"/>
                <a:cs typeface="Times New Roman" panose="02020603050405020304" pitchFamily="18" charset="0"/>
              </a:rPr>
              <a:t>προκύπτον</a:t>
            </a:r>
            <a:r>
              <a:rPr lang="el-GR" sz="2400" dirty="0">
                <a:solidFill>
                  <a:schemeClr val="tx1"/>
                </a:solidFill>
                <a:ea typeface="Times New Roman" panose="02020603050405020304" pitchFamily="18" charset="0"/>
                <a:cs typeface="Times New Roman" panose="02020603050405020304" pitchFamily="18" charset="0"/>
              </a:rPr>
              <a:t> κλάσμα, 6/8, ονομάζεται κλάσμα ισοδύναμο με το αρχικό κλάσμα 12/16, δηλαδή αντιπροσωπεύει την ίδια τιμή, την ίδια αναλογία του συνόλου και ελήφθη από το αρχικό κλάσμα με απλοποίηση: τόσο ο αριθμητής όσο και ο παρονομαστής διαιρέθηκαν με τον αριθμό 2</a:t>
            </a:r>
            <a:r>
              <a:rPr lang="en-US" sz="2400" dirty="0">
                <a:solidFill>
                  <a:schemeClr val="tx1"/>
                </a:solidFill>
                <a:effectLst/>
                <a:ea typeface="Times New Roman" panose="02020603050405020304" pitchFamily="18" charset="0"/>
                <a:cs typeface="Times New Roman" panose="02020603050405020304" pitchFamily="18" charset="0"/>
              </a:rPr>
              <a:t>.</a:t>
            </a:r>
            <a:endParaRPr lang="ro-RO" sz="2400" dirty="0">
              <a:solidFill>
                <a:schemeClr val="tx1"/>
              </a:solidFill>
            </a:endParaRPr>
          </a:p>
        </p:txBody>
      </p:sp>
    </p:spTree>
    <p:extLst>
      <p:ext uri="{BB962C8B-B14F-4D97-AF65-F5344CB8AC3E}">
        <p14:creationId xmlns:p14="http://schemas.microsoft.com/office/powerpoint/2010/main" val="42675247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1B7C4-FBBA-3DCC-ED10-A75FA21E4CA5}"/>
              </a:ext>
            </a:extLst>
          </p:cNvPr>
          <p:cNvSpPr>
            <a:spLocks noGrp="1"/>
          </p:cNvSpPr>
          <p:nvPr>
            <p:ph type="title"/>
          </p:nvPr>
        </p:nvSpPr>
        <p:spPr/>
        <p:txBody>
          <a:bodyPr/>
          <a:lstStyle/>
          <a:p>
            <a:r>
              <a:rPr lang="el-GR" b="1" dirty="0">
                <a:latin typeface="+mn-lt"/>
              </a:rPr>
              <a:t>Σύγκριση κλασμάτων
</a:t>
            </a:r>
            <a:endParaRPr lang="ro-RO" dirty="0">
              <a:latin typeface="+mn-lt"/>
            </a:endParaRPr>
          </a:p>
        </p:txBody>
      </p:sp>
      <p:sp>
        <p:nvSpPr>
          <p:cNvPr id="3" name="Content Placeholder 2">
            <a:extLst>
              <a:ext uri="{FF2B5EF4-FFF2-40B4-BE49-F238E27FC236}">
                <a16:creationId xmlns:a16="http://schemas.microsoft.com/office/drawing/2014/main" id="{18C03B3B-7591-8A1F-38CC-2E4811EA94A8}"/>
              </a:ext>
            </a:extLst>
          </p:cNvPr>
          <p:cNvSpPr>
            <a:spLocks noGrp="1"/>
          </p:cNvSpPr>
          <p:nvPr>
            <p:ph idx="1"/>
          </p:nvPr>
        </p:nvSpPr>
        <p:spPr/>
        <p:txBody>
          <a:bodyPr>
            <a:normAutofit lnSpcReduction="10000"/>
          </a:bodyPr>
          <a:lstStyle/>
          <a:p>
            <a:pPr algn="just">
              <a:lnSpc>
                <a:spcPct val="120000"/>
              </a:lnSpc>
              <a:spcBef>
                <a:spcPts val="0"/>
              </a:spcBef>
            </a:pPr>
            <a:r>
              <a:rPr lang="el-GR" sz="1800" dirty="0">
                <a:solidFill>
                  <a:srgbClr val="000000"/>
                </a:solidFill>
                <a:ea typeface="Calibri" panose="020F0502020204030204" pitchFamily="34" charset="0"/>
                <a:cs typeface="Times New Roman" panose="02020603050405020304" pitchFamily="18" charset="0"/>
              </a:rPr>
              <a:t>Τέλος, για να απλοποιήσετε το κλάσμα στην απλούστερη, μη αναστρέψιμη μορφή του, διαιρέστε τόσο τον αριθμητή όσο και τον παρονομαστή του κλάσματος με το CMMDC:
                                           12/16 = (12: 4) / (16: 4) = 3/4
Μη αναστρέψιμο κλάσμα. Το κλάσμα που λαμβάνεται έτσι, 3/4, ονομάζεται μη αναστρέψιμο απλοποιημένο κλάσμα (δηλαδή, δεν μπορεί να απλοποιηθεί περαιτέρω, είναι στην απλούστερη μορφή του, ο αριθμητής και ο παρονομαστής είναι πρώτοι αριθμοί μεταξύ τους, δεν έχουν κοινούς διαιρέτες εκτός από το 1).
Το κλάσμα 3/4 είναι ισοδύναμο κλάσμα με το αρχικό κλάσμα 12/16, δηλαδή αντιπροσωπεύει την ίδια τιμή (ή την ίδια αναλογία). Όπως είδαμε παραπάνω:
                  		3/4 = 6/8 = 12/18 - όλα αυτά είναι ισοδύναμα κλάσματα, που λαμβάνονται με απλοποίηση.
Τα ισοδύναμα κλάσματα μπορούν να ληφθούν όχι μόνο απλοποιώντας, αλλά και πολλαπλασιάζοντας ένα κλάσμα, δηλαδή πολλαπλασιάζοντας τον αριθμητή και τον παρονομαστή με τον ίδιο μη μηδενικό αριθμό, δηλαδή την αντίστροφη διαδικασία απλοποίησης, αλλά αυτή είναι μια άλλη συζήτηση.
</a:t>
            </a:r>
            <a:endParaRPr lang="ro-RO" dirty="0"/>
          </a:p>
        </p:txBody>
      </p:sp>
    </p:spTree>
    <p:extLst>
      <p:ext uri="{BB962C8B-B14F-4D97-AF65-F5344CB8AC3E}">
        <p14:creationId xmlns:p14="http://schemas.microsoft.com/office/powerpoint/2010/main" val="36988244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205</TotalTime>
  <Words>3335</Words>
  <Application>Microsoft Office PowerPoint</Application>
  <PresentationFormat>Widescreen</PresentationFormat>
  <Paragraphs>123</Paragraphs>
  <Slides>36</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36</vt:i4>
      </vt:variant>
    </vt:vector>
  </HeadingPairs>
  <TitlesOfParts>
    <vt:vector size="40" baseType="lpstr">
      <vt:lpstr>Adobe Heiti Std R</vt:lpstr>
      <vt:lpstr>Arial</vt:lpstr>
      <vt:lpstr>Calibri</vt:lpstr>
      <vt:lpstr>Office Theme</vt:lpstr>
      <vt:lpstr>Σύγκριση κλασμάτων
</vt:lpstr>
      <vt:lpstr>Σύγκριση κλασμάτων
</vt:lpstr>
      <vt:lpstr>Σύγκριση κλασμάτων
</vt:lpstr>
      <vt:lpstr>Σύγκριση κλασμάτων
</vt:lpstr>
      <vt:lpstr>Σύγκριση κλασμάτων
</vt:lpstr>
      <vt:lpstr>Σύγκριση κλασμάτων
</vt:lpstr>
      <vt:lpstr>Σύγκριση κλασμάτων
</vt:lpstr>
      <vt:lpstr>Σύγκριση κλασμάτων
</vt:lpstr>
      <vt:lpstr>Σύγκριση κλασμάτων
</vt:lpstr>
      <vt:lpstr>Σύγκριση κλασμάτων
</vt:lpstr>
      <vt:lpstr>Σύγκριση κλασμάτων
</vt:lpstr>
      <vt:lpstr>Σύγκριση κλασμάτων
</vt:lpstr>
      <vt:lpstr>Σύγκριση κλασμάτων
</vt:lpstr>
      <vt:lpstr>Σύγκριση κλασμάτων
</vt:lpstr>
      <vt:lpstr>Σύγκριση κλασμάτων
</vt:lpstr>
      <vt:lpstr>Σύγκριση κλασμάτων
</vt:lpstr>
      <vt:lpstr>Σύγκριση κλασμάτων
</vt:lpstr>
      <vt:lpstr>Σύγκριση κλασμάτων
</vt:lpstr>
      <vt:lpstr>Compararing fractions</vt:lpstr>
      <vt:lpstr>Σύγκριση κλασμάτων
</vt:lpstr>
      <vt:lpstr>Σύγκριση κλασμάτων
</vt:lpstr>
      <vt:lpstr>Σύγκριση κλασμάτων
</vt:lpstr>
      <vt:lpstr>Σύγκριση κλασμάτων
</vt:lpstr>
      <vt:lpstr>Σύγκριση κλασμάτων
</vt:lpstr>
      <vt:lpstr>Σύγκριση κλασμάτων
</vt:lpstr>
      <vt:lpstr>Σύγκριση κλασμάτων
</vt:lpstr>
      <vt:lpstr>Πηγές
</vt:lpstr>
      <vt:lpstr>Παραδείγματα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Numere întregi</dc:title>
  <dc:creator>Microsoft account</dc:creator>
  <cp:lastModifiedBy>Κωνσταντίνος Κόβας</cp:lastModifiedBy>
  <cp:revision>19</cp:revision>
  <dcterms:created xsi:type="dcterms:W3CDTF">2022-06-19T18:34:58Z</dcterms:created>
  <dcterms:modified xsi:type="dcterms:W3CDTF">2023-01-26T21:10:16Z</dcterms:modified>
</cp:coreProperties>
</file>