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7"/>
  </p:notesMasterIdLst>
  <p:handoutMasterIdLst>
    <p:handoutMasterId r:id="rId8"/>
  </p:handoutMasterIdLst>
  <p:sldIdLst>
    <p:sldId id="256" r:id="rId2"/>
    <p:sldId id="268" r:id="rId3"/>
    <p:sldId id="269" r:id="rId4"/>
    <p:sldId id="270" r:id="rId5"/>
    <p:sldId id="271" r:id="rId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p:cViewPr varScale="1">
        <p:scale>
          <a:sx n="154" d="100"/>
          <a:sy n="154" d="100"/>
        </p:scale>
        <p:origin x="1122"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26/01/2023</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26/1/2023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5.wmf"/><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oleObject" Target="../embeddings/oleObject3.bin"/><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oleObject" Target="../embeddings/oleObject5.bin"/><Relationship Id="rId1" Type="http://schemas.openxmlformats.org/officeDocument/2006/relationships/slideLayout" Target="../slideLayouts/slideLayout2.xml"/><Relationship Id="rId5" Type="http://schemas.openxmlformats.org/officeDocument/2006/relationships/image" Target="../media/image9.wmf"/><Relationship Id="rId4" Type="http://schemas.openxmlformats.org/officeDocument/2006/relationships/oleObject" Target="../embeddings/oleObject6.bin"/></Relationships>
</file>

<file path=ppt/slides/_rels/slide5.xml.rels><?xml version="1.0" encoding="UTF-8" standalone="yes"?>
<Relationships xmlns="http://schemas.openxmlformats.org/package/2006/relationships"><Relationship Id="rId3" Type="http://schemas.openxmlformats.org/officeDocument/2006/relationships/image" Target="../media/image10.wmf"/><Relationship Id="rId7" Type="http://schemas.openxmlformats.org/officeDocument/2006/relationships/image" Target="../media/image12.wmf"/><Relationship Id="rId2" Type="http://schemas.openxmlformats.org/officeDocument/2006/relationships/oleObject" Target="../embeddings/oleObject7.bin"/><Relationship Id="rId1" Type="http://schemas.openxmlformats.org/officeDocument/2006/relationships/slideLayout" Target="../slideLayouts/slideLayout2.xml"/><Relationship Id="rId6" Type="http://schemas.openxmlformats.org/officeDocument/2006/relationships/oleObject" Target="../embeddings/oleObject9.bin"/><Relationship Id="rId5" Type="http://schemas.openxmlformats.org/officeDocument/2006/relationships/image" Target="../media/image11.wmf"/><Relationship Id="rId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204864"/>
            <a:ext cx="8276456" cy="1470025"/>
          </a:xfrm>
        </p:spPr>
        <p:txBody>
          <a:bodyPr/>
          <a:lstStyle/>
          <a:p>
            <a:pPr marL="0" marR="0" algn="ctr">
              <a:lnSpc>
                <a:spcPct val="107000"/>
              </a:lnSpc>
              <a:spcBef>
                <a:spcPts val="0"/>
              </a:spcBef>
              <a:spcAft>
                <a:spcPts val="1200"/>
              </a:spcAft>
            </a:pPr>
            <a:r>
              <a:rPr lang="el-GR" b="1" dirty="0">
                <a:latin typeface="+mn-lt"/>
                <a:ea typeface="Calibri" panose="020F0502020204030204" pitchFamily="34" charset="0"/>
                <a:cs typeface="Times New Roman" panose="02020603050405020304" pitchFamily="18" charset="0"/>
              </a:rPr>
              <a:t>Δεκαδικά κλάσματα
</a:t>
            </a:r>
            <a:endParaRPr lang="en-US"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96916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ct 19">
            <a:extLst>
              <a:ext uri="{FF2B5EF4-FFF2-40B4-BE49-F238E27FC236}">
                <a16:creationId xmlns:a16="http://schemas.microsoft.com/office/drawing/2014/main" id="{840844C5-0B3E-29D2-A747-F2D26AB03D19}"/>
              </a:ext>
            </a:extLst>
          </p:cNvPr>
          <p:cNvGraphicFramePr>
            <a:graphicFrameLocks noChangeAspect="1"/>
          </p:cNvGraphicFramePr>
          <p:nvPr>
            <p:extLst>
              <p:ext uri="{D42A27DB-BD31-4B8C-83A1-F6EECF244321}">
                <p14:modId xmlns:p14="http://schemas.microsoft.com/office/powerpoint/2010/main" val="3234975651"/>
              </p:ext>
            </p:extLst>
          </p:nvPr>
        </p:nvGraphicFramePr>
        <p:xfrm>
          <a:off x="1852964" y="4149080"/>
          <a:ext cx="650875" cy="377825"/>
        </p:xfrm>
        <a:graphic>
          <a:graphicData uri="http://schemas.openxmlformats.org/presentationml/2006/ole">
            <mc:AlternateContent xmlns:mc="http://schemas.openxmlformats.org/markup-compatibility/2006">
              <mc:Choice xmlns:v="urn:schemas-microsoft-com:vml" Requires="v">
                <p:oleObj r:id="rId2" imgW="660400" imgH="368300" progId="Equation.DSMT4">
                  <p:embed/>
                </p:oleObj>
              </mc:Choice>
              <mc:Fallback>
                <p:oleObj r:id="rId2" imgW="660400" imgH="368300" progId="Equation.DSMT4">
                  <p:embed/>
                  <p:pic>
                    <p:nvPicPr>
                      <p:cNvPr id="0" name="Object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2964" y="4149080"/>
                        <a:ext cx="650875" cy="377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20">
            <a:extLst>
              <a:ext uri="{FF2B5EF4-FFF2-40B4-BE49-F238E27FC236}">
                <a16:creationId xmlns:a16="http://schemas.microsoft.com/office/drawing/2014/main" id="{DA47D358-36D1-E69F-F6F5-50EE88CCA4BC}"/>
              </a:ext>
            </a:extLst>
          </p:cNvPr>
          <p:cNvGraphicFramePr>
            <a:graphicFrameLocks noChangeAspect="1"/>
          </p:cNvGraphicFramePr>
          <p:nvPr>
            <p:extLst>
              <p:ext uri="{D42A27DB-BD31-4B8C-83A1-F6EECF244321}">
                <p14:modId xmlns:p14="http://schemas.microsoft.com/office/powerpoint/2010/main" val="962951453"/>
              </p:ext>
            </p:extLst>
          </p:nvPr>
        </p:nvGraphicFramePr>
        <p:xfrm>
          <a:off x="1835696" y="4653136"/>
          <a:ext cx="1143000" cy="384175"/>
        </p:xfrm>
        <a:graphic>
          <a:graphicData uri="http://schemas.openxmlformats.org/presentationml/2006/ole">
            <mc:AlternateContent xmlns:mc="http://schemas.openxmlformats.org/markup-compatibility/2006">
              <mc:Choice xmlns:v="urn:schemas-microsoft-com:vml" Requires="v">
                <p:oleObj r:id="rId4" imgW="1143000" imgH="393700" progId="Equation.DSMT4">
                  <p:embed/>
                </p:oleObj>
              </mc:Choice>
              <mc:Fallback>
                <p:oleObj r:id="rId4" imgW="1143000" imgH="393700" progId="Equation.DSMT4">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696" y="4653136"/>
                        <a:ext cx="1143000" cy="384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Rectangle 18">
            <a:extLst>
              <a:ext uri="{FF2B5EF4-FFF2-40B4-BE49-F238E27FC236}">
                <a16:creationId xmlns:a16="http://schemas.microsoft.com/office/drawing/2014/main" id="{B710A86F-7A43-95CA-0E52-04E2F7082F01}"/>
              </a:ext>
            </a:extLst>
          </p:cNvPr>
          <p:cNvSpPr>
            <a:spLocks noChangeArrowheads="1"/>
          </p:cNvSpPr>
          <p:nvPr/>
        </p:nvSpPr>
        <p:spPr bwMode="auto">
          <a:xfrm>
            <a:off x="899592" y="1260323"/>
            <a:ext cx="7632848" cy="3077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52352" rIns="0" bIns="152352" numCol="1" anchor="ctr" anchorCtr="0" compatLnSpc="1">
            <a:prstTxWarp prst="textNoShape">
              <a:avLst/>
            </a:prstTxWarp>
            <a:spAutoFit/>
          </a:bodyPr>
          <a:lstStyle/>
          <a:p>
            <a:pPr lvl="0" eaLnBrk="0" fontAlgn="base" hangingPunct="0">
              <a:spcBef>
                <a:spcPct val="0"/>
              </a:spcBef>
              <a:spcAft>
                <a:spcPct val="0"/>
              </a:spcAft>
            </a:pPr>
            <a:r>
              <a:rPr lang="el-GR" altLang="en-US" b="1" dirty="0">
                <a:ea typeface="Times New Roman" panose="02020603050405020304" pitchFamily="18" charset="0"/>
                <a:cs typeface="Times New Roman" panose="02020603050405020304" pitchFamily="18" charset="0"/>
              </a:rPr>
              <a:t>Σύνηθες κλάσμα με παρονομαστή δύναμη δέκα
</a:t>
            </a:r>
            <a:endParaRPr kumimoji="0" lang="en-US" altLang="en-US"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lvl="0" eaLnBrk="0" fontAlgn="base" hangingPunct="0">
              <a:spcBef>
                <a:spcPct val="0"/>
              </a:spcBef>
              <a:spcAft>
                <a:spcPct val="0"/>
              </a:spcAft>
            </a:pPr>
            <a:r>
              <a:rPr lang="el-GR" altLang="en-US" dirty="0">
                <a:ea typeface="Times New Roman" panose="02020603050405020304" pitchFamily="18" charset="0"/>
                <a:cs typeface="Times New Roman" panose="02020603050405020304" pitchFamily="18" charset="0"/>
              </a:rPr>
              <a:t>Κάθε συνηθισμένο κλάσμα με δύναμη δέκα παρονομαστή γράφεται ως δεκαδικό κλάσμα τοποθετώντας ένα κόμμα πριν από έναν αριθμό ψηφίων στον αριθμητή, μετρημένο από δεξιά προς τα αριστερά, ίσο με τον εκθέτη του 10 στον παρονομαστή. Εάν είναι απαραίτητο, τα μηδενικά γράφονται μπροστά από τον αριθμητή.
</a:t>
            </a:r>
            <a:endParaRPr kumimoji="0" lang="en-US" altLang="en-US"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lvl="0" eaLnBrk="0" fontAlgn="base" hangingPunct="0">
              <a:spcBef>
                <a:spcPct val="0"/>
              </a:spcBef>
              <a:spcAft>
                <a:spcPct val="0"/>
              </a:spcAft>
            </a:pPr>
            <a:r>
              <a:rPr lang="el-GR" altLang="en-US" dirty="0">
                <a:ea typeface="Times New Roman" panose="02020603050405020304" pitchFamily="18" charset="0"/>
                <a:cs typeface="Times New Roman" panose="02020603050405020304" pitchFamily="18" charset="0"/>
              </a:rPr>
              <a:t>Παραδείγματα</a:t>
            </a:r>
            <a:r>
              <a:rPr kumimoji="0" lang="en-US" altLang="en-US"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a:t>
            </a:r>
            <a:endParaRPr kumimoji="0" lang="en-US" altLang="en-US" i="0" u="none" strike="noStrike" cap="none" normalizeH="0" baseline="0" dirty="0">
              <a:ln>
                <a:noFill/>
              </a:ln>
              <a:solidFill>
                <a:schemeClr val="tx1"/>
              </a:solidFill>
              <a:effectLst/>
            </a:endParaRPr>
          </a:p>
        </p:txBody>
      </p:sp>
      <p:sp>
        <p:nvSpPr>
          <p:cNvPr id="23" name="Rectangle 19">
            <a:extLst>
              <a:ext uri="{FF2B5EF4-FFF2-40B4-BE49-F238E27FC236}">
                <a16:creationId xmlns:a16="http://schemas.microsoft.com/office/drawing/2014/main" id="{B22F43B9-0263-985C-099A-CACECC149C1E}"/>
              </a:ext>
            </a:extLst>
          </p:cNvPr>
          <p:cNvSpPr>
            <a:spLocks noChangeArrowheads="1"/>
          </p:cNvSpPr>
          <p:nvPr/>
        </p:nvSpPr>
        <p:spPr bwMode="auto">
          <a:xfrm>
            <a:off x="0" y="511860"/>
            <a:ext cx="23756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n-US" b="0" i="0" u="none" strike="noStrike" cap="none" normalizeH="0" baseline="0">
                <a:ln>
                  <a:noFill/>
                </a:ln>
                <a:solidFill>
                  <a:schemeClr val="tx1"/>
                </a:solidFill>
                <a:effectLst/>
                <a:ea typeface="Calibri" panose="020F0502020204030204" pitchFamily="34" charset="0"/>
                <a:cs typeface="Times New Roman" panose="02020603050405020304" pitchFamily="18" charset="0"/>
              </a:rPr>
              <a:t> </a:t>
            </a:r>
            <a:endParaRPr kumimoji="0" lang="en-US" altLang="en-US"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a:ln>
                <a:noFill/>
              </a:ln>
              <a:solidFill>
                <a:schemeClr val="tx1"/>
              </a:solidFill>
              <a:effectLst/>
            </a:endParaRPr>
          </a:p>
        </p:txBody>
      </p:sp>
      <p:sp>
        <p:nvSpPr>
          <p:cNvPr id="24" name="Rectangle 20">
            <a:extLst>
              <a:ext uri="{FF2B5EF4-FFF2-40B4-BE49-F238E27FC236}">
                <a16:creationId xmlns:a16="http://schemas.microsoft.com/office/drawing/2014/main" id="{4B3674B7-6B5A-B692-323D-517771B0ABEB}"/>
              </a:ext>
            </a:extLst>
          </p:cNvPr>
          <p:cNvSpPr>
            <a:spLocks noChangeArrowheads="1"/>
          </p:cNvSpPr>
          <p:nvPr/>
        </p:nvSpPr>
        <p:spPr bwMode="auto">
          <a:xfrm>
            <a:off x="4453217" y="1034534"/>
            <a:ext cx="2375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n-US" b="0" i="0" u="none" strike="noStrike" cap="none" normalizeH="0" baseline="0">
                <a:ln>
                  <a:noFill/>
                </a:ln>
                <a:solidFill>
                  <a:schemeClr val="tx1"/>
                </a:solidFill>
                <a:effectLst/>
                <a:ea typeface="Calibri" panose="020F0502020204030204" pitchFamily="34" charset="0"/>
                <a:cs typeface="Times New Roman" panose="02020603050405020304" pitchFamily="18" charset="0"/>
              </a:rPr>
              <a:t> </a:t>
            </a:r>
            <a:endParaRPr kumimoji="0" lang="es-ES" altLang="en-US" b="0" i="0" u="none" strike="noStrike" cap="none" normalizeH="0" baseline="0">
              <a:ln>
                <a:noFill/>
              </a:ln>
              <a:solidFill>
                <a:schemeClr val="tx1"/>
              </a:solidFill>
              <a:effectLst/>
            </a:endParaRPr>
          </a:p>
        </p:txBody>
      </p:sp>
    </p:spTree>
    <p:extLst>
      <p:ext uri="{BB962C8B-B14F-4D97-AF65-F5344CB8AC3E}">
        <p14:creationId xmlns:p14="http://schemas.microsoft.com/office/powerpoint/2010/main" val="818931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D6377BA5-812B-AA0B-4104-2E9B4DCDE0FA}"/>
              </a:ext>
            </a:extLst>
          </p:cNvPr>
          <p:cNvGraphicFramePr>
            <a:graphicFrameLocks noChangeAspect="1"/>
          </p:cNvGraphicFramePr>
          <p:nvPr>
            <p:extLst>
              <p:ext uri="{D42A27DB-BD31-4B8C-83A1-F6EECF244321}">
                <p14:modId xmlns:p14="http://schemas.microsoft.com/office/powerpoint/2010/main" val="410131357"/>
              </p:ext>
            </p:extLst>
          </p:nvPr>
        </p:nvGraphicFramePr>
        <p:xfrm>
          <a:off x="1907704" y="3326283"/>
          <a:ext cx="650875" cy="377825"/>
        </p:xfrm>
        <a:graphic>
          <a:graphicData uri="http://schemas.openxmlformats.org/presentationml/2006/ole">
            <mc:AlternateContent xmlns:mc="http://schemas.openxmlformats.org/markup-compatibility/2006">
              <mc:Choice xmlns:v="urn:schemas-microsoft-com:vml" Requires="v">
                <p:oleObj r:id="rId2" imgW="660400" imgH="368300" progId="Equation.DSMT4">
                  <p:embed/>
                </p:oleObj>
              </mc:Choice>
              <mc:Fallback>
                <p:oleObj r:id="rId2" imgW="660400" imgH="368300" progId="Equation.DSMT4">
                  <p:embed/>
                  <p:pic>
                    <p:nvPicPr>
                      <p:cNvPr id="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3326283"/>
                        <a:ext cx="650875" cy="377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a:extLst>
              <a:ext uri="{FF2B5EF4-FFF2-40B4-BE49-F238E27FC236}">
                <a16:creationId xmlns:a16="http://schemas.microsoft.com/office/drawing/2014/main" id="{735F0691-51C2-C1C9-698A-8DA1316CE8EC}"/>
              </a:ext>
            </a:extLst>
          </p:cNvPr>
          <p:cNvGraphicFramePr>
            <a:graphicFrameLocks noChangeAspect="1"/>
          </p:cNvGraphicFramePr>
          <p:nvPr>
            <p:extLst>
              <p:ext uri="{D42A27DB-BD31-4B8C-83A1-F6EECF244321}">
                <p14:modId xmlns:p14="http://schemas.microsoft.com/office/powerpoint/2010/main" val="3855158892"/>
              </p:ext>
            </p:extLst>
          </p:nvPr>
        </p:nvGraphicFramePr>
        <p:xfrm>
          <a:off x="1926472" y="3824607"/>
          <a:ext cx="800100" cy="377825"/>
        </p:xfrm>
        <a:graphic>
          <a:graphicData uri="http://schemas.openxmlformats.org/presentationml/2006/ole">
            <mc:AlternateContent xmlns:mc="http://schemas.openxmlformats.org/markup-compatibility/2006">
              <mc:Choice xmlns:v="urn:schemas-microsoft-com:vml" Requires="v">
                <p:oleObj r:id="rId4" imgW="800100" imgH="368300" progId="Equation.DSMT4">
                  <p:embed/>
                </p:oleObj>
              </mc:Choice>
              <mc:Fallback>
                <p:oleObj r:id="rId4" imgW="800100" imgH="3683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6472" y="3824607"/>
                        <a:ext cx="800100" cy="377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3">
            <a:extLst>
              <a:ext uri="{FF2B5EF4-FFF2-40B4-BE49-F238E27FC236}">
                <a16:creationId xmlns:a16="http://schemas.microsoft.com/office/drawing/2014/main" id="{B2198A28-3C35-1392-413C-8C17C0902629}"/>
              </a:ext>
            </a:extLst>
          </p:cNvPr>
          <p:cNvSpPr>
            <a:spLocks noChangeArrowheads="1"/>
          </p:cNvSpPr>
          <p:nvPr/>
        </p:nvSpPr>
        <p:spPr bwMode="auto">
          <a:xfrm>
            <a:off x="755576" y="730733"/>
            <a:ext cx="6876256" cy="3077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52352" rIns="0" bIns="152352" numCol="1" anchor="ctr" anchorCtr="0" compatLnSpc="1">
            <a:prstTxWarp prst="textNoShape">
              <a:avLst/>
            </a:prstTxWarp>
            <a:spAutoFit/>
          </a:bodyPr>
          <a:lstStyle/>
          <a:p>
            <a:pPr lvl="0" eaLnBrk="0" fontAlgn="base" hangingPunct="0">
              <a:spcBef>
                <a:spcPct val="0"/>
              </a:spcBef>
              <a:spcAft>
                <a:spcPct val="0"/>
              </a:spcAft>
            </a:pPr>
            <a:r>
              <a:rPr lang="el-GR" altLang="en-US" b="1" dirty="0">
                <a:ea typeface="Times New Roman" panose="02020603050405020304" pitchFamily="18" charset="0"/>
                <a:cs typeface="Times New Roman" panose="02020603050405020304" pitchFamily="18" charset="0"/>
              </a:rPr>
              <a:t>Δεκαδικό κλάσμα με πεπερασμένο αριθμό δεκαδικών ψηφίων
</a:t>
            </a:r>
            <a:endParaRPr kumimoji="0" lang="en-US" altLang="en-US"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lvl="0" eaLnBrk="0" fontAlgn="base" hangingPunct="0">
              <a:spcBef>
                <a:spcPct val="0"/>
              </a:spcBef>
              <a:spcAft>
                <a:spcPct val="0"/>
              </a:spcAft>
            </a:pPr>
            <a:r>
              <a:rPr lang="el-GR" altLang="en-US" dirty="0">
                <a:ea typeface="Times New Roman" panose="02020603050405020304" pitchFamily="18" charset="0"/>
                <a:cs typeface="Times New Roman" panose="02020603050405020304" pitchFamily="18" charset="0"/>
              </a:rPr>
              <a:t>Οποιοδήποτε δεκαδικό κλάσμα με πεπερασμένο αριθμό δεκαδικών ψηφίων μετατρέπεται σε ένα συνηθισμένο κλάσμα με τον αριθμητή να αποτελείται από τον φυσικό αριθμό που λαμβάνεται από το δεκαδικό κλάσμα αφαιρώντας το κόμμα και τον παρονομαστή μια δύναμη 10 με τον εκθέτη ίσο με τον αριθμό των πεπερασμένων δεκαδικών ψηφίων του κλάσματος</a:t>
            </a:r>
            <a:r>
              <a:rPr kumimoji="0" lang="en-US" altLang="en-US"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lvl="0" eaLnBrk="0" fontAlgn="base" hangingPunct="0">
              <a:spcBef>
                <a:spcPct val="0"/>
              </a:spcBef>
              <a:spcAft>
                <a:spcPct val="0"/>
              </a:spcAft>
            </a:pPr>
            <a:r>
              <a:rPr lang="el-GR" altLang="en-US" dirty="0">
                <a:ea typeface="Times New Roman" panose="02020603050405020304" pitchFamily="18" charset="0"/>
                <a:cs typeface="Times New Roman" panose="02020603050405020304" pitchFamily="18" charset="0"/>
              </a:rPr>
              <a:t>Παραδείγματα</a:t>
            </a:r>
            <a:r>
              <a:rPr kumimoji="0" lang="en-US" altLang="en-US"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a:t>
            </a:r>
            <a:endParaRPr kumimoji="0" lang="en-US" altLang="en-US" i="0" u="none" strike="noStrike" cap="none" normalizeH="0" baseline="0" dirty="0">
              <a:ln>
                <a:noFill/>
              </a:ln>
              <a:solidFill>
                <a:schemeClr val="tx1"/>
              </a:solidFill>
              <a:effectLst/>
            </a:endParaRPr>
          </a:p>
        </p:txBody>
      </p:sp>
      <p:sp>
        <p:nvSpPr>
          <p:cNvPr id="7" name="Rectangle 4">
            <a:extLst>
              <a:ext uri="{FF2B5EF4-FFF2-40B4-BE49-F238E27FC236}">
                <a16:creationId xmlns:a16="http://schemas.microsoft.com/office/drawing/2014/main" id="{F33A654E-83A0-5F20-F968-9BA9C371FF65}"/>
              </a:ext>
            </a:extLst>
          </p:cNvPr>
          <p:cNvSpPr>
            <a:spLocks noChangeArrowheads="1"/>
          </p:cNvSpPr>
          <p:nvPr/>
        </p:nvSpPr>
        <p:spPr bwMode="auto">
          <a:xfrm>
            <a:off x="0" y="835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en-US" sz="3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Rectangle 5">
            <a:extLst>
              <a:ext uri="{FF2B5EF4-FFF2-40B4-BE49-F238E27FC236}">
                <a16:creationId xmlns:a16="http://schemas.microsoft.com/office/drawing/2014/main" id="{F1E9A464-9812-FDAE-7278-2CC0D2C24D0D}"/>
              </a:ext>
            </a:extLst>
          </p:cNvPr>
          <p:cNvSpPr>
            <a:spLocks noChangeArrowheads="1"/>
          </p:cNvSpPr>
          <p:nvPr/>
        </p:nvSpPr>
        <p:spPr bwMode="auto">
          <a:xfrm>
            <a:off x="0" y="12128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04706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7">
            <a:extLst>
              <a:ext uri="{FF2B5EF4-FFF2-40B4-BE49-F238E27FC236}">
                <a16:creationId xmlns:a16="http://schemas.microsoft.com/office/drawing/2014/main" id="{244796FA-3BF0-5848-1901-3A597B987632}"/>
              </a:ext>
            </a:extLst>
          </p:cNvPr>
          <p:cNvSpPr>
            <a:spLocks noChangeArrowheads="1"/>
          </p:cNvSpPr>
          <p:nvPr/>
        </p:nvSpPr>
        <p:spPr bwMode="auto">
          <a:xfrm>
            <a:off x="333335" y="428755"/>
            <a:ext cx="3273332" cy="119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2352" rIns="0" bIns="152352" numCol="1" anchor="ctr" anchorCtr="0" compatLnSpc="1">
            <a:prstTxWarp prst="textNoShape">
              <a:avLst/>
            </a:prstTxWarp>
            <a:spAutoFit/>
          </a:bodyPr>
          <a:lstStyle/>
          <a:p>
            <a:pPr>
              <a:lnSpc>
                <a:spcPct val="107000"/>
              </a:lnSpc>
              <a:spcBef>
                <a:spcPts val="1200"/>
              </a:spcBef>
              <a:spcAft>
                <a:spcPts val="1200"/>
              </a:spcAft>
            </a:pPr>
            <a:r>
              <a:rPr lang="el-GR" b="1" kern="0" dirty="0">
                <a:ea typeface="Times New Roman" panose="02020603050405020304" pitchFamily="18" charset="0"/>
                <a:cs typeface="Times New Roman" panose="02020603050405020304" pitchFamily="18" charset="0"/>
              </a:rPr>
              <a:t>Σύνηθες μη αναστρέψιμο κλάσμα
</a:t>
            </a:r>
            <a:endParaRPr lang="en-US" b="1" kern="0" dirty="0">
              <a:effectLst/>
              <a:ea typeface="Times New Roman" panose="02020603050405020304" pitchFamily="18" charset="0"/>
              <a:cs typeface="Times New Roman" panose="02020603050405020304" pitchFamily="18" charset="0"/>
            </a:endParaRPr>
          </a:p>
        </p:txBody>
      </p:sp>
      <p:graphicFrame>
        <p:nvGraphicFramePr>
          <p:cNvPr id="31" name="Object 30">
            <a:extLst>
              <a:ext uri="{FF2B5EF4-FFF2-40B4-BE49-F238E27FC236}">
                <a16:creationId xmlns:a16="http://schemas.microsoft.com/office/drawing/2014/main" id="{A78B7888-61D4-6C81-38B1-AFCBB037E842}"/>
              </a:ext>
            </a:extLst>
          </p:cNvPr>
          <p:cNvGraphicFramePr>
            <a:graphicFrameLocks noChangeAspect="1"/>
          </p:cNvGraphicFramePr>
          <p:nvPr>
            <p:extLst>
              <p:ext uri="{D42A27DB-BD31-4B8C-83A1-F6EECF244321}">
                <p14:modId xmlns:p14="http://schemas.microsoft.com/office/powerpoint/2010/main" val="2252925589"/>
              </p:ext>
            </p:extLst>
          </p:nvPr>
        </p:nvGraphicFramePr>
        <p:xfrm>
          <a:off x="3638526" y="1000315"/>
          <a:ext cx="149225" cy="377825"/>
        </p:xfrm>
        <a:graphic>
          <a:graphicData uri="http://schemas.openxmlformats.org/presentationml/2006/ole">
            <mc:AlternateContent xmlns:mc="http://schemas.openxmlformats.org/markup-compatibility/2006">
              <mc:Choice xmlns:v="urn:schemas-microsoft-com:vml" Requires="v">
                <p:oleObj r:id="rId2" imgW="139700" imgH="368300" progId="Equation.DSMT4">
                  <p:embed/>
                </p:oleObj>
              </mc:Choice>
              <mc:Fallback>
                <p:oleObj r:id="rId2" imgW="139700" imgH="368300" progId="Equation.DSMT4">
                  <p:embed/>
                  <p:pic>
                    <p:nvPicPr>
                      <p:cNvPr id="0" name="Object 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8526" y="1000315"/>
                        <a:ext cx="149225" cy="377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 name="Object 31">
            <a:extLst>
              <a:ext uri="{FF2B5EF4-FFF2-40B4-BE49-F238E27FC236}">
                <a16:creationId xmlns:a16="http://schemas.microsoft.com/office/drawing/2014/main" id="{F69D7814-07B8-4AC8-2255-AC27A039516F}"/>
              </a:ext>
            </a:extLst>
          </p:cNvPr>
          <p:cNvGraphicFramePr>
            <a:graphicFrameLocks noChangeAspect="1"/>
          </p:cNvGraphicFramePr>
          <p:nvPr>
            <p:extLst>
              <p:ext uri="{D42A27DB-BD31-4B8C-83A1-F6EECF244321}">
                <p14:modId xmlns:p14="http://schemas.microsoft.com/office/powerpoint/2010/main" val="2694257031"/>
              </p:ext>
            </p:extLst>
          </p:nvPr>
        </p:nvGraphicFramePr>
        <p:xfrm>
          <a:off x="3995936" y="1122295"/>
          <a:ext cx="312738" cy="160338"/>
        </p:xfrm>
        <a:graphic>
          <a:graphicData uri="http://schemas.openxmlformats.org/presentationml/2006/ole">
            <mc:AlternateContent xmlns:mc="http://schemas.openxmlformats.org/markup-compatibility/2006">
              <mc:Choice xmlns:v="urn:schemas-microsoft-com:vml" Requires="v">
                <p:oleObj r:id="rId4" imgW="317087" imgH="164885" progId="Equation.DSMT4">
                  <p:embed/>
                </p:oleObj>
              </mc:Choice>
              <mc:Fallback>
                <p:oleObj r:id="rId4" imgW="317087" imgH="164885" progId="Equation.DSMT4">
                  <p:embed/>
                  <p:pic>
                    <p:nvPicPr>
                      <p:cNvPr id="0" name="Object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5936" y="1122295"/>
                        <a:ext cx="312738" cy="160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Rectangle 30">
            <a:extLst>
              <a:ext uri="{FF2B5EF4-FFF2-40B4-BE49-F238E27FC236}">
                <a16:creationId xmlns:a16="http://schemas.microsoft.com/office/drawing/2014/main" id="{02FB1849-3B22-0018-DAD0-7296E22125FC}"/>
              </a:ext>
            </a:extLst>
          </p:cNvPr>
          <p:cNvSpPr>
            <a:spLocks noChangeArrowheads="1"/>
          </p:cNvSpPr>
          <p:nvPr/>
        </p:nvSpPr>
        <p:spPr bwMode="auto">
          <a:xfrm>
            <a:off x="193455" y="1051801"/>
            <a:ext cx="34991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l-GR" altLang="en-US" sz="1200" dirty="0">
                <a:ea typeface="Calibri" panose="020F0502020204030204" pitchFamily="34" charset="0"/>
                <a:cs typeface="Times New Roman" panose="02020603050405020304" pitchFamily="18" charset="0"/>
              </a:rPr>
              <a:t>Οποιοδήποτε συνηθισμένο μη αναστρέψιμο κλάσμα
</a:t>
            </a:r>
            <a:endParaRPr kumimoji="0" lang="en-US" altLang="en-US" sz="1800" b="0" i="0" u="none" strike="noStrike" cap="none" normalizeH="0" baseline="0" dirty="0">
              <a:ln>
                <a:noFill/>
              </a:ln>
              <a:solidFill>
                <a:schemeClr val="tx1"/>
              </a:solidFill>
              <a:effectLst/>
            </a:endParaRPr>
          </a:p>
        </p:txBody>
      </p:sp>
      <p:sp>
        <p:nvSpPr>
          <p:cNvPr id="35" name="Rectangle 32">
            <a:extLst>
              <a:ext uri="{FF2B5EF4-FFF2-40B4-BE49-F238E27FC236}">
                <a16:creationId xmlns:a16="http://schemas.microsoft.com/office/drawing/2014/main" id="{AEF8EEB1-DB27-D33B-66F5-F02F98CFF3D9}"/>
              </a:ext>
            </a:extLst>
          </p:cNvPr>
          <p:cNvSpPr>
            <a:spLocks noChangeArrowheads="1"/>
          </p:cNvSpPr>
          <p:nvPr/>
        </p:nvSpPr>
        <p:spPr bwMode="auto">
          <a:xfrm>
            <a:off x="2411760" y="1500275"/>
            <a:ext cx="5338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l-GR" altLang="en-US" sz="1200" dirty="0">
                <a:ea typeface="Calibri" panose="020F0502020204030204" pitchFamily="34" charset="0"/>
                <a:cs typeface="Times New Roman" panose="02020603050405020304" pitchFamily="18" charset="0"/>
              </a:rPr>
              <a:t>, μετατρέπεται, χρησιμοποιώντας τον αλγόριθμο διαίρεσης φυσικών αριθμών, σε:
</a:t>
            </a:r>
            <a:endParaRPr kumimoji="0" lang="en-US" altLang="en-US" sz="1800" b="0" i="0" u="none" strike="noStrike" cap="none" normalizeH="0" baseline="0" dirty="0">
              <a:ln>
                <a:noFill/>
              </a:ln>
              <a:solidFill>
                <a:schemeClr val="tx1"/>
              </a:solidFill>
              <a:effectLst/>
            </a:endParaRPr>
          </a:p>
        </p:txBody>
      </p:sp>
      <p:sp>
        <p:nvSpPr>
          <p:cNvPr id="58" name="TextBox 57">
            <a:extLst>
              <a:ext uri="{FF2B5EF4-FFF2-40B4-BE49-F238E27FC236}">
                <a16:creationId xmlns:a16="http://schemas.microsoft.com/office/drawing/2014/main" id="{FE628A8B-FADE-1FD7-C99D-3BE912B007A8}"/>
              </a:ext>
            </a:extLst>
          </p:cNvPr>
          <p:cNvSpPr txBox="1"/>
          <p:nvPr/>
        </p:nvSpPr>
        <p:spPr>
          <a:xfrm>
            <a:off x="2195736" y="4941168"/>
            <a:ext cx="6192688" cy="369332"/>
          </a:xfrm>
          <a:prstGeom prst="rect">
            <a:avLst/>
          </a:prstGeom>
          <a:noFill/>
        </p:spPr>
        <p:txBody>
          <a:bodyPr wrap="square" rtlCol="0">
            <a:spAutoFit/>
          </a:bodyPr>
          <a:lstStyle/>
          <a:p>
            <a:endParaRPr lang="en-US" dirty="0"/>
          </a:p>
        </p:txBody>
      </p:sp>
      <p:sp>
        <p:nvSpPr>
          <p:cNvPr id="62" name="Rectangle 57">
            <a:extLst>
              <a:ext uri="{FF2B5EF4-FFF2-40B4-BE49-F238E27FC236}">
                <a16:creationId xmlns:a16="http://schemas.microsoft.com/office/drawing/2014/main" id="{BE4A4CD3-5C35-808F-78C8-D7F708B12535}"/>
              </a:ext>
            </a:extLst>
          </p:cNvPr>
          <p:cNvSpPr>
            <a:spLocks noChangeArrowheads="1"/>
          </p:cNvSpPr>
          <p:nvPr/>
        </p:nvSpPr>
        <p:spPr bwMode="auto">
          <a:xfrm>
            <a:off x="651110" y="2179789"/>
            <a:ext cx="78910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indent="-171450" algn="just" eaLnBrk="0" fontAlgn="base" hangingPunct="0">
              <a:spcBef>
                <a:spcPct val="0"/>
              </a:spcBef>
              <a:spcAft>
                <a:spcPct val="0"/>
              </a:spcAft>
              <a:buFont typeface="Arial" panose="020B0604020202020204" pitchFamily="34" charset="0"/>
              <a:buChar char="•"/>
            </a:pPr>
            <a:r>
              <a:rPr lang="el-GR" altLang="en-US" sz="1200" dirty="0">
                <a:ea typeface="Calibri" panose="020F0502020204030204" pitchFamily="34" charset="0"/>
                <a:cs typeface="Times New Roman" panose="02020603050405020304" pitchFamily="18" charset="0"/>
              </a:rPr>
              <a:t>πεπερασμένο δεκαδικό κλάσμα, εάν η αποσύνθεση του b στο γινόμενο των πρώτων παραγόντων περιέχει μόνο συντελεστές 2 ή 5.</a:t>
            </a:r>
            <a:endParaRPr kumimoji="0" lang="es-ES" altLang="en-US" sz="1800" b="0" i="0" u="none" strike="noStrike" cap="none" normalizeH="0" baseline="0" dirty="0">
              <a:ln>
                <a:noFill/>
              </a:ln>
              <a:solidFill>
                <a:schemeClr val="tx1"/>
              </a:solidFill>
              <a:effectLst/>
            </a:endParaRPr>
          </a:p>
        </p:txBody>
      </p:sp>
      <p:sp>
        <p:nvSpPr>
          <p:cNvPr id="64" name="Rectangle 59">
            <a:extLst>
              <a:ext uri="{FF2B5EF4-FFF2-40B4-BE49-F238E27FC236}">
                <a16:creationId xmlns:a16="http://schemas.microsoft.com/office/drawing/2014/main" id="{1CCA16FD-A966-9ACA-6386-11AF35DEFD1E}"/>
              </a:ext>
            </a:extLst>
          </p:cNvPr>
          <p:cNvSpPr>
            <a:spLocks noChangeArrowheads="1"/>
          </p:cNvSpPr>
          <p:nvPr/>
        </p:nvSpPr>
        <p:spPr bwMode="auto">
          <a:xfrm>
            <a:off x="651110" y="3721621"/>
            <a:ext cx="761787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171450" indent="-171450" algn="just">
              <a:buFont typeface="Arial" panose="020B0604020202020204" pitchFamily="34" charset="0"/>
              <a:buChar char="•"/>
            </a:pPr>
            <a:r>
              <a:rPr lang="el-GR" altLang="en-US" sz="1200" dirty="0">
                <a:latin typeface="+mn-lt"/>
                <a:ea typeface="Calibri" panose="020F0502020204030204" pitchFamily="34" charset="0"/>
                <a:cs typeface="Times New Roman" panose="02020603050405020304" pitchFamily="18" charset="0"/>
              </a:rPr>
              <a:t>μεικτό περιοδικό δεκαδικό κλάσμα, εάν η αποσύνθεσή του στο γινόμενο των πρώτων συντελεστών περιέχει τουλάχιστον έναν από τους πρώτους συντελεστές 2 και 5 και τουλάχιστον έναν άλλο πρώτο συντελεστή διαφορετικό από τους συντελεστές 2 και 5.</a:t>
            </a:r>
            <a:endParaRPr kumimoji="0" lang="es-ES" altLang="en-US" sz="1800" b="0" i="0" u="none" strike="noStrike" cap="none" normalizeH="0" baseline="0" dirty="0">
              <a:ln>
                <a:noFill/>
              </a:ln>
              <a:solidFill>
                <a:schemeClr val="tx1"/>
              </a:solidFill>
              <a:effectLst/>
              <a:latin typeface="+mn-lt"/>
            </a:endParaRPr>
          </a:p>
        </p:txBody>
      </p:sp>
      <p:sp>
        <p:nvSpPr>
          <p:cNvPr id="65" name="Rectangle 60">
            <a:extLst>
              <a:ext uri="{FF2B5EF4-FFF2-40B4-BE49-F238E27FC236}">
                <a16:creationId xmlns:a16="http://schemas.microsoft.com/office/drawing/2014/main" id="{3F265B8D-8B13-CAB4-9E8E-27EDE4A4E5B1}"/>
              </a:ext>
            </a:extLst>
          </p:cNvPr>
          <p:cNvSpPr>
            <a:spLocks noChangeArrowheads="1"/>
          </p:cNvSpPr>
          <p:nvPr/>
        </p:nvSpPr>
        <p:spPr bwMode="auto">
          <a:xfrm>
            <a:off x="624673" y="2858372"/>
            <a:ext cx="773623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indent="-171450" algn="just" eaLnBrk="0" fontAlgn="base" hangingPunct="0">
              <a:spcBef>
                <a:spcPct val="0"/>
              </a:spcBef>
              <a:spcAft>
                <a:spcPct val="0"/>
              </a:spcAft>
              <a:buFont typeface="Arial" panose="020B0604020202020204" pitchFamily="34" charset="0"/>
              <a:buChar char="•"/>
            </a:pPr>
            <a:r>
              <a:rPr lang="el-GR" altLang="en-US" sz="1200" dirty="0">
                <a:ea typeface="Calibri" panose="020F0502020204030204" pitchFamily="34" charset="0"/>
                <a:cs typeface="Times New Roman" panose="02020603050405020304" pitchFamily="18" charset="0"/>
              </a:rPr>
              <a:t>απλό περιοδικό δεκαδικό κλάσμα, εάν η αποσύνθεση του b στο γινόμενο των πρώτων συντελεστών δεν περιέχει ούτε τον πρώτο συντελεστή 2 ούτε τον πρώτο συντελεστή 5.
</a:t>
            </a:r>
            <a:endParaRPr kumimoji="0" lang="en-US" altLang="en-US" sz="3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3406413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a:extLst>
              <a:ext uri="{FF2B5EF4-FFF2-40B4-BE49-F238E27FC236}">
                <a16:creationId xmlns:a16="http://schemas.microsoft.com/office/drawing/2014/main" id="{52061BE9-4DEC-6CA9-E0DE-924FF1AF97C9}"/>
              </a:ext>
            </a:extLst>
          </p:cNvPr>
          <p:cNvGraphicFramePr>
            <a:graphicFrameLocks noChangeAspect="1"/>
          </p:cNvGraphicFramePr>
          <p:nvPr>
            <p:extLst>
              <p:ext uri="{D42A27DB-BD31-4B8C-83A1-F6EECF244321}">
                <p14:modId xmlns:p14="http://schemas.microsoft.com/office/powerpoint/2010/main" val="3775633955"/>
              </p:ext>
            </p:extLst>
          </p:nvPr>
        </p:nvGraphicFramePr>
        <p:xfrm>
          <a:off x="1552671" y="1889241"/>
          <a:ext cx="1474788" cy="419100"/>
        </p:xfrm>
        <a:graphic>
          <a:graphicData uri="http://schemas.openxmlformats.org/presentationml/2006/ole">
            <mc:AlternateContent xmlns:mc="http://schemas.openxmlformats.org/markup-compatibility/2006">
              <mc:Choice xmlns:v="urn:schemas-microsoft-com:vml" Requires="v">
                <p:oleObj r:id="rId2" imgW="1473200" imgH="419100" progId="Equation.DSMT4">
                  <p:embed/>
                </p:oleObj>
              </mc:Choice>
              <mc:Fallback>
                <p:oleObj r:id="rId2" imgW="1473200" imgH="419100" progId="Equation.DSMT4">
                  <p:embed/>
                  <p:pic>
                    <p:nvPicPr>
                      <p:cNvPr id="0" name="Object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671" y="1889241"/>
                        <a:ext cx="1474788"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a:extLst>
              <a:ext uri="{FF2B5EF4-FFF2-40B4-BE49-F238E27FC236}">
                <a16:creationId xmlns:a16="http://schemas.microsoft.com/office/drawing/2014/main" id="{485DABFC-99EF-E3FF-826B-6E56C1D71B1F}"/>
              </a:ext>
            </a:extLst>
          </p:cNvPr>
          <p:cNvGraphicFramePr>
            <a:graphicFrameLocks noChangeAspect="1"/>
          </p:cNvGraphicFramePr>
          <p:nvPr>
            <p:extLst>
              <p:ext uri="{D42A27DB-BD31-4B8C-83A1-F6EECF244321}">
                <p14:modId xmlns:p14="http://schemas.microsoft.com/office/powerpoint/2010/main" val="4245178302"/>
              </p:ext>
            </p:extLst>
          </p:nvPr>
        </p:nvGraphicFramePr>
        <p:xfrm>
          <a:off x="1475656" y="3089052"/>
          <a:ext cx="1831975" cy="419100"/>
        </p:xfrm>
        <a:graphic>
          <a:graphicData uri="http://schemas.openxmlformats.org/presentationml/2006/ole">
            <mc:AlternateContent xmlns:mc="http://schemas.openxmlformats.org/markup-compatibility/2006">
              <mc:Choice xmlns:v="urn:schemas-microsoft-com:vml" Requires="v">
                <p:oleObj r:id="rId4" imgW="1841500" imgH="419100" progId="Equation.DSMT4">
                  <p:embed/>
                </p:oleObj>
              </mc:Choice>
              <mc:Fallback>
                <p:oleObj r:id="rId4" imgW="1841500" imgH="41910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3089052"/>
                        <a:ext cx="1831975"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a:extLst>
              <a:ext uri="{FF2B5EF4-FFF2-40B4-BE49-F238E27FC236}">
                <a16:creationId xmlns:a16="http://schemas.microsoft.com/office/drawing/2014/main" id="{2D557CEB-AAFB-C3AB-3C20-4E42C0EBEE01}"/>
              </a:ext>
            </a:extLst>
          </p:cNvPr>
          <p:cNvGraphicFramePr>
            <a:graphicFrameLocks noChangeAspect="1"/>
          </p:cNvGraphicFramePr>
          <p:nvPr>
            <p:extLst>
              <p:ext uri="{D42A27DB-BD31-4B8C-83A1-F6EECF244321}">
                <p14:modId xmlns:p14="http://schemas.microsoft.com/office/powerpoint/2010/main" val="136747307"/>
              </p:ext>
            </p:extLst>
          </p:nvPr>
        </p:nvGraphicFramePr>
        <p:xfrm>
          <a:off x="1004975" y="4430434"/>
          <a:ext cx="3230563" cy="609600"/>
        </p:xfrm>
        <a:graphic>
          <a:graphicData uri="http://schemas.openxmlformats.org/presentationml/2006/ole">
            <mc:AlternateContent xmlns:mc="http://schemas.openxmlformats.org/markup-compatibility/2006">
              <mc:Choice xmlns:v="urn:schemas-microsoft-com:vml" Requires="v">
                <p:oleObj r:id="rId6" imgW="3225800" imgH="609600" progId="Equation.DSMT4">
                  <p:embed/>
                </p:oleObj>
              </mc:Choice>
              <mc:Fallback>
                <p:oleObj r:id="rId6" imgW="3225800" imgH="6096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4975" y="4430434"/>
                        <a:ext cx="3230563"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10">
            <a:extLst>
              <a:ext uri="{FF2B5EF4-FFF2-40B4-BE49-F238E27FC236}">
                <a16:creationId xmlns:a16="http://schemas.microsoft.com/office/drawing/2014/main" id="{5A673D99-D90E-F901-8F81-FE0A269B2784}"/>
              </a:ext>
            </a:extLst>
          </p:cNvPr>
          <p:cNvSpPr>
            <a:spLocks noChangeArrowheads="1"/>
          </p:cNvSpPr>
          <p:nvPr/>
        </p:nvSpPr>
        <p:spPr bwMode="auto">
          <a:xfrm>
            <a:off x="640580" y="918814"/>
            <a:ext cx="7133684" cy="1046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2352" rIns="0" bIns="152352" numCol="1" anchor="ctr" anchorCtr="0" compatLnSpc="1">
            <a:prstTxWarp prst="textNoShape">
              <a:avLst/>
            </a:prstTxWarp>
            <a:spAutoFit/>
          </a:bodyPr>
          <a:lstStyle/>
          <a:p>
            <a:pPr lvl="0" eaLnBrk="0" fontAlgn="base" hangingPunct="0">
              <a:spcBef>
                <a:spcPct val="0"/>
              </a:spcBef>
              <a:spcAft>
                <a:spcPct val="0"/>
              </a:spcAft>
            </a:pPr>
            <a:r>
              <a:rPr lang="el-GR" altLang="en-US" sz="1600" b="1" dirty="0">
                <a:ea typeface="Times New Roman" panose="02020603050405020304" pitchFamily="18" charset="0"/>
                <a:cs typeface="Times New Roman" panose="02020603050405020304" pitchFamily="18" charset="0"/>
              </a:rPr>
              <a:t>Μετασχηματισμοί</a:t>
            </a:r>
            <a:endParaRPr kumimoji="0" lang="en-US" altLang="en-US" sz="1600"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lvl="0" eaLnBrk="0" fontAlgn="base" hangingPunct="0">
              <a:spcBef>
                <a:spcPct val="0"/>
              </a:spcBef>
              <a:spcAft>
                <a:spcPct val="0"/>
              </a:spcAft>
            </a:pPr>
            <a:r>
              <a:rPr lang="el-GR" altLang="en-US" sz="1600" dirty="0">
                <a:ea typeface="Times New Roman" panose="02020603050405020304" pitchFamily="18" charset="0"/>
                <a:cs typeface="Times New Roman" panose="02020603050405020304" pitchFamily="18" charset="0"/>
              </a:rPr>
              <a:t>Μετασχηματισμός πεπερασμένων δεκαδικών κλασμάτων σε συνηθισμένα κλάσματα</a:t>
            </a:r>
            <a:r>
              <a:rPr kumimoji="0" lang="en-US" altLang="en-US" sz="1600"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a:t>
            </a:r>
            <a:endParaRPr kumimoji="0" lang="en-US" altLang="en-US" sz="1800" i="0" u="none" strike="noStrike" cap="none" normalizeH="0" baseline="0" dirty="0">
              <a:ln>
                <a:noFill/>
              </a:ln>
              <a:solidFill>
                <a:schemeClr val="tx1"/>
              </a:solidFill>
              <a:effectLst/>
            </a:endParaRPr>
          </a:p>
        </p:txBody>
      </p:sp>
      <p:sp>
        <p:nvSpPr>
          <p:cNvPr id="14" name="Rectangle 11">
            <a:extLst>
              <a:ext uri="{FF2B5EF4-FFF2-40B4-BE49-F238E27FC236}">
                <a16:creationId xmlns:a16="http://schemas.microsoft.com/office/drawing/2014/main" id="{468B45C6-9782-ED3E-EA02-DE386E4C56C5}"/>
              </a:ext>
            </a:extLst>
          </p:cNvPr>
          <p:cNvSpPr>
            <a:spLocks noChangeArrowheads="1"/>
          </p:cNvSpPr>
          <p:nvPr/>
        </p:nvSpPr>
        <p:spPr bwMode="auto">
          <a:xfrm>
            <a:off x="593264" y="2597658"/>
            <a:ext cx="761073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l-GR" altLang="en-US" sz="1600" dirty="0">
                <a:ea typeface="Calibri" panose="020F0502020204030204" pitchFamily="34" charset="0"/>
                <a:cs typeface="Times New Roman" panose="02020603050405020304" pitchFamily="18" charset="0"/>
              </a:rPr>
              <a:t>Μετασχηματισμός απλών περιοδικών δεκαδικών κλασμάτων σε συνηθισμένα κλάσματα:
</a:t>
            </a:r>
            <a:endParaRPr kumimoji="0" lang="en-US" altLang="en-US" sz="1600" b="0" i="0" u="none" strike="noStrike" cap="none" normalizeH="0" baseline="0" dirty="0">
              <a:ln>
                <a:noFill/>
              </a:ln>
              <a:solidFill>
                <a:schemeClr val="tx1"/>
              </a:solidFill>
              <a:effectLst/>
            </a:endParaRPr>
          </a:p>
        </p:txBody>
      </p:sp>
      <p:sp>
        <p:nvSpPr>
          <p:cNvPr id="15" name="Rectangle 12">
            <a:extLst>
              <a:ext uri="{FF2B5EF4-FFF2-40B4-BE49-F238E27FC236}">
                <a16:creationId xmlns:a16="http://schemas.microsoft.com/office/drawing/2014/main" id="{BF41EED9-453B-E4E2-FFDF-37AA42024177}"/>
              </a:ext>
            </a:extLst>
          </p:cNvPr>
          <p:cNvSpPr>
            <a:spLocks noChangeArrowheads="1"/>
          </p:cNvSpPr>
          <p:nvPr/>
        </p:nvSpPr>
        <p:spPr bwMode="auto">
          <a:xfrm>
            <a:off x="615192" y="3858494"/>
            <a:ext cx="650171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l-GR" altLang="en-US" sz="1600" dirty="0">
                <a:ea typeface="Calibri" panose="020F0502020204030204" pitchFamily="34" charset="0"/>
                <a:cs typeface="Times New Roman" panose="02020603050405020304" pitchFamily="18" charset="0"/>
              </a:rPr>
              <a:t>Μετατροπή μεικτών περιοδικών δεκαδικών κλασμάτων σε κοινά κλάσματα:
</a:t>
            </a:r>
            <a:endParaRPr kumimoji="0" lang="en-US" altLang="en-US" sz="16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41131773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TotalTime>
  <Words>269</Words>
  <Application>Microsoft Office PowerPoint</Application>
  <PresentationFormat>On-screen Show (4:3)</PresentationFormat>
  <Paragraphs>24</Paragraphs>
  <Slides>5</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1" baseType="lpstr">
      <vt:lpstr>Adobe Heiti Std R</vt:lpstr>
      <vt:lpstr>Arial</vt:lpstr>
      <vt:lpstr>Calibri</vt:lpstr>
      <vt:lpstr>Times New Roman</vt:lpstr>
      <vt:lpstr>Office Theme</vt:lpstr>
      <vt:lpstr>Equation.DSMT4</vt:lpstr>
      <vt:lpstr>Δεκαδικά κλάσματα
</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PC</dc:creator>
  <cp:keywords/>
  <dc:description/>
  <cp:lastModifiedBy>Κωνσταντίνος Κόβας</cp:lastModifiedBy>
  <cp:revision>18</cp:revision>
  <dcterms:created xsi:type="dcterms:W3CDTF">2016-10-07T11:12:08Z</dcterms:created>
  <dcterms:modified xsi:type="dcterms:W3CDTF">2023-01-26T21:13:01Z</dcterms:modified>
  <cp:category/>
</cp:coreProperties>
</file>