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4"/>
  </p:notesMasterIdLst>
  <p:sldIdLst>
    <p:sldId id="283" r:id="rId2"/>
    <p:sldId id="284" r:id="rId3"/>
    <p:sldId id="285" r:id="rId4"/>
    <p:sldId id="259" r:id="rId5"/>
    <p:sldId id="260" r:id="rId6"/>
    <p:sldId id="261" r:id="rId7"/>
    <p:sldId id="286" r:id="rId8"/>
    <p:sldId id="287" r:id="rId9"/>
    <p:sldId id="288" r:id="rId10"/>
    <p:sldId id="264" r:id="rId11"/>
    <p:sldId id="289" r:id="rId12"/>
    <p:sldId id="267" r:id="rId13"/>
    <p:sldId id="290" r:id="rId14"/>
    <p:sldId id="269" r:id="rId15"/>
    <p:sldId id="256" r:id="rId16"/>
    <p:sldId id="263" r:id="rId17"/>
    <p:sldId id="265" r:id="rId18"/>
    <p:sldId id="266" r:id="rId19"/>
    <p:sldId id="268" r:id="rId20"/>
    <p:sldId id="274" r:id="rId21"/>
    <p:sldId id="275" r:id="rId22"/>
    <p:sldId id="270" r:id="rId23"/>
    <p:sldId id="277" r:id="rId24"/>
    <p:sldId id="279" r:id="rId25"/>
    <p:sldId id="280" r:id="rId26"/>
    <p:sldId id="258" r:id="rId27"/>
    <p:sldId id="262" r:id="rId28"/>
    <p:sldId id="282" r:id="rId29"/>
    <p:sldId id="257" r:id="rId30"/>
    <p:sldId id="291" r:id="rId31"/>
    <p:sldId id="292" r:id="rId32"/>
    <p:sldId id="293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4" d="100"/>
          <a:sy n="154" d="100"/>
        </p:scale>
        <p:origin x="288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84BA81-E28A-44CA-98B9-E8FA58078948}" type="datetimeFigureOut">
              <a:rPr lang="en-US" smtClean="0"/>
              <a:t>26-Jan-23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57FED5-3D51-46B7-94AD-CE48BB69A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344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Correct: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198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Correct: 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06136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Correct: 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1994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172156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5549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1770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616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3.wmf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8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7" Type="http://schemas.openxmlformats.org/officeDocument/2006/relationships/image" Target="../media/image33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0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wmf"/><Relationship Id="rId4" Type="http://schemas.openxmlformats.org/officeDocument/2006/relationships/oleObject" Target="../embeddings/oleObject15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7376864" cy="1752600"/>
          </a:xfrm>
        </p:spPr>
        <p:txBody>
          <a:bodyPr/>
          <a:lstStyle/>
          <a:p>
            <a:r>
              <a:rPr lang="el-GR" b="1" dirty="0">
                <a:solidFill>
                  <a:schemeClr val="tx1"/>
                </a:solidFill>
              </a:rPr>
              <a:t>Γεωμετρική ερμηνεία της παραγώγου μιας συνεχούς συνάρτησης σε ένα σημείο
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443" y="1988840"/>
            <a:ext cx="380755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4221088"/>
            <a:ext cx="388515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99592" y="1268760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dirty="0">
                <a:solidFill>
                  <a:prstClr val="black"/>
                </a:solidFill>
              </a:rPr>
              <a:t>Περίπτωση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1)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)=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∞,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ϵ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368852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131840" y="4077072"/>
            <a:ext cx="4063557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331640" y="980728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Περίπτωση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2)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)=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+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∞,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fd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ϵ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566" y="1967450"/>
            <a:ext cx="320619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159144"/>
            <a:ext cx="3384376" cy="180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84486" y="1124744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Περίπτωση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3)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)=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+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∞,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ϵ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420" y="1772816"/>
            <a:ext cx="394858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005064"/>
            <a:ext cx="407462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31640" y="836712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Περίπτωση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4)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)=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∞,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ϵ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5611888" cy="280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827584" y="980728"/>
            <a:ext cx="51845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Περίπτωση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5)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ϵ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 și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≠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420888"/>
            <a:ext cx="6400800" cy="1752600"/>
          </a:xfrm>
        </p:spPr>
        <p:txBody>
          <a:bodyPr/>
          <a:lstStyle/>
          <a:p>
            <a:pPr algn="ctr"/>
            <a:r>
              <a:rPr lang="el-GR" sz="4400" b="1" dirty="0">
                <a:solidFill>
                  <a:schemeClr val="tx1"/>
                </a:solidFill>
              </a:rPr>
              <a:t>Παράγωγοι Εξισώσεων
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1214157" y="2191499"/>
            <a:ext cx="672959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l-GR" sz="2400" dirty="0">
                <a:solidFill>
                  <a:srgbClr val="0000FF"/>
                </a:solidFill>
              </a:rPr>
              <a:t>Το πρόβλημα της στιγμιαίας ταχύτητας ενός κινητού
</a:t>
            </a:r>
            <a:endParaRPr lang="ro-RO" dirty="0"/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832649" y="3296496"/>
            <a:ext cx="68553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o-RO" dirty="0">
                <a:cs typeface="Times New Roman" pitchFamily="18" charset="0"/>
                <a:sym typeface="Wingdings" pitchFamily="2" charset="2"/>
              </a:rPr>
              <a:t></a:t>
            </a:r>
            <a:r>
              <a:rPr lang="ro-RO" dirty="0">
                <a:sym typeface="Wingdings" pitchFamily="2" charset="2"/>
              </a:rPr>
              <a:t> </a:t>
            </a:r>
            <a:r>
              <a:rPr lang="en-US" dirty="0">
                <a:solidFill>
                  <a:srgbClr val="FF3300"/>
                </a:solidFill>
                <a:cs typeface="Times New Roman" pitchFamily="18" charset="0"/>
              </a:rPr>
              <a:t> </a:t>
            </a:r>
            <a:r>
              <a:rPr lang="el-GR" dirty="0">
                <a:solidFill>
                  <a:srgbClr val="FF3300"/>
                </a:solidFill>
                <a:cs typeface="Times New Roman" pitchFamily="18" charset="0"/>
              </a:rPr>
              <a:t>τη μέση ταχύτητα </a:t>
            </a:r>
            <a:r>
              <a:rPr lang="el-GR" dirty="0">
                <a:cs typeface="Times New Roman" pitchFamily="18" charset="0"/>
              </a:rPr>
              <a:t>του κινητού στο χρονικό διάστημα [t0, t] είναι: </a:t>
            </a:r>
            <a:endParaRPr lang="ro-RO" dirty="0"/>
          </a:p>
        </p:txBody>
      </p:sp>
      <p:graphicFrame>
        <p:nvGraphicFramePr>
          <p:cNvPr id="16403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7779846"/>
              </p:ext>
            </p:extLst>
          </p:nvPr>
        </p:nvGraphicFramePr>
        <p:xfrm>
          <a:off x="3563938" y="3697337"/>
          <a:ext cx="1727200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002960" imgH="431640" progId="Equation.3">
                  <p:embed/>
                </p:oleObj>
              </mc:Choice>
              <mc:Fallback>
                <p:oleObj name="Ecuaţie" r:id="rId2" imgW="1002960" imgH="431640" progId="Equation.3">
                  <p:embed/>
                  <p:pic>
                    <p:nvPicPr>
                      <p:cNvPr id="16403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3697337"/>
                        <a:ext cx="1727200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2628900" y="3643313"/>
            <a:ext cx="2270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o-RO" sz="1200">
                <a:cs typeface="Times New Roman" pitchFamily="18" charset="0"/>
              </a:rPr>
              <a:t>.</a:t>
            </a:r>
            <a:endParaRPr lang="ro-RO"/>
          </a:p>
        </p:txBody>
      </p:sp>
      <p:sp>
        <p:nvSpPr>
          <p:cNvPr id="16406" name="Rectangle 22"/>
          <p:cNvSpPr>
            <a:spLocks noChangeArrowheads="1"/>
          </p:cNvSpPr>
          <p:nvPr/>
        </p:nvSpPr>
        <p:spPr bwMode="auto">
          <a:xfrm>
            <a:off x="1035081" y="4340548"/>
            <a:ext cx="6750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dirty="0">
                <a:sym typeface="Wingdings" pitchFamily="2" charset="2"/>
              </a:rPr>
              <a:t> </a:t>
            </a:r>
            <a:r>
              <a:rPr lang="el-GR" dirty="0">
                <a:solidFill>
                  <a:srgbClr val="FF3300"/>
                </a:solidFill>
              </a:rPr>
              <a:t>η στιγμιαία ταχύτητα </a:t>
            </a:r>
            <a:r>
              <a:rPr lang="el-GR" dirty="0"/>
              <a:t>του κινητού τη στιγμή </a:t>
            </a:r>
            <a:r>
              <a:rPr lang="ro-RO" dirty="0"/>
              <a:t>t</a:t>
            </a:r>
            <a:r>
              <a:rPr lang="ro-RO" baseline="-25000" dirty="0"/>
              <a:t>0</a:t>
            </a:r>
            <a:r>
              <a:rPr lang="ro-RO" dirty="0"/>
              <a:t> (</a:t>
            </a:r>
            <a:r>
              <a:rPr lang="el-GR" dirty="0" err="1"/>
              <a:t>σταθερη</a:t>
            </a:r>
            <a:r>
              <a:rPr lang="ro-RO" dirty="0"/>
              <a:t>), t</a:t>
            </a:r>
            <a:r>
              <a:rPr lang="ro-RO" baseline="-25000" dirty="0"/>
              <a:t>0</a:t>
            </a:r>
            <a:r>
              <a:rPr lang="ro-RO" dirty="0"/>
              <a:t> &gt; 0 </a:t>
            </a:r>
            <a:r>
              <a:rPr lang="en-US" dirty="0"/>
              <a:t>is</a:t>
            </a:r>
            <a:r>
              <a:rPr lang="ro-RO" dirty="0"/>
              <a:t>:</a:t>
            </a:r>
          </a:p>
        </p:txBody>
      </p:sp>
      <p:graphicFrame>
        <p:nvGraphicFramePr>
          <p:cNvPr id="16407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708044"/>
              </p:ext>
            </p:extLst>
          </p:nvPr>
        </p:nvGraphicFramePr>
        <p:xfrm>
          <a:off x="3394211" y="4726454"/>
          <a:ext cx="2138362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4" imgW="1346040" imgH="431640" progId="Equation.3">
                  <p:embed/>
                </p:oleObj>
              </mc:Choice>
              <mc:Fallback>
                <p:oleObj name="Ecuaţie" r:id="rId4" imgW="1346040" imgH="431640" progId="Equation.3">
                  <p:embed/>
                  <p:pic>
                    <p:nvPicPr>
                      <p:cNvPr id="16407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4211" y="4726454"/>
                        <a:ext cx="2138362" cy="677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9" name="Rectangle 25"/>
          <p:cNvSpPr>
            <a:spLocks noChangeArrowheads="1"/>
          </p:cNvSpPr>
          <p:nvPr/>
        </p:nvSpPr>
        <p:spPr bwMode="auto">
          <a:xfrm>
            <a:off x="1017874" y="5433894"/>
            <a:ext cx="52305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dirty="0">
                <a:sym typeface="Wingdings" pitchFamily="2" charset="2"/>
              </a:rPr>
              <a:t> </a:t>
            </a:r>
            <a:r>
              <a:rPr lang="el-GR" dirty="0">
                <a:solidFill>
                  <a:srgbClr val="FF3300"/>
                </a:solidFill>
              </a:rPr>
              <a:t>η επιτάχυνση </a:t>
            </a:r>
            <a:r>
              <a:rPr lang="el-GR" dirty="0"/>
              <a:t>του κινητού τη σταθερή στιγμή </a:t>
            </a:r>
            <a:r>
              <a:rPr lang="ro-RO" dirty="0"/>
              <a:t>t</a:t>
            </a:r>
            <a:r>
              <a:rPr lang="ro-RO" baseline="-25000" dirty="0"/>
              <a:t>0</a:t>
            </a:r>
            <a:r>
              <a:rPr lang="ro-RO" dirty="0"/>
              <a:t> </a:t>
            </a:r>
            <a:r>
              <a:rPr lang="en-US" dirty="0"/>
              <a:t>is</a:t>
            </a:r>
            <a:r>
              <a:rPr lang="ro-RO" dirty="0"/>
              <a:t>: </a:t>
            </a:r>
          </a:p>
        </p:txBody>
      </p:sp>
      <p:sp>
        <p:nvSpPr>
          <p:cNvPr id="16411" name="Rectangle 27"/>
          <p:cNvSpPr>
            <a:spLocks noChangeArrowheads="1"/>
          </p:cNvSpPr>
          <p:nvPr/>
        </p:nvSpPr>
        <p:spPr bwMode="auto">
          <a:xfrm>
            <a:off x="0" y="331577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6410" name="Object 26"/>
          <p:cNvGraphicFramePr>
            <a:graphicFrameLocks noChangeAspect="1"/>
          </p:cNvGraphicFramePr>
          <p:nvPr/>
        </p:nvGraphicFramePr>
        <p:xfrm>
          <a:off x="3605213" y="5948363"/>
          <a:ext cx="2119312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6" imgW="1397000" imgH="431800" progId="Equation.3">
                  <p:embed/>
                </p:oleObj>
              </mc:Choice>
              <mc:Fallback>
                <p:oleObj name="Ecuaţie" r:id="rId6" imgW="1397000" imgH="431800" progId="Equation.3">
                  <p:embed/>
                  <p:pic>
                    <p:nvPicPr>
                      <p:cNvPr id="1641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5213" y="5948363"/>
                        <a:ext cx="2119312" cy="649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81C1313-50A7-F0E2-FC68-D49111D7E6F2}"/>
              </a:ext>
            </a:extLst>
          </p:cNvPr>
          <p:cNvSpPr txBox="1"/>
          <p:nvPr/>
        </p:nvSpPr>
        <p:spPr>
          <a:xfrm>
            <a:off x="1092071" y="1061710"/>
            <a:ext cx="698049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dirty="0"/>
              <a:t>Η έννοια της παραγώγου εισήχθη και χρησιμοποιήθηκε στα μαθηματικά από τον επιστήμονα </a:t>
            </a:r>
            <a:r>
              <a:rPr lang="el-GR" dirty="0" err="1"/>
              <a:t>Isaac</a:t>
            </a:r>
            <a:r>
              <a:rPr lang="el-GR" dirty="0"/>
              <a:t> </a:t>
            </a:r>
            <a:r>
              <a:rPr lang="el-GR" dirty="0" err="1"/>
              <a:t>Newton</a:t>
            </a:r>
            <a:r>
              <a:rPr lang="el-GR" dirty="0"/>
              <a:t> (1642 - 1724) σε σχέση με τη μελέτη της μηχανικής.
</a:t>
            </a:r>
            <a:endParaRPr lang="ro-RO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28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28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60"/>
                            </p:stCondLst>
                            <p:childTnLst>
                              <p:par>
                                <p:cTn id="2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560"/>
                            </p:stCondLst>
                            <p:childTnLst>
                              <p:par>
                                <p:cTn id="3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280"/>
                            </p:stCondLst>
                            <p:childTnLst>
                              <p:par>
                                <p:cTn id="4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2" grpId="0"/>
      <p:bldP spid="16404" grpId="0"/>
      <p:bldP spid="16406" grpId="0"/>
      <p:bldP spid="1640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2024219" y="2158023"/>
            <a:ext cx="628377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l-GR" sz="2400" dirty="0">
                <a:solidFill>
                  <a:srgbClr val="0000FF"/>
                </a:solidFill>
              </a:rPr>
              <a:t>Το πρόβλημα μιας εφαπτομένης σε μια καμπύλη
</a:t>
            </a:r>
            <a:endParaRPr lang="ro-RO" dirty="0"/>
          </a:p>
        </p:txBody>
      </p:sp>
      <p:pic>
        <p:nvPicPr>
          <p:cNvPr id="18439" name="Picture 7" descr="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2572" y="3938614"/>
            <a:ext cx="19050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467544" y="3124884"/>
            <a:ext cx="70115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l-GR" dirty="0" err="1"/>
              <a:t>Εστω</a:t>
            </a:r>
            <a:r>
              <a:rPr lang="el-GR" dirty="0"/>
              <a:t> </a:t>
            </a:r>
            <a:r>
              <a:rPr lang="ro-RO" dirty="0">
                <a:cs typeface="Times New Roman" pitchFamily="18" charset="0"/>
              </a:rPr>
              <a:t>f:(a,b)</a:t>
            </a:r>
            <a:r>
              <a:rPr lang="ro-RO" dirty="0">
                <a:cs typeface="Times New Roman" pitchFamily="18" charset="0"/>
                <a:sym typeface="Wingdings" pitchFamily="2" charset="2"/>
              </a:rPr>
              <a:t></a:t>
            </a:r>
            <a:r>
              <a:rPr lang="ro-RO" dirty="0">
                <a:sym typeface="Wingdings" pitchFamily="2" charset="2"/>
              </a:rPr>
              <a:t>R, </a:t>
            </a:r>
            <a:r>
              <a:rPr lang="el-GR" dirty="0">
                <a:sym typeface="Wingdings" pitchFamily="2" charset="2"/>
              </a:rPr>
              <a:t>μια συνεχή εξίσωση και </a:t>
            </a:r>
            <a:r>
              <a:rPr lang="ro-RO" dirty="0"/>
              <a:t>M</a:t>
            </a:r>
            <a:r>
              <a:rPr lang="ro-RO" baseline="-25000" dirty="0"/>
              <a:t>0</a:t>
            </a:r>
            <a:r>
              <a:rPr lang="ro-RO" dirty="0"/>
              <a:t>(x</a:t>
            </a:r>
            <a:r>
              <a:rPr lang="ro-RO" baseline="-25000" dirty="0"/>
              <a:t>0</a:t>
            </a:r>
            <a:r>
              <a:rPr lang="ro-RO" dirty="0"/>
              <a:t>;f(x</a:t>
            </a:r>
            <a:r>
              <a:rPr lang="ro-RO" baseline="-25000" dirty="0"/>
              <a:t>0</a:t>
            </a:r>
            <a:r>
              <a:rPr lang="ro-RO" dirty="0"/>
              <a:t>)) </a:t>
            </a:r>
            <a:r>
              <a:rPr lang="el-GR" dirty="0"/>
              <a:t>στο γράφημα </a:t>
            </a:r>
            <a:r>
              <a:rPr lang="ro-RO" dirty="0"/>
              <a:t>G</a:t>
            </a:r>
            <a:r>
              <a:rPr lang="ro-RO" baseline="-25000" dirty="0"/>
              <a:t>f</a:t>
            </a:r>
            <a:r>
              <a:rPr lang="ro-RO" dirty="0"/>
              <a:t> </a:t>
            </a:r>
            <a:r>
              <a:rPr lang="en-US" dirty="0"/>
              <a:t>of </a:t>
            </a:r>
            <a:r>
              <a:rPr lang="ro-RO" dirty="0"/>
              <a:t>f.</a:t>
            </a:r>
          </a:p>
        </p:txBody>
      </p:sp>
      <p:graphicFrame>
        <p:nvGraphicFramePr>
          <p:cNvPr id="18443" name="Object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3" imgW="114120" imgH="215640" progId="Equation.3">
                  <p:embed/>
                </p:oleObj>
              </mc:Choice>
              <mc:Fallback>
                <p:oleObj name="Ecuaţie" r:id="rId3" imgW="114120" imgH="215640" progId="Equation.3">
                  <p:embed/>
                  <p:pic>
                    <p:nvPicPr>
                      <p:cNvPr id="18443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8447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3317612"/>
              </p:ext>
            </p:extLst>
          </p:nvPr>
        </p:nvGraphicFramePr>
        <p:xfrm>
          <a:off x="2987675" y="4209901"/>
          <a:ext cx="2160588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5" imgW="1155700" imgH="431800" progId="Equation.3">
                  <p:embed/>
                </p:oleObj>
              </mc:Choice>
              <mc:Fallback>
                <p:oleObj name="Ecuaţie" r:id="rId5" imgW="1155700" imgH="431800" progId="Equation.3">
                  <p:embed/>
                  <p:pic>
                    <p:nvPicPr>
                      <p:cNvPr id="18447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4209901"/>
                        <a:ext cx="2160588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483073" y="5159915"/>
            <a:ext cx="6553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l-GR" dirty="0">
                <a:solidFill>
                  <a:srgbClr val="FF3300"/>
                </a:solidFill>
              </a:rPr>
              <a:t>Η κλίση </a:t>
            </a:r>
            <a:r>
              <a:rPr lang="el-GR" dirty="0"/>
              <a:t>ή</a:t>
            </a:r>
            <a:r>
              <a:rPr lang="en-US" dirty="0">
                <a:solidFill>
                  <a:srgbClr val="FF3300"/>
                </a:solidFill>
              </a:rPr>
              <a:t> </a:t>
            </a:r>
            <a:r>
              <a:rPr lang="el-GR" dirty="0">
                <a:solidFill>
                  <a:srgbClr val="FF3300"/>
                </a:solidFill>
              </a:rPr>
              <a:t>ο γωνιακός συντελεστής </a:t>
            </a:r>
            <a:r>
              <a:rPr lang="el-GR" dirty="0"/>
              <a:t>της εφαπτομένης στο σημείο </a:t>
            </a:r>
            <a:r>
              <a:rPr lang="ro-RO" dirty="0"/>
              <a:t>M</a:t>
            </a:r>
            <a:r>
              <a:rPr lang="ro-RO" baseline="-25000" dirty="0"/>
              <a:t>0 </a:t>
            </a:r>
            <a:r>
              <a:rPr lang="el-GR" dirty="0"/>
              <a:t>στην καμπύλη </a:t>
            </a:r>
            <a:r>
              <a:rPr lang="ro-RO" dirty="0"/>
              <a:t>G</a:t>
            </a:r>
            <a:r>
              <a:rPr lang="ro-RO" baseline="-25000" dirty="0"/>
              <a:t>f</a:t>
            </a:r>
            <a:r>
              <a:rPr lang="en-US" dirty="0"/>
              <a:t> is:</a:t>
            </a:r>
            <a:endParaRPr lang="ro-RO" dirty="0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31300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476118" y="3501299"/>
            <a:ext cx="8208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l-GR" dirty="0">
                <a:solidFill>
                  <a:srgbClr val="FF3300"/>
                </a:solidFill>
              </a:rPr>
              <a:t>Η κλίση </a:t>
            </a:r>
            <a:r>
              <a:rPr lang="el-GR" dirty="0"/>
              <a:t>του τέμνοντος M0M αντιπροσωπεύει την τριγωνομετρική εφαπτομένη της γωνίας που σχηματίζεται από αυτό με τη θετική κατεύθυνση του άξονα </a:t>
            </a:r>
            <a:r>
              <a:rPr lang="el-GR" dirty="0" err="1"/>
              <a:t>Ox</a:t>
            </a:r>
            <a:r>
              <a:rPr lang="el-GR" dirty="0"/>
              <a:t>.</a:t>
            </a:r>
            <a:endParaRPr lang="ro-RO" dirty="0"/>
          </a:p>
        </p:txBody>
      </p:sp>
      <p:sp>
        <p:nvSpPr>
          <p:cNvPr id="18456" name="Rectangle 24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8455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0064711"/>
              </p:ext>
            </p:extLst>
          </p:nvPr>
        </p:nvGraphicFramePr>
        <p:xfrm>
          <a:off x="2972913" y="5630096"/>
          <a:ext cx="2447925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7" imgW="1320227" imgH="431613" progId="Equation.3">
                  <p:embed/>
                </p:oleObj>
              </mc:Choice>
              <mc:Fallback>
                <p:oleObj name="Ecuaţie" r:id="rId7" imgW="1320227" imgH="431613" progId="Equation.3">
                  <p:embed/>
                  <p:pic>
                    <p:nvPicPr>
                      <p:cNvPr id="18455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2913" y="5630096"/>
                        <a:ext cx="2447925" cy="792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58" name="Rectangle 26"/>
          <p:cNvSpPr>
            <a:spLocks noChangeArrowheads="1"/>
          </p:cNvSpPr>
          <p:nvPr/>
        </p:nvSpPr>
        <p:spPr bwMode="auto">
          <a:xfrm>
            <a:off x="5471359" y="5813972"/>
            <a:ext cx="4956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dirty="0"/>
              <a:t>(1) </a:t>
            </a:r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7EEEBA-BB02-0E74-17CD-BA6E74F6CAD7}"/>
              </a:ext>
            </a:extLst>
          </p:cNvPr>
          <p:cNvSpPr txBox="1"/>
          <p:nvPr/>
        </p:nvSpPr>
        <p:spPr>
          <a:xfrm>
            <a:off x="760282" y="906646"/>
            <a:ext cx="750913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dirty="0"/>
              <a:t>Σχεδόν ταυτόχρονα, ο επιστήμονας </a:t>
            </a:r>
            <a:r>
              <a:rPr lang="el-GR" dirty="0" err="1"/>
              <a:t>Gottfried</a:t>
            </a:r>
            <a:r>
              <a:rPr lang="el-GR" dirty="0"/>
              <a:t> </a:t>
            </a:r>
            <a:r>
              <a:rPr lang="el-GR" dirty="0" err="1"/>
              <a:t>Wilhelm</a:t>
            </a:r>
            <a:r>
              <a:rPr lang="el-GR" dirty="0"/>
              <a:t> </a:t>
            </a:r>
            <a:r>
              <a:rPr lang="el-GR" dirty="0" err="1"/>
              <a:t>Leibniz</a:t>
            </a:r>
            <a:r>
              <a:rPr lang="el-GR" dirty="0"/>
              <a:t> (1646 - 1716) εισήγαγε την έννοια της παραγώγου σε σχέση με τη μελέτη της εφαπτομένης σε μια καμπύλη σε ένα σημείο της.
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48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48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48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48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240"/>
                            </p:stCondLst>
                            <p:childTnLst>
                              <p:par>
                                <p:cTn id="3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240"/>
                            </p:stCondLst>
                            <p:childTnLst>
                              <p:par>
                                <p:cTn id="4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  <p:bldP spid="18441" grpId="0"/>
      <p:bldP spid="18449" grpId="0"/>
      <p:bldP spid="18453" grpId="0"/>
      <p:bldP spid="184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8">
            <a:extLst>
              <a:ext uri="{FF2B5EF4-FFF2-40B4-BE49-F238E27FC236}">
                <a16:creationId xmlns:a16="http://schemas.microsoft.com/office/drawing/2014/main" id="{995A2F9D-16F6-E70E-7695-056920C407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9943822"/>
              </p:ext>
            </p:extLst>
          </p:nvPr>
        </p:nvGraphicFramePr>
        <p:xfrm>
          <a:off x="2339752" y="2367062"/>
          <a:ext cx="242411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320480" imgH="228600" progId="Equation.3">
                  <p:embed/>
                </p:oleObj>
              </mc:Choice>
              <mc:Fallback>
                <p:oleObj name="Ecuaţie" r:id="rId2" imgW="1320480" imgH="228600" progId="Equation.3">
                  <p:embed/>
                  <p:pic>
                    <p:nvPicPr>
                      <p:cNvPr id="1845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2367062"/>
                        <a:ext cx="2424113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5">
            <a:extLst>
              <a:ext uri="{FF2B5EF4-FFF2-40B4-BE49-F238E27FC236}">
                <a16:creationId xmlns:a16="http://schemas.microsoft.com/office/drawing/2014/main" id="{06825AE2-43C0-028F-11E4-8D60D8ADEC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1437681"/>
            <a:ext cx="61947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l-GR" dirty="0">
                <a:solidFill>
                  <a:srgbClr val="FF3300"/>
                </a:solidFill>
              </a:rPr>
              <a:t>Η εφαπτομένη στο σημείο </a:t>
            </a:r>
            <a:r>
              <a:rPr lang="ro-RO" dirty="0"/>
              <a:t>M</a:t>
            </a:r>
            <a:r>
              <a:rPr lang="ro-RO" baseline="-25000" dirty="0"/>
              <a:t>0</a:t>
            </a:r>
            <a:r>
              <a:rPr lang="ro-RO" dirty="0"/>
              <a:t>(x</a:t>
            </a:r>
            <a:r>
              <a:rPr lang="ro-RO" baseline="-25000" dirty="0"/>
              <a:t>0</a:t>
            </a:r>
            <a:r>
              <a:rPr lang="ro-RO" dirty="0"/>
              <a:t>,f(x</a:t>
            </a:r>
            <a:r>
              <a:rPr lang="ro-RO" baseline="-25000" dirty="0"/>
              <a:t>0</a:t>
            </a:r>
            <a:r>
              <a:rPr lang="ro-RO" dirty="0"/>
              <a:t>)) </a:t>
            </a:r>
            <a:r>
              <a:rPr lang="el-GR" dirty="0"/>
              <a:t>δίνεται από την εξίσωση:</a:t>
            </a:r>
            <a:endParaRPr lang="ro-RO" dirty="0"/>
          </a:p>
        </p:txBody>
      </p:sp>
      <p:sp>
        <p:nvSpPr>
          <p:cNvPr id="6" name="Rectangle 27">
            <a:extLst>
              <a:ext uri="{FF2B5EF4-FFF2-40B4-BE49-F238E27FC236}">
                <a16:creationId xmlns:a16="http://schemas.microsoft.com/office/drawing/2014/main" id="{BABA1390-D23F-2BEC-DF7E-F764D40F3E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3800842"/>
            <a:ext cx="28323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l-GR" dirty="0"/>
              <a:t>Η σχέση (1) είναι γραμμένη</a:t>
            </a:r>
            <a:r>
              <a:rPr lang="en-US" dirty="0"/>
              <a:t>:</a:t>
            </a:r>
            <a:endParaRPr lang="ro-RO" dirty="0"/>
          </a:p>
        </p:txBody>
      </p:sp>
      <p:graphicFrame>
        <p:nvGraphicFramePr>
          <p:cNvPr id="7" name="Object 28">
            <a:extLst>
              <a:ext uri="{FF2B5EF4-FFF2-40B4-BE49-F238E27FC236}">
                <a16:creationId xmlns:a16="http://schemas.microsoft.com/office/drawing/2014/main" id="{4C0F8463-63DD-A58F-E2CB-F0CA6379C2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7216518"/>
              </p:ext>
            </p:extLst>
          </p:nvPr>
        </p:nvGraphicFramePr>
        <p:xfrm>
          <a:off x="3287490" y="3663851"/>
          <a:ext cx="2952750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4" imgW="1548728" imgH="431613" progId="Equation.3">
                  <p:embed/>
                </p:oleObj>
              </mc:Choice>
              <mc:Fallback>
                <p:oleObj name="Ecuaţie" r:id="rId4" imgW="1548728" imgH="431613" progId="Equation.3">
                  <p:embed/>
                  <p:pic>
                    <p:nvPicPr>
                      <p:cNvPr id="1846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7490" y="3663851"/>
                        <a:ext cx="2952750" cy="815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30">
            <a:extLst>
              <a:ext uri="{FF2B5EF4-FFF2-40B4-BE49-F238E27FC236}">
                <a16:creationId xmlns:a16="http://schemas.microsoft.com/office/drawing/2014/main" id="{232BB914-571F-9CE8-D6E9-7106D96B44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4370621"/>
            <a:ext cx="58666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l-GR" dirty="0"/>
              <a:t>και ονομάζεται παράγωγος της συνάρτησης f στο σημείο x0.
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616882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16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16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120"/>
                            </p:stCondLst>
                            <p:childTnLst>
                              <p:par>
                                <p:cTn id="2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120"/>
                            </p:stCondLst>
                            <p:childTnLst>
                              <p:par>
                                <p:cTn id="3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539552" y="1236229"/>
            <a:ext cx="85315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l-GR" dirty="0" err="1">
                <a:solidFill>
                  <a:srgbClr val="0000FF"/>
                </a:solidFill>
                <a:cs typeface="Times New Roman" pitchFamily="18" charset="0"/>
              </a:rPr>
              <a:t>Εστω</a:t>
            </a:r>
            <a:r>
              <a:rPr lang="el-GR" dirty="0">
                <a:solidFill>
                  <a:srgbClr val="0000FF"/>
                </a:solidFill>
                <a:cs typeface="Times New Roman" pitchFamily="18" charset="0"/>
              </a:rPr>
              <a:t> η εξίσωση  </a:t>
            </a:r>
            <a:r>
              <a:rPr lang="ro-RO" dirty="0">
                <a:solidFill>
                  <a:srgbClr val="0000FF"/>
                </a:solidFill>
                <a:cs typeface="Times New Roman" pitchFamily="18" charset="0"/>
              </a:rPr>
              <a:t>f:D</a:t>
            </a:r>
            <a:r>
              <a:rPr lang="ro-RO" dirty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</a:t>
            </a:r>
            <a:r>
              <a:rPr lang="ro-RO" dirty="0">
                <a:solidFill>
                  <a:srgbClr val="0000FF"/>
                </a:solidFill>
              </a:rPr>
              <a:t>R, D</a:t>
            </a:r>
            <a:r>
              <a:rPr lang="ro-RO" dirty="0">
                <a:solidFill>
                  <a:srgbClr val="0000FF"/>
                </a:solidFill>
                <a:sym typeface="Wingdings 3" pitchFamily="18" charset="2"/>
              </a:rPr>
              <a:t></a:t>
            </a:r>
            <a:r>
              <a:rPr lang="ro-RO" dirty="0">
                <a:solidFill>
                  <a:srgbClr val="0000FF"/>
                </a:solidFill>
              </a:rPr>
              <a:t>R, x</a:t>
            </a:r>
            <a:r>
              <a:rPr lang="ro-RO" baseline="-25000" dirty="0">
                <a:solidFill>
                  <a:srgbClr val="0000FF"/>
                </a:solidFill>
              </a:rPr>
              <a:t>0 </a:t>
            </a:r>
            <a:r>
              <a:rPr lang="ru-RU" dirty="0">
                <a:solidFill>
                  <a:srgbClr val="0000FF"/>
                </a:solidFill>
              </a:rPr>
              <a:t>Є</a:t>
            </a:r>
            <a:r>
              <a:rPr lang="ro-RO" dirty="0">
                <a:solidFill>
                  <a:srgbClr val="0000FF"/>
                </a:solidFill>
              </a:rPr>
              <a:t> D </a:t>
            </a:r>
            <a:r>
              <a:rPr lang="el-GR" dirty="0">
                <a:solidFill>
                  <a:srgbClr val="0000FF"/>
                </a:solidFill>
                <a:cs typeface="Times New Roman" pitchFamily="18" charset="0"/>
              </a:rPr>
              <a:t>να είναι ένα σημείο συσσώρευσης του συνόλου D. </a:t>
            </a:r>
            <a:endParaRPr lang="ro-RO" dirty="0"/>
          </a:p>
        </p:txBody>
      </p:sp>
      <p:sp>
        <p:nvSpPr>
          <p:cNvPr id="19477" name="Rectangle 21"/>
          <p:cNvSpPr>
            <a:spLocks noChangeArrowheads="1"/>
          </p:cNvSpPr>
          <p:nvPr/>
        </p:nvSpPr>
        <p:spPr bwMode="auto">
          <a:xfrm>
            <a:off x="395536" y="1902730"/>
            <a:ext cx="82502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dirty="0">
                <a:sym typeface="Wingdings" pitchFamily="2" charset="2"/>
              </a:rPr>
              <a:t> </a:t>
            </a:r>
            <a:r>
              <a:rPr lang="el-GR" dirty="0"/>
              <a:t>Η συνάρτηση f λέγεται ότι έχει ένα </a:t>
            </a:r>
            <a:r>
              <a:rPr lang="el-GR" dirty="0">
                <a:solidFill>
                  <a:srgbClr val="FF0000"/>
                </a:solidFill>
              </a:rPr>
              <a:t>παράγωγο στο σημείο </a:t>
            </a:r>
            <a:r>
              <a:rPr lang="en-US" dirty="0">
                <a:solidFill>
                  <a:srgbClr val="FF0000"/>
                </a:solidFill>
              </a:rPr>
              <a:t>x0 Є D </a:t>
            </a:r>
            <a:r>
              <a:rPr lang="el-GR" dirty="0"/>
              <a:t>εάν υπάρχει όριο:</a:t>
            </a:r>
            <a:endParaRPr lang="ro-RO" dirty="0"/>
          </a:p>
        </p:txBody>
      </p:sp>
      <p:sp>
        <p:nvSpPr>
          <p:cNvPr id="19481" name="Rectangle 25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9480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1337676"/>
              </p:ext>
            </p:extLst>
          </p:nvPr>
        </p:nvGraphicFramePr>
        <p:xfrm>
          <a:off x="3167625" y="2439989"/>
          <a:ext cx="2808287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397000" imgH="431800" progId="Equation.3">
                  <p:embed/>
                </p:oleObj>
              </mc:Choice>
              <mc:Fallback>
                <p:oleObj name="Ecuaţie" r:id="rId2" imgW="1397000" imgH="431800" progId="Equation.3">
                  <p:embed/>
                  <p:pic>
                    <p:nvPicPr>
                      <p:cNvPr id="1948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7625" y="2439989"/>
                        <a:ext cx="2808287" cy="860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82" name="Rectangle 26"/>
          <p:cNvSpPr>
            <a:spLocks noChangeArrowheads="1"/>
          </p:cNvSpPr>
          <p:nvPr/>
        </p:nvSpPr>
        <p:spPr bwMode="auto">
          <a:xfrm>
            <a:off x="413043" y="3499707"/>
            <a:ext cx="83887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>
                <a:sym typeface="Wingdings" pitchFamily="2" charset="2"/>
              </a:rPr>
              <a:t> </a:t>
            </a:r>
            <a:r>
              <a:rPr lang="el-GR" dirty="0">
                <a:sym typeface="Wingdings" pitchFamily="2" charset="2"/>
              </a:rPr>
              <a:t>Αυτό το όριο ονομάζεται </a:t>
            </a:r>
            <a:r>
              <a:rPr lang="el-GR" dirty="0">
                <a:solidFill>
                  <a:srgbClr val="FF0000"/>
                </a:solidFill>
                <a:sym typeface="Wingdings" pitchFamily="2" charset="2"/>
              </a:rPr>
              <a:t>παράγωγος της συνάρτησης f στο σημείο </a:t>
            </a:r>
            <a:r>
              <a:rPr lang="ro-RO" dirty="0">
                <a:solidFill>
                  <a:srgbClr val="FF0000"/>
                </a:solidFill>
              </a:rPr>
              <a:t>x</a:t>
            </a:r>
            <a:r>
              <a:rPr lang="ro-RO" baseline="-25000" dirty="0">
                <a:solidFill>
                  <a:srgbClr val="FF0000"/>
                </a:solidFill>
              </a:rPr>
              <a:t>0</a:t>
            </a:r>
            <a:r>
              <a:rPr lang="ro-RO" dirty="0"/>
              <a:t>, </a:t>
            </a:r>
            <a:r>
              <a:rPr lang="el-GR" dirty="0"/>
              <a:t>και γράφεται:</a:t>
            </a:r>
            <a:endParaRPr lang="ro-RO" dirty="0"/>
          </a:p>
        </p:txBody>
      </p:sp>
      <p:sp>
        <p:nvSpPr>
          <p:cNvPr id="19484" name="Rectangle 28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9483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2328921"/>
              </p:ext>
            </p:extLst>
          </p:nvPr>
        </p:nvGraphicFramePr>
        <p:xfrm>
          <a:off x="3059113" y="3954463"/>
          <a:ext cx="3025775" cy="84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4" imgW="1536480" imgH="431640" progId="Equation.3">
                  <p:embed/>
                </p:oleObj>
              </mc:Choice>
              <mc:Fallback>
                <p:oleObj name="Ecuaţie" r:id="rId4" imgW="1536480" imgH="431640" progId="Equation.3">
                  <p:embed/>
                  <p:pic>
                    <p:nvPicPr>
                      <p:cNvPr id="19483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3954463"/>
                        <a:ext cx="3025775" cy="842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85" name="Rectangle 29"/>
          <p:cNvSpPr>
            <a:spLocks noChangeArrowheads="1"/>
          </p:cNvSpPr>
          <p:nvPr/>
        </p:nvSpPr>
        <p:spPr bwMode="auto">
          <a:xfrm>
            <a:off x="413043" y="5067515"/>
            <a:ext cx="79210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l-GR" dirty="0">
                <a:sym typeface="Wingdings" pitchFamily="2" charset="2"/>
              </a:rPr>
              <a:t> Η συνάρτηση f λέγεται ότι είναι </a:t>
            </a:r>
            <a:r>
              <a:rPr lang="el-GR" dirty="0" err="1">
                <a:solidFill>
                  <a:srgbClr val="FF0000"/>
                </a:solidFill>
              </a:rPr>
              <a:t>διαφορίσιμη</a:t>
            </a:r>
            <a:r>
              <a:rPr lang="el-GR" dirty="0">
                <a:solidFill>
                  <a:srgbClr val="FF0000"/>
                </a:solidFill>
              </a:rPr>
              <a:t> στο σημείο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ro-RO" dirty="0">
                <a:solidFill>
                  <a:srgbClr val="FF0000"/>
                </a:solidFill>
              </a:rPr>
              <a:t>x</a:t>
            </a:r>
            <a:r>
              <a:rPr lang="ro-RO" baseline="-25000" dirty="0">
                <a:solidFill>
                  <a:srgbClr val="FF0000"/>
                </a:solidFill>
              </a:rPr>
              <a:t>0</a:t>
            </a:r>
            <a:r>
              <a:rPr lang="ro-RO" dirty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Є</a:t>
            </a:r>
            <a:r>
              <a:rPr lang="ro-RO" dirty="0">
                <a:solidFill>
                  <a:srgbClr val="FF0000"/>
                </a:solidFill>
              </a:rPr>
              <a:t> D</a:t>
            </a:r>
            <a:r>
              <a:rPr lang="en-US" dirty="0">
                <a:solidFill>
                  <a:srgbClr val="FF0066"/>
                </a:solidFill>
              </a:rPr>
              <a:t> </a:t>
            </a:r>
            <a:r>
              <a:rPr lang="el-GR" dirty="0"/>
              <a:t>αν το παρακάτω όριο υπάρχει και είναι πεπερασμένο:</a:t>
            </a:r>
            <a:endParaRPr lang="ro-RO" dirty="0"/>
          </a:p>
        </p:txBody>
      </p:sp>
      <p:graphicFrame>
        <p:nvGraphicFramePr>
          <p:cNvPr id="19486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4519504"/>
              </p:ext>
            </p:extLst>
          </p:nvPr>
        </p:nvGraphicFramePr>
        <p:xfrm>
          <a:off x="3167625" y="5713846"/>
          <a:ext cx="3097213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6" imgW="1548728" imgH="431613" progId="Equation.3">
                  <p:embed/>
                </p:oleObj>
              </mc:Choice>
              <mc:Fallback>
                <p:oleObj name="Ecuaţie" r:id="rId6" imgW="1548728" imgH="431613" progId="Equation.3">
                  <p:embed/>
                  <p:pic>
                    <p:nvPicPr>
                      <p:cNvPr id="19486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7625" y="5713846"/>
                        <a:ext cx="3097213" cy="855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640"/>
                            </p:stCondLst>
                            <p:childTnLst>
                              <p:par>
                                <p:cTn id="1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20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64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400"/>
                            </p:stCondLst>
                            <p:childTnLst>
                              <p:par>
                                <p:cTn id="2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20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40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200"/>
                            </p:stCondLst>
                            <p:childTnLst>
                              <p:par>
                                <p:cTn id="3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7" dur="200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6" grpId="0"/>
      <p:bldP spid="19477" grpId="0"/>
      <p:bldP spid="19482" grpId="0"/>
      <p:bldP spid="194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63888" y="2420888"/>
            <a:ext cx="1727200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21377" y="1574435"/>
            <a:ext cx="72154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el-GR" dirty="0">
                <a:solidFill>
                  <a:prstClr val="black"/>
                </a:solidFill>
              </a:rPr>
              <a:t>1) Αν f'(x0)=∞, τότε το γράφημα δέχεται μια κατακόρυφη </a:t>
            </a:r>
            <a:r>
              <a:rPr lang="el-GR" dirty="0" err="1">
                <a:solidFill>
                  <a:prstClr val="black"/>
                </a:solidFill>
              </a:rPr>
              <a:t>ημι</a:t>
            </a:r>
            <a:r>
              <a:rPr lang="el-GR" dirty="0">
                <a:solidFill>
                  <a:prstClr val="black"/>
                </a:solidFill>
              </a:rPr>
              <a:t>-εφαπτομένη
στο σημείο ΙΓ.
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250825" y="2149090"/>
            <a:ext cx="889317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l-GR" sz="2100" dirty="0"/>
              <a:t>Οποιαδήποτε εξίσωση </a:t>
            </a:r>
            <a:r>
              <a:rPr lang="el-GR" sz="2100" dirty="0" err="1">
                <a:solidFill>
                  <a:srgbClr val="FF0000"/>
                </a:solidFill>
              </a:rPr>
              <a:t>διαφορίσιμη</a:t>
            </a:r>
            <a:r>
              <a:rPr lang="en-US" sz="2100" dirty="0"/>
              <a:t> </a:t>
            </a:r>
            <a:r>
              <a:rPr lang="el-GR" sz="2100" dirty="0"/>
              <a:t>σε ένα σημείο είναι </a:t>
            </a:r>
            <a:r>
              <a:rPr lang="el-GR" sz="2100" dirty="0">
                <a:solidFill>
                  <a:srgbClr val="0070C0"/>
                </a:solidFill>
              </a:rPr>
              <a:t>συνεχής</a:t>
            </a:r>
            <a:r>
              <a:rPr lang="en-US" sz="2100" dirty="0">
                <a:solidFill>
                  <a:srgbClr val="0070C0"/>
                </a:solidFill>
              </a:rPr>
              <a:t> </a:t>
            </a:r>
            <a:r>
              <a:rPr lang="el-GR" sz="2100" dirty="0"/>
              <a:t>σε εκείνο το σημείο</a:t>
            </a:r>
            <a:r>
              <a:rPr lang="en-US" sz="2100" dirty="0"/>
              <a:t>.</a:t>
            </a:r>
            <a:endParaRPr lang="ro-RO" sz="2100" dirty="0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435246" y="2887754"/>
            <a:ext cx="1861957" cy="707886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l-GR" sz="2000" i="1" dirty="0">
                <a:solidFill>
                  <a:schemeClr val="hlink"/>
                </a:solidFill>
              </a:rPr>
              <a:t>Παρατηρήσεις: 
</a:t>
            </a:r>
            <a:endParaRPr lang="ro-RO" dirty="0"/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435246" y="3652345"/>
            <a:ext cx="6934032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ro-RO" dirty="0">
                <a:sym typeface="Wingdings 3" pitchFamily="18" charset="2"/>
              </a:rPr>
              <a:t> </a:t>
            </a:r>
            <a:r>
              <a:rPr lang="el-GR" sz="1600" dirty="0"/>
              <a:t>Μια αριθμητική συνάρτηση μπορεί να είναι συνεχής σε ένα σημείο χωρίς να είναι </a:t>
            </a:r>
            <a:r>
              <a:rPr lang="el-GR" sz="1600" dirty="0" err="1"/>
              <a:t>διαφορίσιμη</a:t>
            </a:r>
            <a:r>
              <a:rPr lang="el-GR" sz="1600" dirty="0"/>
              <a:t> σε αυτό το σημείο.</a:t>
            </a:r>
            <a:endParaRPr lang="ro-RO" sz="1600" dirty="0"/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261770" y="4444138"/>
            <a:ext cx="1602811" cy="707886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l-GR" sz="2000" i="1" dirty="0">
                <a:solidFill>
                  <a:srgbClr val="996633"/>
                </a:solidFill>
              </a:rPr>
              <a:t>Παράδειγμα: 
</a:t>
            </a:r>
            <a:endParaRPr lang="ro-RO" dirty="0"/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1898650" y="4434428"/>
            <a:ext cx="65214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l-GR" dirty="0"/>
              <a:t>Εξίσωση  </a:t>
            </a:r>
            <a:r>
              <a:rPr lang="ro-RO" dirty="0"/>
              <a:t>f</a:t>
            </a:r>
            <a:r>
              <a:rPr lang="en-US" dirty="0"/>
              <a:t> </a:t>
            </a:r>
            <a:r>
              <a:rPr lang="ro-RO" dirty="0"/>
              <a:t>:</a:t>
            </a:r>
            <a:r>
              <a:rPr lang="en-US" dirty="0"/>
              <a:t> </a:t>
            </a:r>
            <a:r>
              <a:rPr lang="ro-RO" dirty="0"/>
              <a:t>R</a:t>
            </a:r>
            <a:r>
              <a:rPr lang="ro-RO" dirty="0">
                <a:sym typeface="Wingdings" pitchFamily="2" charset="2"/>
              </a:rPr>
              <a:t></a:t>
            </a:r>
            <a:r>
              <a:rPr lang="ro-RO" dirty="0"/>
              <a:t>R, </a:t>
            </a:r>
            <a:r>
              <a:rPr lang="ro-RO" dirty="0">
                <a:solidFill>
                  <a:srgbClr val="FF0066"/>
                </a:solidFill>
              </a:rPr>
              <a:t>f(x) =</a:t>
            </a:r>
            <a:r>
              <a:rPr lang="en-US" dirty="0">
                <a:solidFill>
                  <a:srgbClr val="FF0066"/>
                </a:solidFill>
              </a:rPr>
              <a:t>|x|</a:t>
            </a:r>
            <a:r>
              <a:rPr lang="ro-RO" dirty="0"/>
              <a:t> </a:t>
            </a:r>
            <a:r>
              <a:rPr lang="el-GR" dirty="0"/>
              <a:t>είναι συνεχής
στο</a:t>
            </a:r>
            <a:r>
              <a:rPr lang="en-US" dirty="0"/>
              <a:t> </a:t>
            </a:r>
            <a:r>
              <a:rPr lang="ro-RO" dirty="0"/>
              <a:t>x</a:t>
            </a:r>
            <a:r>
              <a:rPr lang="ro-RO" baseline="-25000" dirty="0"/>
              <a:t>0</a:t>
            </a:r>
            <a:r>
              <a:rPr lang="ro-RO" dirty="0"/>
              <a:t> = 0 </a:t>
            </a:r>
            <a:r>
              <a:rPr lang="el-GR" dirty="0"/>
              <a:t>και δεν είναι </a:t>
            </a:r>
            <a:r>
              <a:rPr lang="el-GR" dirty="0" err="1"/>
              <a:t>διαφορίσιμη</a:t>
            </a:r>
            <a:r>
              <a:rPr lang="el-GR" dirty="0"/>
              <a:t> στο σημείο </a:t>
            </a:r>
            <a:r>
              <a:rPr lang="ro-RO" dirty="0"/>
              <a:t>x</a:t>
            </a:r>
            <a:r>
              <a:rPr lang="ro-RO" baseline="-25000" dirty="0"/>
              <a:t>0</a:t>
            </a:r>
            <a:r>
              <a:rPr lang="ro-RO" dirty="0"/>
              <a:t> = 0</a:t>
            </a:r>
            <a:r>
              <a:rPr lang="en-US" dirty="0"/>
              <a:t>.</a:t>
            </a:r>
            <a:endParaRPr lang="ro-RO" dirty="0"/>
          </a:p>
        </p:txBody>
      </p:sp>
      <p:pic>
        <p:nvPicPr>
          <p:cNvPr id="28689" name="Picture 17" descr="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7471" y="5035810"/>
            <a:ext cx="2560671" cy="153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E8D3708A-C4BF-BF4C-5E78-D85BA68C35E2}"/>
              </a:ext>
            </a:extLst>
          </p:cNvPr>
          <p:cNvGrpSpPr/>
          <p:nvPr/>
        </p:nvGrpSpPr>
        <p:grpSpPr>
          <a:xfrm>
            <a:off x="1115616" y="1025670"/>
            <a:ext cx="4479165" cy="830997"/>
            <a:chOff x="1346145" y="1776790"/>
            <a:chExt cx="4479165" cy="830997"/>
          </a:xfrm>
        </p:grpSpPr>
        <p:sp>
          <p:nvSpPr>
            <p:cNvPr id="28676" name="Rectangle 4"/>
            <p:cNvSpPr>
              <a:spLocks noChangeArrowheads="1"/>
            </p:cNvSpPr>
            <p:nvPr/>
          </p:nvSpPr>
          <p:spPr bwMode="auto">
            <a:xfrm>
              <a:off x="1346145" y="1776790"/>
              <a:ext cx="208416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l-GR" sz="2400" dirty="0" err="1">
                  <a:solidFill>
                    <a:srgbClr val="FF0000"/>
                  </a:solidFill>
                </a:rPr>
                <a:t>Διαφορικότητα</a:t>
              </a:r>
              <a:r>
                <a:rPr lang="el-GR" sz="2400" dirty="0">
                  <a:solidFill>
                    <a:srgbClr val="FF0000"/>
                  </a:solidFill>
                </a:rPr>
                <a:t>
</a:t>
              </a:r>
              <a:endParaRPr lang="ro-RO" dirty="0">
                <a:solidFill>
                  <a:srgbClr val="FF0000"/>
                </a:solidFill>
              </a:endParaRPr>
            </a:p>
          </p:txBody>
        </p:sp>
        <p:sp>
          <p:nvSpPr>
            <p:cNvPr id="28694" name="Rectangle 22"/>
            <p:cNvSpPr>
              <a:spLocks noChangeArrowheads="1"/>
            </p:cNvSpPr>
            <p:nvPr/>
          </p:nvSpPr>
          <p:spPr bwMode="auto">
            <a:xfrm>
              <a:off x="4505974" y="1804551"/>
              <a:ext cx="131933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l-GR" sz="2400" dirty="0">
                  <a:solidFill>
                    <a:srgbClr val="0070C0"/>
                  </a:solidFill>
                </a:rPr>
                <a:t>συνέχεια</a:t>
              </a:r>
              <a:endParaRPr lang="ro-RO" dirty="0">
                <a:solidFill>
                  <a:srgbClr val="0070C0"/>
                </a:solidFill>
              </a:endParaRPr>
            </a:p>
          </p:txBody>
        </p:sp>
        <p:sp>
          <p:nvSpPr>
            <p:cNvPr id="28695" name="Rectangle 23"/>
            <p:cNvSpPr>
              <a:spLocks noChangeArrowheads="1"/>
            </p:cNvSpPr>
            <p:nvPr/>
          </p:nvSpPr>
          <p:spPr bwMode="auto">
            <a:xfrm>
              <a:off x="3681202" y="1780367"/>
              <a:ext cx="57387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l-GR" sz="2400" dirty="0"/>
                <a:t>και</a:t>
              </a:r>
              <a:endParaRPr lang="ro-RO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72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720"/>
                            </p:stCondLst>
                            <p:childTnLst>
                              <p:par>
                                <p:cTn id="2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80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20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  <p:bldP spid="28678" grpId="0" animBg="1"/>
      <p:bldP spid="28679" grpId="0"/>
      <p:bldP spid="28682" grpId="0" animBg="1"/>
      <p:bldP spid="2868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>
            <a:extLst>
              <a:ext uri="{FF2B5EF4-FFF2-40B4-BE49-F238E27FC236}">
                <a16:creationId xmlns:a16="http://schemas.microsoft.com/office/drawing/2014/main" id="{15F0792F-E060-3E6E-9D51-65E683CC3B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1539139"/>
            <a:ext cx="71055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o-RO" dirty="0">
                <a:sym typeface="Wingdings 3" pitchFamily="18" charset="2"/>
              </a:rPr>
              <a:t> </a:t>
            </a:r>
            <a:r>
              <a:rPr lang="el-GR" dirty="0">
                <a:sym typeface="Wingdings 3" pitchFamily="18" charset="2"/>
              </a:rPr>
              <a:t>Μια</a:t>
            </a:r>
            <a:r>
              <a:rPr lang="en-US" dirty="0"/>
              <a:t> </a:t>
            </a:r>
            <a:r>
              <a:rPr lang="el-GR" dirty="0">
                <a:solidFill>
                  <a:srgbClr val="0070C0"/>
                </a:solidFill>
              </a:rPr>
              <a:t>ασυνεχής</a:t>
            </a:r>
            <a:r>
              <a:rPr lang="en-US" dirty="0"/>
              <a:t> </a:t>
            </a:r>
            <a:r>
              <a:rPr lang="el-GR" dirty="0"/>
              <a:t> σε ένα σημείο είναι </a:t>
            </a:r>
            <a:r>
              <a:rPr lang="el-GR" dirty="0">
                <a:solidFill>
                  <a:srgbClr val="FF0000"/>
                </a:solidFill>
              </a:rPr>
              <a:t>μη </a:t>
            </a:r>
            <a:r>
              <a:rPr lang="el-GR" dirty="0" err="1">
                <a:solidFill>
                  <a:srgbClr val="FF0000"/>
                </a:solidFill>
              </a:rPr>
              <a:t>διαφορίσιμη</a:t>
            </a:r>
            <a:r>
              <a:rPr lang="el-GR" dirty="0">
                <a:solidFill>
                  <a:srgbClr val="FF0000"/>
                </a:solidFill>
              </a:rPr>
              <a:t> </a:t>
            </a:r>
            <a:r>
              <a:rPr lang="el-GR" dirty="0"/>
              <a:t>σε αυτό το σημείο.</a:t>
            </a:r>
            <a:endParaRPr lang="ro-RO" dirty="0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D991CB2B-F59F-65E2-CFC9-15E683A643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2209809"/>
            <a:ext cx="70624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o-RO" dirty="0">
                <a:sym typeface="Wingdings 3" pitchFamily="18" charset="2"/>
              </a:rPr>
              <a:t> </a:t>
            </a:r>
            <a:r>
              <a:rPr lang="el-GR" dirty="0"/>
              <a:t>Υπάρχουν εξισώσεις που είναι </a:t>
            </a:r>
            <a:r>
              <a:rPr lang="el-GR" dirty="0">
                <a:solidFill>
                  <a:srgbClr val="0070C0"/>
                </a:solidFill>
              </a:rPr>
              <a:t>ασυνεχής</a:t>
            </a:r>
            <a:r>
              <a:rPr lang="en-US" dirty="0"/>
              <a:t> </a:t>
            </a:r>
            <a:r>
              <a:rPr lang="el-GR" dirty="0"/>
              <a:t>σε ένα σημείο και έχουν ένα </a:t>
            </a:r>
            <a:r>
              <a:rPr lang="el-GR" dirty="0">
                <a:solidFill>
                  <a:srgbClr val="FF0000"/>
                </a:solidFill>
              </a:rPr>
              <a:t>παράγωγο σε εκείνο το σημείο</a:t>
            </a:r>
            <a:r>
              <a:rPr lang="en-US" dirty="0"/>
              <a:t>.</a:t>
            </a:r>
            <a:endParaRPr lang="ro-RO" dirty="0"/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FCD7EDCE-C822-A417-DBDC-AC55E0DC0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173" y="3230563"/>
            <a:ext cx="1598002" cy="40011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l-GR" sz="2000" i="1" dirty="0">
                <a:solidFill>
                  <a:srgbClr val="996633"/>
                </a:solidFill>
              </a:rPr>
              <a:t>Παράδειγμα</a:t>
            </a:r>
            <a:r>
              <a:rPr lang="ro-RO" sz="2000" i="1" dirty="0">
                <a:solidFill>
                  <a:srgbClr val="996633"/>
                </a:solidFill>
              </a:rPr>
              <a:t>:</a:t>
            </a:r>
            <a:r>
              <a:rPr lang="ro-RO" dirty="0"/>
              <a:t> </a:t>
            </a: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01D1BAEE-08B7-C30C-BE1A-1CA11A0A1C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3184531"/>
            <a:ext cx="591034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l-GR" dirty="0"/>
              <a:t>Η συνάρτηση f : RR, που δίνεται παρακάτω, είναι ασυνεχής σε x0 = 0 και f'(0) = + ∞.
</a:t>
            </a:r>
            <a:endParaRPr lang="ro-RO" sz="2000" dirty="0">
              <a:cs typeface="Arial" charset="0"/>
            </a:endParaRPr>
          </a:p>
        </p:txBody>
      </p:sp>
      <p:graphicFrame>
        <p:nvGraphicFramePr>
          <p:cNvPr id="8" name="Object 14">
            <a:extLst>
              <a:ext uri="{FF2B5EF4-FFF2-40B4-BE49-F238E27FC236}">
                <a16:creationId xmlns:a16="http://schemas.microsoft.com/office/drawing/2014/main" id="{A144E2D3-402B-0A9D-0215-D0036E9AF4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304047"/>
              </p:ext>
            </p:extLst>
          </p:nvPr>
        </p:nvGraphicFramePr>
        <p:xfrm>
          <a:off x="2616380" y="4281213"/>
          <a:ext cx="2663825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396394" imgH="583947" progId="Equation.3">
                  <p:embed/>
                </p:oleObj>
              </mc:Choice>
              <mc:Fallback>
                <p:oleObj name="Ecuaţie" r:id="rId2" imgW="1396394" imgH="583947" progId="Equation.3">
                  <p:embed/>
                  <p:pic>
                    <p:nvPicPr>
                      <p:cNvPr id="28686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6380" y="4281213"/>
                        <a:ext cx="2663825" cy="110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503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8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6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6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740"/>
                            </p:stCondLst>
                            <p:childTnLst>
                              <p:par>
                                <p:cTn id="2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56805" y="1185973"/>
            <a:ext cx="4392612" cy="719138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/>
              <a:t>II</a:t>
            </a:r>
            <a:r>
              <a:rPr lang="ro-RO" sz="2400" b="1" dirty="0"/>
              <a:t>. </a:t>
            </a:r>
            <a:r>
              <a:rPr lang="el-GR" sz="2400" b="1" dirty="0"/>
              <a:t>ΠΛΕΥΡΙΚΕΣ ΠΑΡΑΓΩΓΟΙ</a:t>
            </a:r>
            <a:endParaRPr lang="ro-RO" dirty="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447429" y="3059668"/>
            <a:ext cx="26449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b="1" dirty="0">
                <a:solidFill>
                  <a:srgbClr val="FF3300"/>
                </a:solidFill>
                <a:sym typeface="Wingdings 3" pitchFamily="18" charset="2"/>
              </a:rPr>
              <a:t> </a:t>
            </a:r>
            <a:r>
              <a:rPr lang="el-GR" b="1" dirty="0">
                <a:solidFill>
                  <a:srgbClr val="FF3300"/>
                </a:solidFill>
                <a:sym typeface="Wingdings 3" pitchFamily="18" charset="2"/>
              </a:rPr>
              <a:t>Αριστερή Παράγωγος</a:t>
            </a:r>
            <a:r>
              <a:rPr lang="ro-RO" b="1" dirty="0">
                <a:solidFill>
                  <a:srgbClr val="FF3300"/>
                </a:solidFill>
              </a:rPr>
              <a:t>:</a:t>
            </a:r>
            <a:r>
              <a:rPr lang="ro-RO" dirty="0"/>
              <a:t> 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466974" y="2347571"/>
            <a:ext cx="30922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l-GR" b="1" dirty="0" err="1">
                <a:solidFill>
                  <a:srgbClr val="0000FF"/>
                </a:solidFill>
                <a:cs typeface="Times New Roman" pitchFamily="18" charset="0"/>
              </a:rPr>
              <a:t>Εστω</a:t>
            </a:r>
            <a:r>
              <a:rPr lang="el-GR" b="1" dirty="0">
                <a:solidFill>
                  <a:srgbClr val="0000FF"/>
                </a:solidFill>
                <a:cs typeface="Times New Roman" pitchFamily="18" charset="0"/>
              </a:rPr>
              <a:t> εξίσωση </a:t>
            </a:r>
            <a:r>
              <a:rPr lang="ro-RO" b="1" dirty="0">
                <a:solidFill>
                  <a:srgbClr val="0000FF"/>
                </a:solidFill>
                <a:cs typeface="Times New Roman" pitchFamily="18" charset="0"/>
              </a:rPr>
              <a:t>f:D</a:t>
            </a:r>
            <a:r>
              <a:rPr lang="ro-RO" b="1" dirty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</a:t>
            </a:r>
            <a:r>
              <a:rPr lang="ro-RO" b="1" dirty="0">
                <a:solidFill>
                  <a:srgbClr val="0000FF"/>
                </a:solidFill>
              </a:rPr>
              <a:t>R şi x</a:t>
            </a:r>
            <a:r>
              <a:rPr lang="ro-RO" b="1" baseline="-25000" dirty="0">
                <a:solidFill>
                  <a:srgbClr val="0000FF"/>
                </a:solidFill>
              </a:rPr>
              <a:t>0</a:t>
            </a:r>
            <a:r>
              <a:rPr lang="ro-RO" b="1" dirty="0">
                <a:solidFill>
                  <a:srgbClr val="0000FF"/>
                </a:solidFill>
              </a:rPr>
              <a:t> </a:t>
            </a:r>
            <a:r>
              <a:rPr lang="ru-RU" b="1" dirty="0">
                <a:solidFill>
                  <a:srgbClr val="0000FF"/>
                </a:solidFill>
              </a:rPr>
              <a:t>Є</a:t>
            </a:r>
            <a:r>
              <a:rPr lang="ro-RO" dirty="0">
                <a:solidFill>
                  <a:srgbClr val="0000FF"/>
                </a:solidFill>
              </a:rPr>
              <a:t> </a:t>
            </a:r>
            <a:r>
              <a:rPr lang="ro-RO" b="1" dirty="0">
                <a:solidFill>
                  <a:srgbClr val="0000FF"/>
                </a:solidFill>
              </a:rPr>
              <a:t>D.</a:t>
            </a: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0" y="301097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2458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1849350"/>
              </p:ext>
            </p:extLst>
          </p:nvPr>
        </p:nvGraphicFramePr>
        <p:xfrm>
          <a:off x="2914899" y="3678137"/>
          <a:ext cx="3529012" cy="1068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536480" imgH="469800" progId="Equation.3">
                  <p:embed/>
                </p:oleObj>
              </mc:Choice>
              <mc:Fallback>
                <p:oleObj name="Ecuaţie" r:id="rId2" imgW="1536480" imgH="469800" progId="Equation.3">
                  <p:embed/>
                  <p:pic>
                    <p:nvPicPr>
                      <p:cNvPr id="24587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4899" y="3678137"/>
                        <a:ext cx="3529012" cy="1068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0" y="3115747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96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96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  <p:bldP spid="24581" grpId="0"/>
      <p:bldP spid="2458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>
            <a:extLst>
              <a:ext uri="{FF2B5EF4-FFF2-40B4-BE49-F238E27FC236}">
                <a16:creationId xmlns:a16="http://schemas.microsoft.com/office/drawing/2014/main" id="{838C13B8-776B-D0B8-E8DA-76A484775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1419329"/>
            <a:ext cx="22081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b="1" dirty="0">
                <a:solidFill>
                  <a:srgbClr val="FF3300"/>
                </a:solidFill>
                <a:sym typeface="Wingdings 3" pitchFamily="18" charset="2"/>
              </a:rPr>
              <a:t> </a:t>
            </a:r>
            <a:r>
              <a:rPr lang="el-GR" b="1" dirty="0" err="1">
                <a:solidFill>
                  <a:srgbClr val="FF3300"/>
                </a:solidFill>
              </a:rPr>
              <a:t>Δεξια</a:t>
            </a:r>
            <a:r>
              <a:rPr lang="el-GR" b="1" dirty="0">
                <a:solidFill>
                  <a:srgbClr val="FF3300"/>
                </a:solidFill>
              </a:rPr>
              <a:t> Παράγωγος</a:t>
            </a:r>
            <a:r>
              <a:rPr lang="ro-RO" b="1" dirty="0"/>
              <a:t> </a:t>
            </a:r>
          </a:p>
        </p:txBody>
      </p:sp>
      <p:graphicFrame>
        <p:nvGraphicFramePr>
          <p:cNvPr id="5" name="Object 14">
            <a:extLst>
              <a:ext uri="{FF2B5EF4-FFF2-40B4-BE49-F238E27FC236}">
                <a16:creationId xmlns:a16="http://schemas.microsoft.com/office/drawing/2014/main" id="{EA0C795B-4F83-1392-C98A-42EFB87720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0206604"/>
              </p:ext>
            </p:extLst>
          </p:nvPr>
        </p:nvGraphicFramePr>
        <p:xfrm>
          <a:off x="2481263" y="2037819"/>
          <a:ext cx="3673475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549080" imgH="469800" progId="Equation.3">
                  <p:embed/>
                </p:oleObj>
              </mc:Choice>
              <mc:Fallback>
                <p:oleObj name="Ecuaţie" r:id="rId2" imgW="1549080" imgH="469800" progId="Equation.3">
                  <p:embed/>
                  <p:pic>
                    <p:nvPicPr>
                      <p:cNvPr id="2459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1263" y="2037819"/>
                        <a:ext cx="3673475" cy="110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5">
            <a:extLst>
              <a:ext uri="{FF2B5EF4-FFF2-40B4-BE49-F238E27FC236}">
                <a16:creationId xmlns:a16="http://schemas.microsoft.com/office/drawing/2014/main" id="{D04ADA76-D414-3D1B-E2B9-52D09C578C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3506525"/>
            <a:ext cx="705690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l-GR" dirty="0">
                <a:solidFill>
                  <a:srgbClr val="0000FF"/>
                </a:solidFill>
              </a:rPr>
              <a:t>Η συνάρτηση f έχει παράγωγο και είναι </a:t>
            </a:r>
            <a:r>
              <a:rPr lang="el-GR" dirty="0" err="1">
                <a:solidFill>
                  <a:srgbClr val="0000FF"/>
                </a:solidFill>
              </a:rPr>
              <a:t>διαφορίσιμη</a:t>
            </a:r>
            <a:r>
              <a:rPr lang="el-GR" dirty="0">
                <a:solidFill>
                  <a:srgbClr val="0000FF"/>
                </a:solidFill>
              </a:rPr>
              <a:t> σε x0 αν και μόνο αν έχει πλευρικές παραγώγους και είναι, αντίστοιχα, αριστερή και δεξιά </a:t>
            </a:r>
            <a:r>
              <a:rPr lang="el-GR" dirty="0" err="1">
                <a:solidFill>
                  <a:srgbClr val="0000FF"/>
                </a:solidFill>
              </a:rPr>
              <a:t>διαφορίσιμη</a:t>
            </a:r>
            <a:r>
              <a:rPr lang="el-GR" dirty="0">
                <a:solidFill>
                  <a:srgbClr val="0000FF"/>
                </a:solidFill>
              </a:rPr>
              <a:t> σε x0 και:
</a:t>
            </a:r>
            <a:endParaRPr lang="ro-RO" dirty="0">
              <a:solidFill>
                <a:srgbClr val="0000FF"/>
              </a:solidFill>
            </a:endParaRPr>
          </a:p>
        </p:txBody>
      </p:sp>
      <p:graphicFrame>
        <p:nvGraphicFramePr>
          <p:cNvPr id="7" name="Object 16">
            <a:extLst>
              <a:ext uri="{FF2B5EF4-FFF2-40B4-BE49-F238E27FC236}">
                <a16:creationId xmlns:a16="http://schemas.microsoft.com/office/drawing/2014/main" id="{EC1D37D2-AB3B-D0CB-1830-0BE1D27AE0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6367649"/>
              </p:ext>
            </p:extLst>
          </p:nvPr>
        </p:nvGraphicFramePr>
        <p:xfrm>
          <a:off x="3059113" y="4688855"/>
          <a:ext cx="3095625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4" imgW="1409088" imgH="253890" progId="Equation.3">
                  <p:embed/>
                </p:oleObj>
              </mc:Choice>
              <mc:Fallback>
                <p:oleObj name="Ecuaţie" r:id="rId4" imgW="1409088" imgH="253890" progId="Equation.3">
                  <p:embed/>
                  <p:pic>
                    <p:nvPicPr>
                      <p:cNvPr id="24592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4688855"/>
                        <a:ext cx="3095625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23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44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70564" y="410181"/>
            <a:ext cx="8532440" cy="646331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III. ΟΙ ΠΑΡΆΓΩΓΟΙ ΟΡΙΣΜΈΝΩΝ ΣΤΟΙΧΕΙΩΔΏΝ ΚΑΙ ΣΎΝΘΕΤΩΝ ΛΕΙΤΟΥΡΓΙΏΝ
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</p:txBody>
      </p:sp>
      <p:pic>
        <p:nvPicPr>
          <p:cNvPr id="21178" name="Picture 698" descr="xx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564" y="1134196"/>
            <a:ext cx="7632848" cy="57238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3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A53465D3-B291-BFDA-2CED-8C07B78A60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459" y="630158"/>
            <a:ext cx="3168650" cy="719137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 sz="2400" b="1" dirty="0"/>
              <a:t>ΣΥΜΠΕΡΆΣΜΑΤΑ
</a:t>
            </a:r>
            <a:endParaRPr lang="en-US" sz="2400" b="1" dirty="0"/>
          </a:p>
        </p:txBody>
      </p:sp>
      <p:sp>
        <p:nvSpPr>
          <p:cNvPr id="5" name="Rectangle 135">
            <a:extLst>
              <a:ext uri="{FF2B5EF4-FFF2-40B4-BE49-F238E27FC236}">
                <a16:creationId xmlns:a16="http://schemas.microsoft.com/office/drawing/2014/main" id="{5F35D5A6-B773-EE52-B5AA-C90983E9E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807" y="1531144"/>
            <a:ext cx="742911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l-GR" dirty="0">
                <a:sym typeface="Wingdings" pitchFamily="2" charset="2"/>
              </a:rPr>
              <a:t>Η μελέτη των συναρτήσεων γενικά, των συνεχών, παραγωγικών συναρτήσεων ειδικότερα, απαιτεί την ανάπτυξη γενικών και ειδικών δεξιοτήτων που αντικατοπτρίζονται σε:
</a:t>
            </a:r>
            <a:endParaRPr lang="ro-RO" dirty="0">
              <a:sym typeface="Wingdings" pitchFamily="2" charset="2"/>
            </a:endParaRPr>
          </a:p>
        </p:txBody>
      </p:sp>
      <p:sp>
        <p:nvSpPr>
          <p:cNvPr id="6" name="Rectangle 136">
            <a:extLst>
              <a:ext uri="{FF2B5EF4-FFF2-40B4-BE49-F238E27FC236}">
                <a16:creationId xmlns:a16="http://schemas.microsoft.com/office/drawing/2014/main" id="{D5BDEDD4-6ED6-C24E-6A92-7077828427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807" y="2634995"/>
            <a:ext cx="736853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l-GR" dirty="0">
                <a:sym typeface="Wingdings" pitchFamily="2" charset="2"/>
              </a:rPr>
              <a:t> Γραφική/οπτική αναγνώριση των ιδιοτήτων μιας αριθμητικής συνάρτησης, όσον αφορά: την οριοθέτηση, τη συνέχεια, την </a:t>
            </a:r>
            <a:r>
              <a:rPr lang="el-GR" dirty="0" err="1">
                <a:sym typeface="Wingdings" pitchFamily="2" charset="2"/>
              </a:rPr>
              <a:t>ασυμπτωτική</a:t>
            </a:r>
            <a:r>
              <a:rPr lang="el-GR" dirty="0">
                <a:sym typeface="Wingdings" pitchFamily="2" charset="2"/>
              </a:rPr>
              <a:t> τάση, την </a:t>
            </a:r>
            <a:r>
              <a:rPr lang="el-GR" dirty="0" err="1">
                <a:sym typeface="Wingdings" pitchFamily="2" charset="2"/>
              </a:rPr>
              <a:t>παραγωγιμότητα</a:t>
            </a:r>
            <a:r>
              <a:rPr lang="el-GR" dirty="0">
                <a:sym typeface="Wingdings" pitchFamily="2" charset="2"/>
              </a:rPr>
              <a:t>·
</a:t>
            </a:r>
            <a:endParaRPr lang="ro-RO" dirty="0"/>
          </a:p>
        </p:txBody>
      </p:sp>
      <p:sp>
        <p:nvSpPr>
          <p:cNvPr id="7" name="Rectangle 137">
            <a:extLst>
              <a:ext uri="{FF2B5EF4-FFF2-40B4-BE49-F238E27FC236}">
                <a16:creationId xmlns:a16="http://schemas.microsoft.com/office/drawing/2014/main" id="{B1B206D4-67BF-383F-CF9B-B57D84FF88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807" y="3645024"/>
            <a:ext cx="736853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l-GR" dirty="0">
                <a:sym typeface="Wingdings" pitchFamily="2" charset="2"/>
              </a:rPr>
              <a:t> Η συσχέτιση δεδομένων, που εξάγονται από μια προβληματική κατάσταση, με ιδιότητες των αριθμητικών συναρτήσεων που μελετήθηκαν, όπως: θεωρήματα σύγκλισης, πράξεις ορίων, όρια τύπων, πίνακες παραγωγής.
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42601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5" name="Text Box 79"/>
          <p:cNvSpPr txBox="1">
            <a:spLocks noChangeArrowheads="1"/>
          </p:cNvSpPr>
          <p:nvPr/>
        </p:nvSpPr>
        <p:spPr bwMode="auto">
          <a:xfrm>
            <a:off x="5021662" y="4508500"/>
            <a:ext cx="3511151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ro-RO"/>
          </a:p>
        </p:txBody>
      </p:sp>
      <p:sp>
        <p:nvSpPr>
          <p:cNvPr id="9350" name="Rectangle 134"/>
          <p:cNvSpPr>
            <a:spLocks noChangeArrowheads="1"/>
          </p:cNvSpPr>
          <p:nvPr/>
        </p:nvSpPr>
        <p:spPr bwMode="auto">
          <a:xfrm>
            <a:off x="679663" y="5108664"/>
            <a:ext cx="665961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l-GR" dirty="0">
                <a:sym typeface="Wingdings" pitchFamily="2" charset="2"/>
              </a:rPr>
              <a:t> Προσδιορισμός κάποιου περιστασιακού </a:t>
            </a:r>
            <a:r>
              <a:rPr lang="el-GR" dirty="0" err="1">
                <a:sym typeface="Wingdings" pitchFamily="2" charset="2"/>
              </a:rPr>
              <a:t>optima</a:t>
            </a:r>
            <a:r>
              <a:rPr lang="el-GR" dirty="0">
                <a:sym typeface="Wingdings" pitchFamily="2" charset="2"/>
              </a:rPr>
              <a:t>, με την εφαρμογή διαφορικού λογισμού, σε πρακτικά ή ειδικά προβλήματα ορισμένων τομέων δραστηριότητας.
</a:t>
            </a:r>
            <a:endParaRPr lang="ro-RO" dirty="0"/>
          </a:p>
        </p:txBody>
      </p:sp>
      <p:sp>
        <p:nvSpPr>
          <p:cNvPr id="9354" name="Rectangle 138"/>
          <p:cNvSpPr>
            <a:spLocks noChangeArrowheads="1"/>
          </p:cNvSpPr>
          <p:nvPr/>
        </p:nvSpPr>
        <p:spPr bwMode="auto">
          <a:xfrm>
            <a:off x="683568" y="1242342"/>
            <a:ext cx="71913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l-GR" dirty="0">
                <a:sym typeface="Wingdings" pitchFamily="2" charset="2"/>
              </a:rPr>
              <a:t> Η εφαρμογή συγκεκριμένων αλγορίθμων, ο διαφορικός υπολογισμός, στην επίλυση ορισμένων προβλημάτων και στη </a:t>
            </a:r>
            <a:r>
              <a:rPr lang="el-GR" dirty="0" err="1">
                <a:sym typeface="Wingdings" pitchFamily="2" charset="2"/>
              </a:rPr>
              <a:t>μοντελοποίηση</a:t>
            </a:r>
            <a:r>
              <a:rPr lang="el-GR" dirty="0">
                <a:sym typeface="Wingdings" pitchFamily="2" charset="2"/>
              </a:rPr>
              <a:t> ορισμένων συγκεκριμένων διαδικασιών, ορισμένων τομέων δραστηριότητας.
</a:t>
            </a:r>
            <a:endParaRPr lang="ro-RO" dirty="0"/>
          </a:p>
        </p:txBody>
      </p:sp>
      <p:sp>
        <p:nvSpPr>
          <p:cNvPr id="9355" name="Rectangle 139"/>
          <p:cNvSpPr>
            <a:spLocks noChangeArrowheads="1"/>
          </p:cNvSpPr>
          <p:nvPr/>
        </p:nvSpPr>
        <p:spPr bwMode="auto">
          <a:xfrm>
            <a:off x="679663" y="2321829"/>
            <a:ext cx="71326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l-GR" dirty="0">
                <a:sym typeface="Wingdings" pitchFamily="2" charset="2"/>
              </a:rPr>
              <a:t> Η έκφραση στη γλώσσα της μαθηματικής ανάλυσης, συγκεκριμένων θεωρημάτων, τα οποία μπορούν να </a:t>
            </a:r>
            <a:r>
              <a:rPr lang="el-GR" dirty="0" err="1">
                <a:sym typeface="Wingdings" pitchFamily="2" charset="2"/>
              </a:rPr>
              <a:t>μοντελοποιηθούν</a:t>
            </a:r>
            <a:r>
              <a:rPr lang="el-GR" dirty="0">
                <a:sym typeface="Wingdings" pitchFamily="2" charset="2"/>
              </a:rPr>
              <a:t> με αριθμητικές συναρτήσεις.
</a:t>
            </a:r>
            <a:endParaRPr lang="ro-RO" dirty="0"/>
          </a:p>
        </p:txBody>
      </p:sp>
      <p:sp>
        <p:nvSpPr>
          <p:cNvPr id="9356" name="Rectangle 140"/>
          <p:cNvSpPr>
            <a:spLocks noChangeArrowheads="1"/>
          </p:cNvSpPr>
          <p:nvPr/>
        </p:nvSpPr>
        <p:spPr bwMode="auto">
          <a:xfrm>
            <a:off x="686019" y="3186784"/>
            <a:ext cx="71326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l-GR" dirty="0">
                <a:sym typeface="Wingdings" pitchFamily="2" charset="2"/>
              </a:rPr>
              <a:t> Ερμηνεία, με βάση τη γραφική ανάγνωση, των ιδιοτήτων ορισμένων συναρτήσεων, οι οποίες αντιπροσωπεύουν παραδείγματα από τον οικονομικό, κοινωνικό, επιστημονικό τομέα·
</a:t>
            </a:r>
            <a:endParaRPr lang="ro-RO" dirty="0"/>
          </a:p>
        </p:txBody>
      </p:sp>
      <p:sp>
        <p:nvSpPr>
          <p:cNvPr id="9357" name="Rectangle 141"/>
          <p:cNvSpPr>
            <a:spLocks noChangeArrowheads="1"/>
          </p:cNvSpPr>
          <p:nvPr/>
        </p:nvSpPr>
        <p:spPr bwMode="auto">
          <a:xfrm>
            <a:off x="686019" y="4090214"/>
            <a:ext cx="71326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l-GR" dirty="0">
                <a:sym typeface="Wingdings" pitchFamily="2" charset="2"/>
              </a:rPr>
              <a:t> Πειραματική επαλήθευση των αποτελεσμάτων, που συνάγεται από τον υπολογισμό, για πρακτικά προβλήματα που μπορούν να εκφραστούν μαθηματικά·
</a:t>
            </a:r>
            <a:endParaRPr lang="ro-RO" dirty="0"/>
          </a:p>
        </p:txBody>
      </p:sp>
      <p:sp>
        <p:nvSpPr>
          <p:cNvPr id="9358" name="AutoShape 14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265887" y="6369050"/>
            <a:ext cx="330426" cy="352425"/>
          </a:xfrm>
          <a:prstGeom prst="actionButtonBackPrevious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9359" name="AutoShape 14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57999" y="6369050"/>
            <a:ext cx="330426" cy="352425"/>
          </a:xfrm>
          <a:prstGeom prst="actionButtonForwardNex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3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3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3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3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3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3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93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93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93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3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3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3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50" grpId="0"/>
      <p:bldP spid="9354" grpId="0"/>
      <p:bldP spid="9355" grpId="0"/>
      <p:bldP spid="9356" grpId="0"/>
      <p:bldP spid="935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95535" y="1844674"/>
            <a:ext cx="735728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l-GR" dirty="0">
                <a:sym typeface="Wingdings 3" pitchFamily="18" charset="2"/>
              </a:rPr>
              <a:t> προσδιορισμός των μονοτονικών διαστημάτων για μια δεδομένη συνάρτηση (είναι η συνάρτηση που αυξάνεται ή μειώνεται) – αυτό γίνεται με τη μελέτη του σημείου της πρώτης παραγώγου της συνάρτησης;
</a:t>
            </a:r>
            <a:endParaRPr lang="ro-RO" sz="2000" dirty="0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527086" y="3316623"/>
            <a:ext cx="735728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buFont typeface="Wingdings 3" pitchFamily="18" charset="2"/>
              <a:buNone/>
            </a:pPr>
            <a:r>
              <a:rPr lang="el-GR" dirty="0">
                <a:sym typeface="Wingdings 3" pitchFamily="18" charset="2"/>
              </a:rPr>
              <a:t> προσδιορισμός των ακραίων σημείων για μια εκτεταμένη κατηγορία αριθμητικών συναρτήσεων - αυτό γίνεται μελετώντας το σημάδι της πρώτης παραγώγου της συνάρτησης.
</a:t>
            </a:r>
            <a:endParaRPr lang="ro-RO" sz="2000" dirty="0"/>
          </a:p>
        </p:txBody>
      </p:sp>
      <p:sp>
        <p:nvSpPr>
          <p:cNvPr id="1434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5474" y="964237"/>
            <a:ext cx="8061024" cy="6477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 sz="2800" b="1" dirty="0"/>
              <a:t>Χρήσιμες εφαρμογές της παραγώγου μιας συνάρτησης
</a:t>
            </a:r>
            <a:endParaRPr lang="ro-RO" sz="2800" b="1" dirty="0"/>
          </a:p>
        </p:txBody>
      </p:sp>
      <p:sp>
        <p:nvSpPr>
          <p:cNvPr id="14347" name="AutoShape 1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262006" y="6369050"/>
            <a:ext cx="334307" cy="352425"/>
          </a:xfrm>
          <a:prstGeom prst="actionButtonBackPrevious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14348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54118" y="6369050"/>
            <a:ext cx="334307" cy="352425"/>
          </a:xfrm>
          <a:prstGeom prst="actionButtonForwardNex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C722B517-FBE7-4DF0-E22F-9E86D644F0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652" y="3756622"/>
            <a:ext cx="752445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l-GR" sz="2000" dirty="0">
                <a:sym typeface="Wingdings 3" pitchFamily="18" charset="2"/>
              </a:rPr>
              <a:t> με τη βοήθεια της </a:t>
            </a:r>
            <a:r>
              <a:rPr lang="el-GR" sz="2000" dirty="0" err="1">
                <a:sym typeface="Wingdings 3" pitchFamily="18" charset="2"/>
              </a:rPr>
              <a:t>παραγωγιμότητας</a:t>
            </a:r>
            <a:r>
              <a:rPr lang="el-GR" sz="2000" dirty="0">
                <a:sym typeface="Wingdings 3" pitchFamily="18" charset="2"/>
              </a:rPr>
              <a:t>, είναι δυνατόν να καθοριστεί η σειρά πολλαπλότητας των ριζών μιας </a:t>
            </a:r>
            <a:r>
              <a:rPr lang="el-GR" sz="2000" dirty="0" err="1">
                <a:sym typeface="Wingdings 3" pitchFamily="18" charset="2"/>
              </a:rPr>
              <a:t>πολυωνυμικής</a:t>
            </a:r>
            <a:r>
              <a:rPr lang="el-GR" sz="2000" dirty="0">
                <a:sym typeface="Wingdings 3" pitchFamily="18" charset="2"/>
              </a:rPr>
              <a:t> εξίσωσης ή των διαστημάτων στα οποία βρίσκονται οι ρίζες μιας εξίσωσης που σχετίζεται με μια </a:t>
            </a:r>
            <a:r>
              <a:rPr lang="el-GR" sz="2000" dirty="0" err="1">
                <a:sym typeface="Wingdings 3" pitchFamily="18" charset="2"/>
              </a:rPr>
              <a:t>πολυωνυμική</a:t>
            </a:r>
            <a:r>
              <a:rPr lang="el-GR" sz="2000" dirty="0">
                <a:sym typeface="Wingdings 3" pitchFamily="18" charset="2"/>
              </a:rPr>
              <a:t> συνάρτηση.</a:t>
            </a:r>
            <a:r>
              <a:rPr lang="el-GR" sz="2000" dirty="0">
                <a:solidFill>
                  <a:srgbClr val="FF3300"/>
                </a:solidFill>
                <a:sym typeface="Wingdings 3" pitchFamily="18" charset="2"/>
              </a:rPr>
              <a:t>
</a:t>
            </a:r>
            <a:endParaRPr lang="ro-RO" sz="2000" dirty="0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71570D3-5CC3-52D3-79A4-6C4413576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059" y="1260705"/>
            <a:ext cx="752445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l-GR" sz="2000" dirty="0">
                <a:sym typeface="Wingdings 3" pitchFamily="18" charset="2"/>
              </a:rPr>
              <a:t> τα θεωρητικά αποτελέσματα σχετικά με τη μονοτονία και τα ακραία σημεία μιας συνάρτησης επιτρέπουν την επίτευξη ορισμένων ανισοτήτων οι οποίες, με τη βοήθεια στοιχειωδών μεθόδων, θα ήταν δύσκολο να αποδειχθούν·
</a:t>
            </a:r>
            <a:endParaRPr lang="ro-RO" sz="2000" dirty="0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A28456D5-AAB5-0FAD-51A4-F936F4432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27" y="2590201"/>
            <a:ext cx="75244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buFont typeface="Wingdings 3" pitchFamily="18" charset="2"/>
              <a:buNone/>
            </a:pPr>
            <a:r>
              <a:rPr lang="el-GR" dirty="0">
                <a:sym typeface="Wingdings 3" pitchFamily="18" charset="2"/>
              </a:rPr>
              <a:t> προσδιορισμός των διαστημάτων κυρτότητας ή κοιλότητας μιας συνάρτησης - αυτό γίνεται μελετώντας το σημάδι της δεύτερης παραγώγου της συνάρτησης.
</a:t>
            </a:r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val="770073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5" name="AutoShape 7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15616" y="439870"/>
            <a:ext cx="3527425" cy="792162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 sz="3600" dirty="0">
                <a:cs typeface="Arial" charset="0"/>
              </a:rPr>
              <a:t>Πηγές
</a:t>
            </a:r>
            <a:endParaRPr lang="ro-RO" sz="3600" dirty="0">
              <a:cs typeface="Arial" charset="0"/>
            </a:endParaRPr>
          </a:p>
        </p:txBody>
      </p:sp>
      <p:sp>
        <p:nvSpPr>
          <p:cNvPr id="7247" name="AutoShape 7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243888" y="6369050"/>
            <a:ext cx="352425" cy="352425"/>
          </a:xfrm>
          <a:prstGeom prst="actionButtonBackPrevious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7248" name="AutoShape 8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2188" y="5956300"/>
            <a:ext cx="352425" cy="352425"/>
          </a:xfrm>
          <a:prstGeom prst="actionButtonReturn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7249" name="Rectangle 81"/>
          <p:cNvSpPr>
            <a:spLocks noChangeArrowheads="1"/>
          </p:cNvSpPr>
          <p:nvPr/>
        </p:nvSpPr>
        <p:spPr bwMode="auto">
          <a:xfrm>
            <a:off x="279346" y="3951780"/>
            <a:ext cx="684145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ym typeface="Wingdings 2" pitchFamily="18" charset="2"/>
              </a:rPr>
              <a:t> </a:t>
            </a:r>
            <a:r>
              <a:rPr lang="ro-RO" sz="2000" dirty="0"/>
              <a:t>Marius Burtea, Georgeta Burtea – </a:t>
            </a:r>
            <a:r>
              <a:rPr lang="ro-RO" sz="2000" i="1" dirty="0"/>
              <a:t>Matematică, manual pentru clasa a XI-a</a:t>
            </a:r>
            <a:r>
              <a:rPr lang="ro-RO" sz="2000" dirty="0"/>
              <a:t>, Carminis, Piteşti, 2006;</a:t>
            </a:r>
          </a:p>
        </p:txBody>
      </p:sp>
      <p:sp>
        <p:nvSpPr>
          <p:cNvPr id="7250" name="Rectangle 82"/>
          <p:cNvSpPr>
            <a:spLocks noChangeArrowheads="1"/>
          </p:cNvSpPr>
          <p:nvPr/>
        </p:nvSpPr>
        <p:spPr bwMode="auto">
          <a:xfrm>
            <a:off x="249557" y="1669802"/>
            <a:ext cx="678567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ym typeface="Wingdings 2" pitchFamily="18" charset="2"/>
              </a:rPr>
              <a:t> </a:t>
            </a:r>
            <a:r>
              <a:rPr lang="ro-RO" sz="2000" dirty="0"/>
              <a:t>Gheorghe Cârjă, Ovidiu Cârjă – </a:t>
            </a:r>
            <a:r>
              <a:rPr lang="ro-RO" sz="2000" i="1" dirty="0"/>
              <a:t>Analiză matematică, Culegere de probleme rezolvate şi comentate</a:t>
            </a:r>
            <a:r>
              <a:rPr lang="ro-RO" sz="2000" dirty="0"/>
              <a:t>, GIL, Zalău, 2003;</a:t>
            </a:r>
          </a:p>
        </p:txBody>
      </p:sp>
      <p:sp>
        <p:nvSpPr>
          <p:cNvPr id="7251" name="Rectangle 83"/>
          <p:cNvSpPr>
            <a:spLocks noChangeArrowheads="1"/>
          </p:cNvSpPr>
          <p:nvPr/>
        </p:nvSpPr>
        <p:spPr bwMode="auto">
          <a:xfrm>
            <a:off x="250825" y="2852738"/>
            <a:ext cx="67844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ym typeface="Wingdings 2" pitchFamily="18" charset="2"/>
              </a:rPr>
              <a:t> </a:t>
            </a:r>
            <a:r>
              <a:rPr lang="ro-RO" sz="2000" dirty="0"/>
              <a:t>Lia Aramă, Toader Morozan – </a:t>
            </a:r>
            <a:r>
              <a:rPr lang="ro-RO" sz="2000" i="1" dirty="0"/>
              <a:t>Culegere de probleme de analiză matematică</a:t>
            </a:r>
            <a:r>
              <a:rPr lang="ro-RO" sz="2000" dirty="0"/>
              <a:t>, Universal Pan, Bucureşti, 1997;</a:t>
            </a:r>
          </a:p>
        </p:txBody>
      </p:sp>
      <p:sp>
        <p:nvSpPr>
          <p:cNvPr id="7254" name="Rectangle 86"/>
          <p:cNvSpPr>
            <a:spLocks noChangeArrowheads="1"/>
          </p:cNvSpPr>
          <p:nvPr/>
        </p:nvSpPr>
        <p:spPr bwMode="auto">
          <a:xfrm>
            <a:off x="279346" y="5116849"/>
            <a:ext cx="67844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sz="2000" dirty="0">
                <a:sym typeface="Wingdings 2" pitchFamily="18" charset="2"/>
              </a:rPr>
              <a:t> </a:t>
            </a:r>
            <a:r>
              <a:rPr lang="ro-RO" sz="2000" dirty="0"/>
              <a:t>Mircea Ganga – </a:t>
            </a:r>
            <a:r>
              <a:rPr lang="ro-RO" sz="2000" i="1" dirty="0"/>
              <a:t>Probleme rezolvate din manualele de matematică pentru clasa a XI-a</a:t>
            </a:r>
            <a:r>
              <a:rPr lang="ro-RO" sz="2000" dirty="0"/>
              <a:t>, MATHPRESS, Ploieşti, 2006.</a:t>
            </a:r>
          </a:p>
        </p:txBody>
      </p:sp>
      <p:sp>
        <p:nvSpPr>
          <p:cNvPr id="7255" name="AutoShape 8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36000" y="6369050"/>
            <a:ext cx="352425" cy="352425"/>
          </a:xfrm>
          <a:prstGeom prst="actionButtonForwardNex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4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350"/>
                            </p:stCondLst>
                            <p:childTnLst>
                              <p:par>
                                <p:cTn id="2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050"/>
                            </p:stCondLst>
                            <p:childTnLst>
                              <p:par>
                                <p:cTn id="3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45" grpId="0" animBg="1"/>
      <p:bldP spid="7249" grpId="0"/>
      <p:bldP spid="7250" grpId="0"/>
      <p:bldP spid="7251" grpId="0"/>
      <p:bldP spid="72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348880"/>
            <a:ext cx="3024336" cy="3377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971600" y="1393879"/>
            <a:ext cx="6840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l-GR" dirty="0">
                <a:solidFill>
                  <a:prstClr val="black"/>
                </a:solidFill>
              </a:rPr>
              <a:t>2) Αν f'(x0)=-∞, τότε το γράφημα δέχεται μια κατακόρυφη </a:t>
            </a:r>
            <a:r>
              <a:rPr lang="el-GR" dirty="0" err="1">
                <a:solidFill>
                  <a:prstClr val="black"/>
                </a:solidFill>
              </a:rPr>
              <a:t>ημιφαπτομένη</a:t>
            </a:r>
            <a:r>
              <a:rPr lang="el-GR" dirty="0">
                <a:solidFill>
                  <a:prstClr val="black"/>
                </a:solidFill>
              </a:rPr>
              <a:t> πάνω από το σημείο Μ.
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2" name="Google Shape;92;p1"/>
              <p:cNvSpPr txBox="1"/>
              <p:nvPr/>
            </p:nvSpPr>
            <p:spPr>
              <a:xfrm>
                <a:off x="698321" y="3717032"/>
                <a:ext cx="7945951" cy="15614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x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6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ea typeface="Calibri"/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x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6</m:t>
                        </m:r>
                      </m:num>
                      <m:den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:r>
                  <a:rPr lang="ar-AE" sz="2400" dirty="0">
                    <a:solidFill>
                      <a:schemeClr val="tx1"/>
                    </a:solidFill>
                    <a:cs typeface="Calibri"/>
                    <a:sym typeface="Calibri"/>
                  </a:rPr>
                  <a:t>2</a:t>
                </a:r>
                <a:r>
                  <a:rPr lang="en-US" sz="2400" dirty="0">
                    <a:solidFill>
                      <a:schemeClr val="tx1"/>
                    </a:solidFill>
                    <a:cs typeface="Calibri"/>
                    <a:sym typeface="Calibri"/>
                  </a:rPr>
                  <a:t>x+3</a:t>
                </a:r>
                <a:endParaRPr lang="en-US" sz="2400" dirty="0">
                  <a:solidFill>
                    <a:schemeClr val="tx1"/>
                  </a:solidFill>
                  <a:cs typeface="Calibri"/>
                </a:endParaRPr>
              </a:p>
            </p:txBody>
          </p:sp>
        </mc:Choice>
        <mc:Fallback xmlns="">
          <p:sp>
            <p:nvSpPr>
              <p:cNvPr id="92" name="Google Shape;92;p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321" y="3717032"/>
                <a:ext cx="7945951" cy="1561423"/>
              </a:xfrm>
              <a:prstGeom prst="rect">
                <a:avLst/>
              </a:prstGeom>
              <a:blipFill>
                <a:blip r:embed="rId3"/>
                <a:stretch>
                  <a:fillRect l="-2379" b="-148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5016" y="1015897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67544" y="1846954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5256610"/>
              </p:ext>
            </p:extLst>
          </p:nvPr>
        </p:nvGraphicFramePr>
        <p:xfrm>
          <a:off x="326232" y="2145507"/>
          <a:ext cx="2565797" cy="575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028520" imgH="228600" progId="Equation.3">
                  <p:embed/>
                </p:oleObj>
              </mc:Choice>
              <mc:Fallback>
                <p:oleObj name="Equation" r:id="rId5" imgW="1028520" imgH="2286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232" y="2145507"/>
                        <a:ext cx="2565797" cy="575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33756A82-1A4D-E75A-600D-00AA0BAA41DB}"/>
              </a:ext>
            </a:extLst>
          </p:cNvPr>
          <p:cNvSpPr txBox="1"/>
          <p:nvPr/>
        </p:nvSpPr>
        <p:spPr>
          <a:xfrm>
            <a:off x="1547664" y="1052736"/>
            <a:ext cx="49685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b="1" dirty="0" err="1"/>
              <a:t>Ασκησεις</a:t>
            </a:r>
            <a:r>
              <a:rPr lang="el-GR" sz="3200" b="1" dirty="0"/>
              <a:t>
</a:t>
            </a:r>
            <a:endParaRPr lang="en-US" sz="3200" b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Google Shape;105;p2"/>
              <p:cNvSpPr txBox="1"/>
              <p:nvPr/>
            </p:nvSpPr>
            <p:spPr>
              <a:xfrm>
                <a:off x="698321" y="2610586"/>
                <a:ext cx="7945951" cy="17057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:endParaRPr lang="ar-AE" sz="1350" dirty="0">
                  <a:solidFill>
                    <a:schemeClr val="tx1"/>
                  </a:solidFill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</m:ctrlPr>
                          </m:sSupPr>
                          <m:e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𝑥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3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2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𝑥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4</m:t>
                        </m:r>
                      </m:e>
                    </m:rad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</m:ctrlPr>
                      </m:fPr>
                      <m:num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3</m:t>
                        </m:r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</m:ctrlPr>
                          </m:sSupPr>
                          <m:e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𝑥</m:t>
                            </m:r>
                          </m:e>
                          <m:sup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+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</m:ctrlPr>
                          </m:sSupPr>
                          <m:e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𝑥</m:t>
                            </m:r>
                          </m:e>
                          <m:sup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3</m:t>
                            </m:r>
                          </m:sup>
                        </m:sSup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+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2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𝑥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+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4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  <a:sym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sSupPr>
                      <m:e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𝑥</m:t>
                        </m:r>
                      </m:e>
                      <m:sup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</m:sup>
                    </m:sSup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+</m:t>
                    </m:r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2</m:t>
                    </m:r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𝑥</m:t>
                    </m:r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+</m:t>
                    </m:r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4</m:t>
                    </m:r>
                  </m:oMath>
                </a14:m>
                <a:endParaRPr lang="ar-AE" sz="2400" i="1" dirty="0">
                  <a:solidFill>
                    <a:schemeClr val="tx1"/>
                  </a:solidFill>
                  <a:cs typeface="Calibri"/>
                </a:endParaRPr>
              </a:p>
            </p:txBody>
          </p:sp>
        </mc:Choice>
        <mc:Fallback xmlns="">
          <p:sp>
            <p:nvSpPr>
              <p:cNvPr id="105" name="Google Shape;105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321" y="2610586"/>
                <a:ext cx="7945951" cy="1705758"/>
              </a:xfrm>
              <a:prstGeom prst="rect">
                <a:avLst/>
              </a:prstGeom>
              <a:blipFill>
                <a:blip r:embed="rId3"/>
                <a:stretch>
                  <a:fillRect l="-2379" b="-13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2726665" y="2209291"/>
            <a:ext cx="2095147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979712" y="1353781"/>
                <a:ext cx="2201821" cy="4574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(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</m:ctrlPr>
                            </m:sSupPr>
                            <m:e>
                              <m:r>
                                <a:rPr lang="en-US" sz="2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+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2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𝑥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+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4</m:t>
                          </m:r>
                        </m:e>
                      </m:rad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)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′</m:t>
                      </m:r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  <a:latin typeface="Calibri"/>
                  <a:cs typeface="Calibri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1353781"/>
                <a:ext cx="2201821" cy="45743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Google Shape;105;p2"/>
              <p:cNvSpPr txBox="1"/>
              <p:nvPr/>
            </p:nvSpPr>
            <p:spPr>
              <a:xfrm>
                <a:off x="1117043" y="2641470"/>
                <a:ext cx="7945951" cy="14563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1</m:t>
                        </m:r>
                      </m:num>
                      <m:den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𝑐𝑜𝑠𝑥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:r>
                  <a:rPr lang="en-US" sz="2400" dirty="0" err="1">
                    <a:solidFill>
                      <a:schemeClr val="tx1"/>
                    </a:solidFill>
                    <a:cs typeface="Calibri"/>
                    <a:sym typeface="Calibri"/>
                  </a:rPr>
                  <a:t>xcosx</a:t>
                </a:r>
                <a:endParaRPr lang="en-US" sz="1350" dirty="0">
                  <a:solidFill>
                    <a:schemeClr val="tx1"/>
                  </a:solidFill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𝑡𝑔𝑥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+</m:t>
                    </m:r>
                    <m:f>
                      <m:fPr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</m:ctrlPr>
                          </m:sSupPr>
                          <m:e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𝑐𝑜𝑠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𝑥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</p:txBody>
          </p:sp>
        </mc:Choice>
        <mc:Fallback xmlns="">
          <p:sp>
            <p:nvSpPr>
              <p:cNvPr id="105" name="Google Shape;105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043" y="2641470"/>
                <a:ext cx="7945951" cy="1456330"/>
              </a:xfrm>
              <a:prstGeom prst="rect">
                <a:avLst/>
              </a:prstGeom>
              <a:blipFill>
                <a:blip r:embed="rId3"/>
                <a:stretch>
                  <a:fillRect l="-2301" b="-502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38886" y="2334658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5524846"/>
              </p:ext>
            </p:extLst>
          </p:nvPr>
        </p:nvGraphicFramePr>
        <p:xfrm>
          <a:off x="2195736" y="1700808"/>
          <a:ext cx="837009" cy="39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431640" imgH="203040" progId="Equation.3">
                  <p:embed/>
                </p:oleObj>
              </mc:Choice>
              <mc:Fallback>
                <p:oleObj name="Equation" r:id="rId5" imgW="431640" imgH="203040" progId="Equation.3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1700808"/>
                        <a:ext cx="837009" cy="395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9772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348880"/>
            <a:ext cx="2596679" cy="293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827584" y="1322184"/>
            <a:ext cx="66247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l-GR" dirty="0">
                <a:solidFill>
                  <a:prstClr val="black"/>
                </a:solidFill>
              </a:rPr>
              <a:t>3) Αν </a:t>
            </a:r>
            <a:r>
              <a:rPr lang="el-GR" dirty="0" err="1">
                <a:solidFill>
                  <a:prstClr val="black"/>
                </a:solidFill>
              </a:rPr>
              <a:t>fd</a:t>
            </a:r>
            <a:r>
              <a:rPr lang="el-GR" dirty="0">
                <a:solidFill>
                  <a:prstClr val="black"/>
                </a:solidFill>
              </a:rPr>
              <a:t>'(x0)=∞, τότε το γράφημα δέχεται μια κατακόρυφη </a:t>
            </a:r>
            <a:r>
              <a:rPr lang="el-GR" dirty="0" err="1">
                <a:solidFill>
                  <a:prstClr val="black"/>
                </a:solidFill>
              </a:rPr>
              <a:t>ημιφαπτομένη</a:t>
            </a:r>
            <a:r>
              <a:rPr lang="el-GR" dirty="0">
                <a:solidFill>
                  <a:prstClr val="black"/>
                </a:solidFill>
              </a:rPr>
              <a:t> πάνω από το σημείο Μ.
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4" y="2420888"/>
            <a:ext cx="2395512" cy="298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827584" y="1556792"/>
            <a:ext cx="7056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l-GR" dirty="0">
                <a:solidFill>
                  <a:prstClr val="black"/>
                </a:solidFill>
              </a:rPr>
              <a:t>4) Αν </a:t>
            </a:r>
            <a:r>
              <a:rPr lang="el-GR" dirty="0" err="1">
                <a:solidFill>
                  <a:prstClr val="black"/>
                </a:solidFill>
              </a:rPr>
              <a:t>fd</a:t>
            </a:r>
            <a:r>
              <a:rPr lang="el-GR" dirty="0">
                <a:solidFill>
                  <a:prstClr val="black"/>
                </a:solidFill>
              </a:rPr>
              <a:t>'(x0)=∞, τότε το γράφημα δέχεται μια κατακόρυφη </a:t>
            </a:r>
            <a:r>
              <a:rPr lang="el-GR" dirty="0" err="1">
                <a:solidFill>
                  <a:prstClr val="black"/>
                </a:solidFill>
              </a:rPr>
              <a:t>ημιφαπτομένη</a:t>
            </a:r>
            <a:r>
              <a:rPr lang="el-GR" dirty="0">
                <a:solidFill>
                  <a:prstClr val="black"/>
                </a:solidFill>
              </a:rPr>
              <a:t> κάτω από το σημείο Μ.
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420888"/>
            <a:ext cx="2929799" cy="3760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827584" y="1268760"/>
            <a:ext cx="6840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l-GR" dirty="0">
                <a:solidFill>
                  <a:prstClr val="black"/>
                </a:solidFill>
              </a:rPr>
              <a:t>5) Αν οι πλευρικές παράγωγοι είναι ίσες </a:t>
            </a:r>
            <a:r>
              <a:rPr lang="el-GR" dirty="0" err="1">
                <a:solidFill>
                  <a:prstClr val="black"/>
                </a:solidFill>
              </a:rPr>
              <a:t>fd</a:t>
            </a:r>
            <a:r>
              <a:rPr lang="el-GR" dirty="0">
                <a:solidFill>
                  <a:prstClr val="black"/>
                </a:solidFill>
              </a:rPr>
              <a:t>'(x0)=</a:t>
            </a:r>
            <a:r>
              <a:rPr lang="el-GR" dirty="0" err="1">
                <a:solidFill>
                  <a:prstClr val="black"/>
                </a:solidFill>
              </a:rPr>
              <a:t>fs</a:t>
            </a:r>
            <a:r>
              <a:rPr lang="el-GR" dirty="0">
                <a:solidFill>
                  <a:prstClr val="black"/>
                </a:solidFill>
              </a:rPr>
              <a:t>'(x0), τότε οι δύο εφαπτόμενες είναι σε επέκταση. Σε αυτή την περίπτωση το M είναι το σημείο καμπής (η εφαπτομένη διασχίζει το γράφημα της συνάρτησης).
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924944"/>
            <a:ext cx="4673538" cy="2414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55576" y="1052736"/>
            <a:ext cx="73448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l-GR" dirty="0">
                <a:solidFill>
                  <a:prstClr val="black"/>
                </a:solidFill>
              </a:rPr>
              <a:t>Ορισμός. Το x0 λέγεται ότι είναι ένα σημείο καμπής της συνάρτησης f εάν η συνάρτηση είναι συνεχής σε x0, έχει παράγωγο σε x0, (πεπερασμένο ή άπειρο)
και αν το Γράφημα είναι συνδεδεμένο(κοίλο) στη μία πλευρά του x0 και κοίλο(κυρτό) στην άλλη πλευρά.
</a:t>
            </a:r>
            <a:endParaRPr kumimoji="0" lang="ro-RO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636109"/>
            <a:ext cx="385205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3356992"/>
            <a:ext cx="299533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71600" y="1052736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l-GR" dirty="0">
                <a:solidFill>
                  <a:prstClr val="black"/>
                </a:solidFill>
              </a:rPr>
              <a:t>6) Αν οι πλευρικές παράγωγοι είναι διαφορετικές και </a:t>
            </a:r>
            <a:r>
              <a:rPr lang="el-GR" dirty="0" err="1">
                <a:solidFill>
                  <a:prstClr val="black"/>
                </a:solidFill>
              </a:rPr>
              <a:t>fd</a:t>
            </a:r>
            <a:r>
              <a:rPr lang="el-GR" dirty="0">
                <a:solidFill>
                  <a:prstClr val="black"/>
                </a:solidFill>
              </a:rPr>
              <a:t>'(x0)=+∞,</a:t>
            </a:r>
            <a:r>
              <a:rPr lang="el-GR" dirty="0" err="1">
                <a:solidFill>
                  <a:prstClr val="black"/>
                </a:solidFill>
              </a:rPr>
              <a:t>fs</a:t>
            </a:r>
            <a:r>
              <a:rPr lang="el-GR" dirty="0">
                <a:solidFill>
                  <a:prstClr val="black"/>
                </a:solidFill>
              </a:rPr>
              <a:t>'(x0)=- ∞, ή </a:t>
            </a:r>
            <a:r>
              <a:rPr lang="el-GR" dirty="0" err="1">
                <a:solidFill>
                  <a:prstClr val="black"/>
                </a:solidFill>
              </a:rPr>
              <a:t>fd</a:t>
            </a:r>
            <a:r>
              <a:rPr lang="el-GR" dirty="0">
                <a:solidFill>
                  <a:prstClr val="black"/>
                </a:solidFill>
              </a:rPr>
              <a:t>'(x0)=-∞,</a:t>
            </a:r>
            <a:r>
              <a:rPr lang="el-GR" dirty="0" err="1">
                <a:solidFill>
                  <a:prstClr val="black"/>
                </a:solidFill>
              </a:rPr>
              <a:t>fs</a:t>
            </a:r>
            <a:r>
              <a:rPr lang="el-GR" dirty="0">
                <a:solidFill>
                  <a:prstClr val="black"/>
                </a:solidFill>
              </a:rPr>
              <a:t>'(x0)=+∞, τότε οι δύο </a:t>
            </a:r>
            <a:r>
              <a:rPr lang="el-GR" dirty="0" err="1">
                <a:solidFill>
                  <a:prstClr val="black"/>
                </a:solidFill>
              </a:rPr>
              <a:t>ημι-εφαπτομενικές</a:t>
            </a:r>
            <a:r>
              <a:rPr lang="el-GR" dirty="0">
                <a:solidFill>
                  <a:prstClr val="black"/>
                </a:solidFill>
              </a:rPr>
              <a:t> επικαλύπτονται και το M είναι σημείο καμπής.
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2492896"/>
            <a:ext cx="5611888" cy="280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83568" y="1340768"/>
            <a:ext cx="7056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l-GR" dirty="0">
                <a:solidFill>
                  <a:prstClr val="black"/>
                </a:solidFill>
              </a:rPr>
              <a:t>7) Αν οι πλευρικές παράγωγοι είναι διαφορετικές και τουλάχιστον μία είναι πεπερασμένη, τότε το Μ είναι γωνιακό σημείο.
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978</TotalTime>
  <Words>1366</Words>
  <Application>Microsoft Office PowerPoint</Application>
  <PresentationFormat>On-screen Show (4:3)</PresentationFormat>
  <Paragraphs>91</Paragraphs>
  <Slides>32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Adobe Heiti Std R</vt:lpstr>
      <vt:lpstr>Arial</vt:lpstr>
      <vt:lpstr>Calibri</vt:lpstr>
      <vt:lpstr>Cambria Math</vt:lpstr>
      <vt:lpstr>Trebuchet MS</vt:lpstr>
      <vt:lpstr>Wingdings 3</vt:lpstr>
      <vt:lpstr>Office Theme</vt:lpstr>
      <vt:lpstr>Ecuaţie</vt:lpstr>
      <vt:lpstr>Equation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INTERPRETAREA GEOMETRICĂ A DERIVATEI UNEI FUNCŢII CONTINUE ÎNTR-UN PUNCT</dc:title>
  <dc:creator>USER</dc:creator>
  <cp:lastModifiedBy>Κωνσταντίνος Κόβας</cp:lastModifiedBy>
  <cp:revision>16</cp:revision>
  <dcterms:created xsi:type="dcterms:W3CDTF">2016-04-10T14:09:09Z</dcterms:created>
  <dcterms:modified xsi:type="dcterms:W3CDTF">2023-01-26T21:41:06Z</dcterms:modified>
</cp:coreProperties>
</file>