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132" y="4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906F-C620-46EB-B656-39CD72D9E316}" type="datetimeFigureOut">
              <a:rPr lang="en-US" smtClean="0"/>
              <a:t>26-Jan-23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F561-112D-4D95-8A81-058EC84AC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9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346758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22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42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49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4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2" y="2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36.wmf"/><Relationship Id="rId18" Type="http://schemas.openxmlformats.org/officeDocument/2006/relationships/oleObject" Target="../embeddings/oleObject32.bin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38.wmf"/><Relationship Id="rId2" Type="http://schemas.openxmlformats.org/officeDocument/2006/relationships/oleObject" Target="../embeddings/oleObject24.bin"/><Relationship Id="rId16" Type="http://schemas.openxmlformats.org/officeDocument/2006/relationships/oleObject" Target="../embeddings/oleObject3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35.wmf"/><Relationship Id="rId5" Type="http://schemas.openxmlformats.org/officeDocument/2006/relationships/image" Target="../media/image30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28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25.bin"/><Relationship Id="rId9" Type="http://schemas.openxmlformats.org/officeDocument/2006/relationships/image" Target="../media/image34.wmf"/><Relationship Id="rId14" Type="http://schemas.openxmlformats.org/officeDocument/2006/relationships/oleObject" Target="../embeddings/oleObject3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3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0.bin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7.wmf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9.bin"/><Relationship Id="rId26" Type="http://schemas.openxmlformats.org/officeDocument/2006/relationships/oleObject" Target="../embeddings/oleObject23.bin"/><Relationship Id="rId3" Type="http://schemas.openxmlformats.org/officeDocument/2006/relationships/image" Target="../media/image21.wmf"/><Relationship Id="rId21" Type="http://schemas.openxmlformats.org/officeDocument/2006/relationships/image" Target="../media/image29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2" Type="http://schemas.openxmlformats.org/officeDocument/2006/relationships/oleObject" Target="../embeddings/oleObject11.bin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2.bin"/><Relationship Id="rId5" Type="http://schemas.openxmlformats.org/officeDocument/2006/relationships/image" Target="../media/image15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7.bin"/><Relationship Id="rId22" Type="http://schemas.openxmlformats.org/officeDocument/2006/relationships/oleObject" Target="../embeddings/oleObject21.bin"/><Relationship Id="rId27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15680" y="2420888"/>
            <a:ext cx="5827713" cy="164623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l-GR" sz="4400" b="1" dirty="0"/>
              <a:t>Αόριστα ολοκληρώματα
</a:t>
            </a:r>
            <a:endParaRPr lang="en-US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832647"/>
            <a:ext cx="7884367" cy="36195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2</a:t>
            </a:r>
            <a:r>
              <a:rPr lang="el-GR" sz="2000" b="1" baseline="30000" dirty="0"/>
              <a:t>η</a:t>
            </a:r>
            <a:r>
              <a:rPr lang="el-GR" sz="2000" b="1" dirty="0"/>
              <a:t> </a:t>
            </a:r>
            <a:r>
              <a:rPr lang="en-US" sz="2000" b="1" dirty="0"/>
              <a:t> </a:t>
            </a:r>
            <a:r>
              <a:rPr lang="el-GR" sz="2000" b="1" dirty="0"/>
              <a:t> φυσική έννοια του αόριστου ολοκληρώματος</a:t>
            </a:r>
            <a:r>
              <a:rPr lang="en-US" sz="2000" b="1" dirty="0"/>
              <a:t>:</a:t>
            </a:r>
          </a:p>
          <a:p>
            <a:pPr marL="0" indent="0">
              <a:buNone/>
            </a:pPr>
            <a:r>
              <a:rPr lang="el-GR" sz="2000" dirty="0"/>
              <a:t>• Εάν ένα κινητό (υλικό σημείο) κινείται άνισα και ο νόμος της μετατόπισής του είναι                 </a:t>
            </a:r>
            <a:r>
              <a:rPr lang="en-US" sz="2000" dirty="0"/>
              <a:t>, </a:t>
            </a:r>
            <a:r>
              <a:rPr lang="el-GR" sz="2000" dirty="0"/>
              <a:t>ο νόμος της διακύμανσης της ταχύτητάς του είναι
και ο νόμος της μεταβολής της επιτάχυνσής του είναι, τότε:
Από τη φυσική έννοια του παραγώγου έχουμε:
Από τη φυσική έννοια του αόριστου ολοκληρώματος που έχουμε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el-GR" sz="2000" dirty="0"/>
              <a:t>Από τη φυσική έννοια του αόριστου ολοκληρώματος που έχουμε</a:t>
            </a:r>
            <a:r>
              <a:rPr lang="en-US" sz="2000" dirty="0"/>
              <a:t>:</a:t>
            </a:r>
            <a:endParaRPr lang="ro-RO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098293"/>
              </p:ext>
            </p:extLst>
          </p:nvPr>
        </p:nvGraphicFramePr>
        <p:xfrm>
          <a:off x="3934334" y="1528380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4870" imgH="203024" progId="Equation.3">
                  <p:embed/>
                </p:oleObj>
              </mc:Choice>
              <mc:Fallback>
                <p:oleObj name="Equation" r:id="rId2" imgW="494870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4334" y="1528380"/>
                        <a:ext cx="86409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80177" y="161382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574738"/>
              </p:ext>
            </p:extLst>
          </p:nvPr>
        </p:nvGraphicFramePr>
        <p:xfrm>
          <a:off x="9316000" y="1539561"/>
          <a:ext cx="864096" cy="348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07780" imgH="203112" progId="Equation.3">
                  <p:embed/>
                </p:oleObj>
              </mc:Choice>
              <mc:Fallback>
                <p:oleObj name="Equation" r:id="rId4" imgW="507780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6000" y="1539561"/>
                        <a:ext cx="864096" cy="348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63953" y="1948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82948"/>
              </p:ext>
            </p:extLst>
          </p:nvPr>
        </p:nvGraphicFramePr>
        <p:xfrm>
          <a:off x="3780813" y="1865211"/>
          <a:ext cx="864096" cy="34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20474" imgH="203112" progId="Equation.3">
                  <p:embed/>
                </p:oleObj>
              </mc:Choice>
              <mc:Fallback>
                <p:oleObj name="Equation" r:id="rId6" imgW="520474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0813" y="1865211"/>
                        <a:ext cx="864096" cy="344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19937" y="23950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9004346"/>
              </p:ext>
            </p:extLst>
          </p:nvPr>
        </p:nvGraphicFramePr>
        <p:xfrm>
          <a:off x="7802734" y="2209852"/>
          <a:ext cx="1029135" cy="29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10891" imgH="203112" progId="Equation.3">
                  <p:embed/>
                </p:oleObj>
              </mc:Choice>
              <mc:Fallback>
                <p:oleObj name="Equation" r:id="rId8" imgW="710891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2734" y="2209852"/>
                        <a:ext cx="1029135" cy="299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222096"/>
              </p:ext>
            </p:extLst>
          </p:nvPr>
        </p:nvGraphicFramePr>
        <p:xfrm>
          <a:off x="9011872" y="2664884"/>
          <a:ext cx="1029135" cy="29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23586" imgH="203112" progId="Equation.3">
                  <p:embed/>
                </p:oleObj>
              </mc:Choice>
              <mc:Fallback>
                <p:oleObj name="Equation" r:id="rId10" imgW="72358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1872" y="2664884"/>
                        <a:ext cx="1029135" cy="29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931077" y="26944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172131"/>
              </p:ext>
            </p:extLst>
          </p:nvPr>
        </p:nvGraphicFramePr>
        <p:xfrm>
          <a:off x="9018509" y="2988063"/>
          <a:ext cx="1345625" cy="426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9000" imgH="279400" progId="Equation.3">
                  <p:embed/>
                </p:oleObj>
              </mc:Choice>
              <mc:Fallback>
                <p:oleObj name="Equation" r:id="rId12" imgW="889000" imgH="27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8509" y="2988063"/>
                        <a:ext cx="1345625" cy="426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276724"/>
              </p:ext>
            </p:extLst>
          </p:nvPr>
        </p:nvGraphicFramePr>
        <p:xfrm>
          <a:off x="9018509" y="3374844"/>
          <a:ext cx="1565084" cy="40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079500" imgH="279400" progId="Equation.3">
                  <p:embed/>
                </p:oleObj>
              </mc:Choice>
              <mc:Fallback>
                <p:oleObj name="Equation" r:id="rId14" imgW="1079500" imgH="2794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8509" y="3374844"/>
                        <a:ext cx="1565084" cy="408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82711" y="3967583"/>
            <a:ext cx="82183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/>
              <a:t>3</a:t>
            </a:r>
            <a:r>
              <a:rPr lang="el-GR" sz="2000" b="1" baseline="30000" dirty="0"/>
              <a:t>η</a:t>
            </a:r>
            <a:r>
              <a:rPr lang="el-GR" sz="2000" b="1" dirty="0"/>
              <a:t> </a:t>
            </a:r>
            <a:r>
              <a:rPr lang="en-US" sz="2000" b="1" dirty="0"/>
              <a:t> </a:t>
            </a:r>
            <a:r>
              <a:rPr lang="el-GR" sz="2000" b="1" dirty="0"/>
              <a:t>φυσική έννοια του αόριστου ολοκληρώματος:
</a:t>
            </a:r>
            <a:r>
              <a:rPr lang="el-GR" sz="2000" dirty="0"/>
              <a:t>Εάν ένα σημείο υλικού κινείται κατά μήκος του άξονα </a:t>
            </a:r>
            <a:r>
              <a:rPr lang="el-GR" sz="2000" dirty="0" err="1"/>
              <a:t>Ox</a:t>
            </a:r>
            <a:r>
              <a:rPr lang="el-GR" sz="2000" dirty="0"/>
              <a:t> κάτω από τη δράση
  δύναμης , </a:t>
            </a:r>
          </a:p>
          <a:p>
            <a:r>
              <a:rPr lang="el-GR" sz="2000" dirty="0"/>
              <a:t>τότε ο νόμος της παραλλαγής του έργου που πραγματοποιήθηκε στο πλαίσιο
  η δράση της δύναμης F είναι:
</a:t>
            </a:r>
            <a:endParaRPr lang="ro-RO" sz="2000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274648" y="4346590"/>
            <a:ext cx="13757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482436"/>
              </p:ext>
            </p:extLst>
          </p:nvPr>
        </p:nvGraphicFramePr>
        <p:xfrm>
          <a:off x="2999656" y="4663417"/>
          <a:ext cx="942833" cy="31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22030" imgH="203112" progId="Equation.3">
                  <p:embed/>
                </p:oleObj>
              </mc:Choice>
              <mc:Fallback>
                <p:oleObj name="Equation" r:id="rId16" imgW="622030" imgH="203112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9656" y="4663417"/>
                        <a:ext cx="942833" cy="31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4151784" y="4557723"/>
            <a:ext cx="115641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0629262"/>
              </p:ext>
            </p:extLst>
          </p:nvPr>
        </p:nvGraphicFramePr>
        <p:xfrm>
          <a:off x="5279020" y="5324592"/>
          <a:ext cx="1139327" cy="3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850531" imgH="279279" progId="Equation.3">
                  <p:embed/>
                </p:oleObj>
              </mc:Choice>
              <mc:Fallback>
                <p:oleObj name="Equation" r:id="rId18" imgW="850531" imgH="27927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9020" y="5324592"/>
                        <a:ext cx="1139327" cy="37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86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2222322" y="3725406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(x2-6x+25)+C</a:t>
            </a: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(x2)+C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2x-6+C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92863" y="1823045"/>
            <a:ext cx="197809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0934"/>
              </p:ext>
            </p:extLst>
          </p:nvPr>
        </p:nvGraphicFramePr>
        <p:xfrm>
          <a:off x="2351584" y="2204864"/>
          <a:ext cx="2281387" cy="99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393700" progId="Equation.3">
                  <p:embed/>
                </p:oleObj>
              </mc:Choice>
              <mc:Fallback>
                <p:oleObj name="Equation" r:id="rId4" imgW="914400" imgH="3937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584" y="2204864"/>
                        <a:ext cx="2281387" cy="990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AC5661-C41F-1200-72ED-1EDF33F96458}"/>
              </a:ext>
            </a:extLst>
          </p:cNvPr>
          <p:cNvSpPr txBox="1"/>
          <p:nvPr/>
        </p:nvSpPr>
        <p:spPr>
          <a:xfrm>
            <a:off x="2855640" y="99488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Ασκησεις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2"/>
            <a:ext cx="7945951" cy="133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xsin+cosx+C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cox+sinx+C</a:t>
            </a:r>
            <a:endParaRPr lang="en-US" sz="2400" kern="0" dirty="0">
              <a:latin typeface="Calibri"/>
              <a:cs typeface="Calibri"/>
              <a:sym typeface="Calibri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-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xcosx+sinx+C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202665" y="2232375"/>
            <a:ext cx="20951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22321" y="1996582"/>
          <a:ext cx="2182522" cy="93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279360" progId="Equation.3">
                  <p:embed/>
                </p:oleObj>
              </mc:Choice>
              <mc:Fallback>
                <p:oleObj name="Equation" r:id="rId4" imgW="660240" imgH="27936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321" y="1996582"/>
                        <a:ext cx="2182522" cy="93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3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(lnx+7)+C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Lnx+7+C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62886" y="2357742"/>
            <a:ext cx="1385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13833"/>
              </p:ext>
            </p:extLst>
          </p:nvPr>
        </p:nvGraphicFramePr>
        <p:xfrm>
          <a:off x="2197894" y="2130029"/>
          <a:ext cx="1626394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894" y="2130029"/>
                        <a:ext cx="1626394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524001" y="609600"/>
            <a:ext cx="6348413" cy="13208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775520" y="836712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</a:t>
            </a:r>
            <a:r>
              <a:rPr lang="el-GR" b="1" dirty="0"/>
              <a:t>Ορισμένες ιδιότητες του αόριστου ολοκληρώματος
</a:t>
            </a:r>
            <a:endParaRPr lang="en-US" dirty="0"/>
          </a:p>
          <a:p>
            <a:r>
              <a:rPr lang="el-GR" b="1" dirty="0"/>
              <a:t>Θεώρημα </a:t>
            </a:r>
            <a:r>
              <a:rPr lang="en-US" b="1" dirty="0"/>
              <a:t>9: </a:t>
            </a:r>
            <a:r>
              <a:rPr lang="el-GR" dirty="0"/>
              <a:t>Αν οι συναρτήσεις f: I  R και φ : I  R δέχονται πρωτόγονα στο διάστημα I και η συνάρτηση f έχει μια συνεχή παράγωγο στο διάστημα I, τότε ισχύουν οι ακόλουθες ιδιότητες:</a:t>
            </a:r>
            <a:endParaRPr lang="ro-RO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564904"/>
            <a:ext cx="56388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59496" y="836712"/>
            <a:ext cx="6348413" cy="3881437"/>
          </a:xfrm>
          <a:prstGeom prst="rect">
            <a:avLst/>
          </a:prstGeom>
        </p:spPr>
        <p:txBody>
          <a:bodyPr/>
          <a:lstStyle/>
          <a:p>
            <a:r>
              <a:rPr lang="el-GR" b="1" dirty="0"/>
              <a:t>2. Πίνακας αόριστων ολοκληρωμάτων (άμεσοι πρωτόγονοι)
</a:t>
            </a: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9" y="1772817"/>
            <a:ext cx="583882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6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6353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1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1" y="980729"/>
            <a:ext cx="76676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585243"/>
            <a:ext cx="6391275" cy="97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1504" y="168813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31) </a:t>
            </a:r>
            <a:r>
              <a:rPr lang="el-GR" sz="1600" b="1" dirty="0"/>
              <a:t>Ολοκληρώματα υπερβολικών συναρτήσεων</a:t>
            </a:r>
            <a:r>
              <a:rPr lang="en-US" sz="1600" b="1" dirty="0"/>
              <a:t>:</a:t>
            </a:r>
            <a:endParaRPr lang="ro-RO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528" y="2276872"/>
            <a:ext cx="7200800" cy="4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1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57650" y="620688"/>
            <a:ext cx="10410958" cy="468052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3. </a:t>
            </a:r>
            <a:r>
              <a:rPr lang="el-GR" b="1" dirty="0"/>
              <a:t>Το θεώρημα και οι τύποι για την ολοκλήρωση κατά μέρη
</a:t>
            </a:r>
            <a:r>
              <a:rPr lang="el-GR" dirty="0"/>
              <a:t>Θεώρημα 10: Αν οι συναρτήσεις f:I • R και g:I </a:t>
            </a:r>
            <a:endParaRPr lang="en-US" dirty="0"/>
          </a:p>
          <a:p>
            <a:pPr marL="0" indent="0">
              <a:buNone/>
            </a:pPr>
            <a:r>
              <a:rPr lang="el-GR" dirty="0"/>
              <a:t>Το R είναι </a:t>
            </a:r>
            <a:r>
              <a:rPr lang="el-GR" dirty="0" err="1"/>
              <a:t>διαφορίσιμο</a:t>
            </a:r>
            <a:r>
              <a:rPr lang="el-GR" dirty="0"/>
              <a:t> και έχει μια συνεχή παράγωγο στο διάστημα I, τότε οι συναρτήσεις και δέχονται πρωτόγονα στο διάστημα I και ο τύπος ισχύει:
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l-GR" dirty="0"/>
              <a:t>Σημείωση: Αν σημειώσουμε επίσης , </a:t>
            </a:r>
            <a:r>
              <a:rPr lang="en-US" dirty="0"/>
              <a:t>                  </a:t>
            </a:r>
            <a:r>
              <a:rPr lang="el-GR" dirty="0"/>
              <a:t>τότε ο τύπος (1) παίρνει μια πιο χρήσιμη μορφή:
 </a:t>
            </a:r>
            <a:r>
              <a:rPr lang="en-US" dirty="0"/>
              <a:t>(2)</a:t>
            </a:r>
          </a:p>
          <a:p>
            <a:pPr marL="0" indent="0">
              <a:buNone/>
            </a:pPr>
            <a:r>
              <a:rPr lang="el-GR" dirty="0"/>
              <a:t>Οι τύποι (1) και (2) ονομάζονται ολοκλήρωση με μέρη τύπων για το αόριστο ολοκλήρωμα</a:t>
            </a:r>
            <a:r>
              <a:rPr lang="en-US" b="1" dirty="0"/>
              <a:t>.</a:t>
            </a:r>
            <a:endParaRPr lang="ro-RO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1" y="29200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7883"/>
              </p:ext>
            </p:extLst>
          </p:nvPr>
        </p:nvGraphicFramePr>
        <p:xfrm>
          <a:off x="1343472" y="2593641"/>
          <a:ext cx="3742036" cy="36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82900" imgH="279400" progId="Equation.3">
                  <p:embed/>
                </p:oleObj>
              </mc:Choice>
              <mc:Fallback>
                <p:oleObj name="Equation" r:id="rId2" imgW="28829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472" y="2593641"/>
                        <a:ext cx="3742036" cy="367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861926"/>
              </p:ext>
            </p:extLst>
          </p:nvPr>
        </p:nvGraphicFramePr>
        <p:xfrm>
          <a:off x="5879976" y="2614390"/>
          <a:ext cx="936104" cy="328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83947" imgH="203112" progId="Equation.3">
                  <p:embed/>
                </p:oleObj>
              </mc:Choice>
              <mc:Fallback>
                <p:oleObj name="Equation" r:id="rId4" imgW="583947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9976" y="2614390"/>
                        <a:ext cx="936104" cy="3289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607300"/>
              </p:ext>
            </p:extLst>
          </p:nvPr>
        </p:nvGraphicFramePr>
        <p:xfrm>
          <a:off x="5951984" y="3291715"/>
          <a:ext cx="936104" cy="34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58558" imgH="203112" progId="Equation.3">
                  <p:embed/>
                </p:oleObj>
              </mc:Choice>
              <mc:Fallback>
                <p:oleObj name="Equation" r:id="rId6" imgW="558558" imgH="20311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1984" y="3291715"/>
                        <a:ext cx="936104" cy="347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926966"/>
              </p:ext>
            </p:extLst>
          </p:nvPr>
        </p:nvGraphicFramePr>
        <p:xfrm>
          <a:off x="3863752" y="3879314"/>
          <a:ext cx="2016224" cy="47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500" imgH="279400" progId="Equation.3">
                  <p:embed/>
                </p:oleObj>
              </mc:Choice>
              <mc:Fallback>
                <p:oleObj name="Equation" r:id="rId8" imgW="1206500" imgH="2794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3752" y="3879314"/>
                        <a:ext cx="2016224" cy="473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91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278591" y="864476"/>
            <a:ext cx="7531992" cy="3881437"/>
          </a:xfrm>
          <a:prstGeom prst="rect">
            <a:avLst/>
          </a:prstGeom>
        </p:spPr>
        <p:txBody>
          <a:bodyPr/>
          <a:lstStyle/>
          <a:p>
            <a:r>
              <a:rPr lang="en-US" sz="1800" b="1" dirty="0"/>
              <a:t>4. </a:t>
            </a:r>
            <a:r>
              <a:rPr lang="el-GR" sz="1800" b="1" dirty="0"/>
              <a:t>Θεωρήματα και τύποι ολοκλήρωσης με αλλαγή μεταβλητής (υποκατάσταση) για το αόριστο ολοκλήρωμα
Θεώρημα</a:t>
            </a:r>
            <a:r>
              <a:rPr lang="en-US" sz="1800" b="1" dirty="0"/>
              <a:t> 11 (</a:t>
            </a:r>
            <a:r>
              <a:rPr lang="el-GR" sz="1800" b="1" dirty="0"/>
              <a:t>Η πρώτη αλλαγή του μεταβλητού τύπου</a:t>
            </a:r>
            <a:r>
              <a:rPr lang="en-US" sz="1800" b="1" dirty="0"/>
              <a:t>):</a:t>
            </a:r>
          </a:p>
          <a:p>
            <a:r>
              <a:rPr lang="el-GR" sz="1800" dirty="0"/>
              <a:t>Εάν η συνάρτηση                  είναι </a:t>
            </a:r>
            <a:r>
              <a:rPr lang="el-GR" sz="1800" dirty="0" err="1"/>
              <a:t>διαφορίσιμη</a:t>
            </a:r>
            <a:r>
              <a:rPr lang="el-GR" sz="1800" dirty="0"/>
              <a:t> στο διάστημα I και τη συνάρτηση</a:t>
            </a:r>
            <a:endParaRPr lang="ro-RO" sz="1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521" y="6520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11977"/>
              </p:ext>
            </p:extLst>
          </p:nvPr>
        </p:nvGraphicFramePr>
        <p:xfrm>
          <a:off x="3359696" y="1835099"/>
          <a:ext cx="817321" cy="27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09480" imgH="203040" progId="Equation.3">
                  <p:embed/>
                </p:oleObj>
              </mc:Choice>
              <mc:Fallback>
                <p:oleObj name="Equation" r:id="rId2" imgW="60948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696" y="1835099"/>
                        <a:ext cx="817321" cy="278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079167"/>
              </p:ext>
            </p:extLst>
          </p:nvPr>
        </p:nvGraphicFramePr>
        <p:xfrm>
          <a:off x="1501795" y="2379849"/>
          <a:ext cx="936104" cy="28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1795" y="2379849"/>
                        <a:ext cx="936104" cy="288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686233" y="2175488"/>
            <a:ext cx="4561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, </a:t>
            </a:r>
            <a:r>
              <a:rPr lang="el-GR" dirty="0"/>
              <a:t>δέχεται πρωτόγονους στο διάστημα J και</a:t>
            </a:r>
            <a:endParaRPr lang="ro-RO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3037" y="2273105"/>
            <a:ext cx="1026534" cy="2671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94800" y="2592868"/>
            <a:ext cx="82602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 είναι πρωτόγονη της συνάρτησης ,                  τότε η συνάρτηση είναι πρωτόγονη της συνάρτησης και ο τύπος ισχύει:
</a:t>
            </a:r>
            <a:endParaRPr lang="ro-RO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82558" y="2867564"/>
            <a:ext cx="11109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484243"/>
              </p:ext>
            </p:extLst>
          </p:nvPr>
        </p:nvGraphicFramePr>
        <p:xfrm>
          <a:off x="5004863" y="2680597"/>
          <a:ext cx="720080" cy="22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72808" imgH="203112" progId="Equation.3">
                  <p:embed/>
                </p:oleObj>
              </mc:Choice>
              <mc:Fallback>
                <p:oleObj name="Equation" r:id="rId7" imgW="672808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863" y="2680597"/>
                        <a:ext cx="720080" cy="221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495600" y="3186902"/>
            <a:ext cx="10713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777329"/>
              </p:ext>
            </p:extLst>
          </p:nvPr>
        </p:nvGraphicFramePr>
        <p:xfrm>
          <a:off x="2682558" y="3233757"/>
          <a:ext cx="1149132" cy="275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25" imgH="203112" progId="Equation.3">
                  <p:embed/>
                </p:oleObj>
              </mc:Choice>
              <mc:Fallback>
                <p:oleObj name="Equation" r:id="rId8" imgW="863225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558" y="3233757"/>
                        <a:ext cx="1149132" cy="275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021364" y="3266308"/>
            <a:ext cx="108556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394468"/>
              </p:ext>
            </p:extLst>
          </p:nvPr>
        </p:nvGraphicFramePr>
        <p:xfrm>
          <a:off x="5475678" y="2957209"/>
          <a:ext cx="3384376" cy="45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082800" imgH="279400" progId="Equation.3">
                  <p:embed/>
                </p:oleObj>
              </mc:Choice>
              <mc:Fallback>
                <p:oleObj name="Equation" r:id="rId10" imgW="2082800" imgH="279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5678" y="2957209"/>
                        <a:ext cx="3384376" cy="459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94038" y="5009346"/>
            <a:ext cx="12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/>
          </a:p>
        </p:txBody>
      </p:sp>
      <p:sp>
        <p:nvSpPr>
          <p:cNvPr id="21" name="Rectangle 20"/>
          <p:cNvSpPr/>
          <p:nvPr/>
        </p:nvSpPr>
        <p:spPr>
          <a:xfrm>
            <a:off x="1650387" y="3493001"/>
            <a:ext cx="72591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Μέθοδος υποκατάστασης για τον υπολογισμό του αόριστου ολοκληρώματος (μέθοδος πρώτης μεταβλητής μεταβολής):
     α) Εάν η υποκατάσταση γίνει
</a:t>
            </a:r>
            <a:endParaRPr lang="ro-RO" dirty="0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575638"/>
              </p:ext>
            </p:extLst>
          </p:nvPr>
        </p:nvGraphicFramePr>
        <p:xfrm>
          <a:off x="4775041" y="4059728"/>
          <a:ext cx="844898" cy="293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96641" imgH="203112" progId="Equation.3">
                  <p:embed/>
                </p:oleObj>
              </mc:Choice>
              <mc:Fallback>
                <p:oleObj name="Equation" r:id="rId12" imgW="596641" imgH="203112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041" y="4059728"/>
                        <a:ext cx="844898" cy="293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5521" y="4437112"/>
            <a:ext cx="6842159" cy="204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981075"/>
            <a:ext cx="10116616" cy="3879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Theorem 12: (second change of variable formula):</a:t>
            </a:r>
          </a:p>
          <a:p>
            <a:pPr marL="0" indent="0">
              <a:buNone/>
            </a:pPr>
            <a:r>
              <a:rPr lang="el-GR" sz="1600" dirty="0"/>
              <a:t>Εάν η συνάρτηση ,                 είναι αμφίδρομη και </a:t>
            </a:r>
            <a:r>
              <a:rPr lang="el-GR" sz="1600" dirty="0" err="1"/>
              <a:t>διαφορίσιμη</a:t>
            </a:r>
            <a:r>
              <a:rPr lang="el-GR" sz="1600" dirty="0"/>
              <a:t> στο διάστημα I, η συνάρτηση </a:t>
            </a:r>
          </a:p>
          <a:p>
            <a:pPr marL="0" indent="0">
              <a:buNone/>
            </a:pPr>
            <a:r>
              <a:rPr lang="el-GR" sz="1600" dirty="0"/>
              <a:t>δέχεται πρωτόγονα στο διάστημα J και H είναι πρωτόγονη της συνάρτησης ,                        τότε η συνάρτηση δέχεται πρωτόγονα και η συνάρτηση                            είναι πρωτόγονη της συνάρτησης f και ο τύπος κρατά
</a:t>
            </a:r>
          </a:p>
          <a:p>
            <a:pPr marL="0" indent="0">
              <a:buNone/>
            </a:pPr>
            <a:r>
              <a:rPr lang="el-GR" sz="1600" dirty="0"/>
              <a:t>Σημείωση: Πρακτικά, κατά τον υπολογισμό του αόριστου ολοκληρώματος με τη δεύτερη μέθοδο μεταβολής μεταβλητής, παρατηρείται              ,      από πού , και εφαρμόζεται ο τύπος:
</a:t>
            </a:r>
            <a:endParaRPr lang="ro-RO" sz="1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673" y="13155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3362793"/>
              </p:ext>
            </p:extLst>
          </p:nvPr>
        </p:nvGraphicFramePr>
        <p:xfrm>
          <a:off x="3069332" y="1303217"/>
          <a:ext cx="799899" cy="26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725" imgH="203112" progId="Equation.3">
                  <p:embed/>
                </p:oleObj>
              </mc:Choice>
              <mc:Fallback>
                <p:oleObj name="Equation" r:id="rId2" imgW="634725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9332" y="1303217"/>
                        <a:ext cx="799899" cy="261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521" y="9137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158167"/>
              </p:ext>
            </p:extLst>
          </p:nvPr>
        </p:nvGraphicFramePr>
        <p:xfrm>
          <a:off x="9336360" y="1318077"/>
          <a:ext cx="799899" cy="24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72808" imgH="203112" progId="Equation.3">
                  <p:embed/>
                </p:oleObj>
              </mc:Choice>
              <mc:Fallback>
                <p:oleObj name="Equation" r:id="rId4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6360" y="1318077"/>
                        <a:ext cx="799899" cy="24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831386"/>
              </p:ext>
            </p:extLst>
          </p:nvPr>
        </p:nvGraphicFramePr>
        <p:xfrm>
          <a:off x="7968208" y="1619992"/>
          <a:ext cx="998475" cy="22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26698" imgH="203112" progId="Equation.3">
                  <p:embed/>
                </p:oleObj>
              </mc:Choice>
              <mc:Fallback>
                <p:oleObj name="Equation" r:id="rId6" imgW="92669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8208" y="1619992"/>
                        <a:ext cx="998475" cy="228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36247" y="184560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282021"/>
              </p:ext>
            </p:extLst>
          </p:nvPr>
        </p:nvGraphicFramePr>
        <p:xfrm>
          <a:off x="4223793" y="1831848"/>
          <a:ext cx="876839" cy="2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47419" imgH="203112" progId="Equation.3">
                  <p:embed/>
                </p:oleObj>
              </mc:Choice>
              <mc:Fallback>
                <p:oleObj name="Equation" r:id="rId8" imgW="647419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3793" y="1831848"/>
                        <a:ext cx="876839" cy="27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625069" y="213811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941545"/>
              </p:ext>
            </p:extLst>
          </p:nvPr>
        </p:nvGraphicFramePr>
        <p:xfrm>
          <a:off x="9891149" y="1847518"/>
          <a:ext cx="445527" cy="263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95085" imgH="228501" progId="Equation.3">
                  <p:embed/>
                </p:oleObj>
              </mc:Choice>
              <mc:Fallback>
                <p:oleObj name="Equation" r:id="rId10" imgW="495085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1149" y="1847518"/>
                        <a:ext cx="445527" cy="263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567609" y="241104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4592108"/>
              </p:ext>
            </p:extLst>
          </p:nvPr>
        </p:nvGraphicFramePr>
        <p:xfrm>
          <a:off x="5325431" y="2141843"/>
          <a:ext cx="2088232" cy="36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625600" imgH="279400" progId="Equation.3">
                  <p:embed/>
                </p:oleObj>
              </mc:Choice>
              <mc:Fallback>
                <p:oleObj name="Equation" r:id="rId12" imgW="1625600" imgH="279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5431" y="2141843"/>
                        <a:ext cx="2088232" cy="363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69547" y="3118844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666833"/>
              </p:ext>
            </p:extLst>
          </p:nvPr>
        </p:nvGraphicFramePr>
        <p:xfrm>
          <a:off x="7797492" y="2690675"/>
          <a:ext cx="692318" cy="26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533169" imgH="203112" progId="Equation.3">
                  <p:embed/>
                </p:oleObj>
              </mc:Choice>
              <mc:Fallback>
                <p:oleObj name="Equation" r:id="rId14" imgW="533169" imgH="203112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7492" y="2690675"/>
                        <a:ext cx="692318" cy="267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91804" y="3390685"/>
            <a:ext cx="14061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541032"/>
              </p:ext>
            </p:extLst>
          </p:nvPr>
        </p:nvGraphicFramePr>
        <p:xfrm>
          <a:off x="3880289" y="2682249"/>
          <a:ext cx="781923" cy="269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60400" imgH="228600" progId="Equation.3">
                  <p:embed/>
                </p:oleObj>
              </mc:Choice>
              <mc:Fallback>
                <p:oleObj name="Equation" r:id="rId16" imgW="6604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0289" y="2682249"/>
                        <a:ext cx="781923" cy="269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2536574" y="374849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351551"/>
              </p:ext>
            </p:extLst>
          </p:nvPr>
        </p:nvGraphicFramePr>
        <p:xfrm>
          <a:off x="2536574" y="3069371"/>
          <a:ext cx="5197257" cy="4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3492500" imgH="279400" progId="Equation.3">
                  <p:embed/>
                </p:oleObj>
              </mc:Choice>
              <mc:Fallback>
                <p:oleObj name="Equation" r:id="rId18" imgW="3492500" imgH="2794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6574" y="3069371"/>
                        <a:ext cx="5197257" cy="420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65952" y="3612688"/>
            <a:ext cx="8418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5. </a:t>
            </a:r>
            <a:r>
              <a:rPr lang="el-GR" sz="1600" b="1" dirty="0"/>
              <a:t>Η φυσική έννοια του αόριστου ολοκληρώματος</a:t>
            </a:r>
            <a:endParaRPr lang="en-US" sz="1600" b="1" dirty="0"/>
          </a:p>
          <a:p>
            <a:r>
              <a:rPr lang="el-GR" sz="1600" dirty="0"/>
              <a:t>1</a:t>
            </a:r>
            <a:r>
              <a:rPr lang="el-GR" sz="1600" baseline="30000" dirty="0"/>
              <a:t>η</a:t>
            </a:r>
            <a:r>
              <a:rPr lang="el-GR" sz="1600" dirty="0"/>
              <a:t> </a:t>
            </a:r>
            <a:r>
              <a:rPr lang="en-US" sz="1600" dirty="0"/>
              <a:t> </a:t>
            </a:r>
            <a:r>
              <a:rPr lang="el-GR" sz="1600" dirty="0"/>
              <a:t>φυσική έννοια του αόριστου ολοκληρώματος</a:t>
            </a:r>
            <a:r>
              <a:rPr lang="en-US" sz="1600" dirty="0"/>
              <a:t>:</a:t>
            </a:r>
          </a:p>
          <a:p>
            <a:r>
              <a:rPr lang="el-GR" sz="1600" dirty="0"/>
              <a:t>• Εάν ένα κινητό (σημείο υλικού) κινείται ανομοιόμορφα και
ο νόμος της μετατόπισής του είναι                    και ο νόμος της μεταβολής της ταχύτητάς του είναι
                  τότε:
Από τη φυσική έννοια του παραγώγου έχουμε:
Από τη φυσική έννοια του αόριστου ολοκληρώματος έχουμε:
</a:t>
            </a:r>
            <a:endParaRPr lang="ro-RO" sz="1600" dirty="0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370520" y="512531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373016"/>
              </p:ext>
            </p:extLst>
          </p:nvPr>
        </p:nvGraphicFramePr>
        <p:xfrm>
          <a:off x="1655850" y="4593200"/>
          <a:ext cx="717369" cy="298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494870" imgH="203024" progId="Equation.3">
                  <p:embed/>
                </p:oleObj>
              </mc:Choice>
              <mc:Fallback>
                <p:oleObj name="Equation" r:id="rId20" imgW="494870" imgH="203024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850" y="4593200"/>
                        <a:ext cx="717369" cy="298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9305674"/>
              </p:ext>
            </p:extLst>
          </p:nvPr>
        </p:nvGraphicFramePr>
        <p:xfrm>
          <a:off x="4608412" y="4379858"/>
          <a:ext cx="653613" cy="263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507780" imgH="203112" progId="Equation.3">
                  <p:embed/>
                </p:oleObj>
              </mc:Choice>
              <mc:Fallback>
                <p:oleObj name="Equation" r:id="rId22" imgW="507780" imgH="203112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412" y="4379858"/>
                        <a:ext cx="653613" cy="263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5696186" y="56490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649686"/>
              </p:ext>
            </p:extLst>
          </p:nvPr>
        </p:nvGraphicFramePr>
        <p:xfrm>
          <a:off x="6218853" y="4819309"/>
          <a:ext cx="1119895" cy="32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698197" imgH="203112" progId="Equation.3">
                  <p:embed/>
                </p:oleObj>
              </mc:Choice>
              <mc:Fallback>
                <p:oleObj name="Equation" r:id="rId24" imgW="698197" imgH="203112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8853" y="4819309"/>
                        <a:ext cx="1119895" cy="32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855641" y="62375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657912"/>
              </p:ext>
            </p:extLst>
          </p:nvPr>
        </p:nvGraphicFramePr>
        <p:xfrm>
          <a:off x="6879939" y="5039926"/>
          <a:ext cx="1399060" cy="45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876300" imgH="279400" progId="Equation.3">
                  <p:embed/>
                </p:oleObj>
              </mc:Choice>
              <mc:Fallback>
                <p:oleObj name="Equation" r:id="rId26" imgW="876300" imgH="279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9939" y="5039926"/>
                        <a:ext cx="1399060" cy="451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01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961</TotalTime>
  <Words>587</Words>
  <Application>Microsoft Office PowerPoint</Application>
  <PresentationFormat>Widescreen</PresentationFormat>
  <Paragraphs>45</Paragraphs>
  <Slides>13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Adobe Heiti Std R</vt:lpstr>
      <vt:lpstr>Arial</vt:lpstr>
      <vt:lpstr>Calibri</vt:lpstr>
      <vt:lpstr>Office Theme</vt:lpstr>
      <vt:lpstr>Equation</vt:lpstr>
      <vt:lpstr>Αόριστα ολοκληρώματα
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Κωνσταντίνος Κόβας</cp:lastModifiedBy>
  <cp:revision>23</cp:revision>
  <dcterms:created xsi:type="dcterms:W3CDTF">2016-04-10T14:09:09Z</dcterms:created>
  <dcterms:modified xsi:type="dcterms:W3CDTF">2023-01-26T21:51:05Z</dcterms:modified>
</cp:coreProperties>
</file>