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79" d="100"/>
          <a:sy n="79" d="100"/>
        </p:scale>
        <p:origin x="1570" y="4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06/04/2022</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6/4/2022</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it-IT" b="1" dirty="0">
                <a:solidFill>
                  <a:srgbClr val="166C59"/>
                </a:solidFill>
              </a:rPr>
              <a:t>Geometric constructions</a:t>
            </a: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Parallel lines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Taking X as a center and any radius, draw an arc intersecting the segment PX at M and AB at point N.</a:t>
            </a:r>
            <a:endParaRPr lang="el-GR" sz="2400" b="1" dirty="0"/>
          </a:p>
        </p:txBody>
      </p:sp>
      <p:pic>
        <p:nvPicPr>
          <p:cNvPr id="5" name="Obrázok 4">
            <a:extLst>
              <a:ext uri="{FF2B5EF4-FFF2-40B4-BE49-F238E27FC236}">
                <a16:creationId xmlns:a16="http://schemas.microsoft.com/office/drawing/2014/main" id="{DF1F49D3-D182-47C5-825C-1C443197E02F}"/>
              </a:ext>
            </a:extLst>
          </p:cNvPr>
          <p:cNvPicPr>
            <a:picLocks noChangeAspect="1"/>
          </p:cNvPicPr>
          <p:nvPr/>
        </p:nvPicPr>
        <p:blipFill>
          <a:blip r:embed="rId2"/>
          <a:stretch>
            <a:fillRect/>
          </a:stretch>
        </p:blipFill>
        <p:spPr>
          <a:xfrm>
            <a:off x="2016604" y="2636912"/>
            <a:ext cx="5110791" cy="3096344"/>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Parallel lines</a:t>
            </a:r>
            <a:endParaRPr lang="el-GR" b="1" dirty="0">
              <a:solidFill>
                <a:srgbClr val="166C59"/>
              </a:solidFill>
            </a:endParaRPr>
          </a:p>
        </p:txBody>
      </p:sp>
      <p:sp>
        <p:nvSpPr>
          <p:cNvPr id="3" name="Content Placeholder 2"/>
          <p:cNvSpPr>
            <a:spLocks noGrp="1"/>
          </p:cNvSpPr>
          <p:nvPr>
            <p:ph idx="1"/>
          </p:nvPr>
        </p:nvSpPr>
        <p:spPr>
          <a:xfrm>
            <a:off x="457200" y="1600201"/>
            <a:ext cx="8229600" cy="820688"/>
          </a:xfrm>
        </p:spPr>
        <p:txBody>
          <a:bodyPr/>
          <a:lstStyle/>
          <a:p>
            <a:pPr marL="0" indent="0" algn="just">
              <a:buNone/>
            </a:pPr>
            <a:r>
              <a:rPr lang="en-US" sz="2400" b="1" dirty="0"/>
              <a:t>Now, taking P as a center and the same radius, draw an arc EF intersecting the segment PX at Q.</a:t>
            </a:r>
          </a:p>
        </p:txBody>
      </p:sp>
      <p:pic>
        <p:nvPicPr>
          <p:cNvPr id="4" name="Obrázok 3">
            <a:extLst>
              <a:ext uri="{FF2B5EF4-FFF2-40B4-BE49-F238E27FC236}">
                <a16:creationId xmlns:a16="http://schemas.microsoft.com/office/drawing/2014/main" id="{45C6405C-AF50-4DCF-BFF8-B5A6C64E2016}"/>
              </a:ext>
            </a:extLst>
          </p:cNvPr>
          <p:cNvPicPr>
            <a:picLocks noChangeAspect="1"/>
          </p:cNvPicPr>
          <p:nvPr/>
        </p:nvPicPr>
        <p:blipFill>
          <a:blip r:embed="rId2"/>
          <a:stretch>
            <a:fillRect/>
          </a:stretch>
        </p:blipFill>
        <p:spPr>
          <a:xfrm>
            <a:off x="1635704" y="2780928"/>
            <a:ext cx="5872591" cy="3120389"/>
          </a:xfrm>
          <a:prstGeom prst="rect">
            <a:avLst/>
          </a:prstGeom>
        </p:spPr>
      </p:pic>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Parallel lines</a:t>
            </a:r>
            <a:endParaRPr lang="el-GR" b="1" dirty="0">
              <a:solidFill>
                <a:srgbClr val="166C59"/>
              </a:solidFill>
            </a:endParaRPr>
          </a:p>
        </p:txBody>
      </p:sp>
      <p:sp>
        <p:nvSpPr>
          <p:cNvPr id="3" name="Content Placeholder 2"/>
          <p:cNvSpPr>
            <a:spLocks noGrp="1"/>
          </p:cNvSpPr>
          <p:nvPr>
            <p:ph idx="1"/>
          </p:nvPr>
        </p:nvSpPr>
        <p:spPr>
          <a:xfrm>
            <a:off x="457200" y="1600201"/>
            <a:ext cx="8229600" cy="820688"/>
          </a:xfrm>
        </p:spPr>
        <p:txBody>
          <a:bodyPr/>
          <a:lstStyle/>
          <a:p>
            <a:pPr marL="0" indent="0" algn="just">
              <a:buNone/>
            </a:pPr>
            <a:r>
              <a:rPr lang="en-US" sz="2400" b="1" dirty="0"/>
              <a:t>Taking Q as a center and same radius, draw an arc intersecting the arc EF at R.</a:t>
            </a:r>
            <a:endParaRPr lang="el-GR" sz="2400" b="1" dirty="0"/>
          </a:p>
        </p:txBody>
      </p:sp>
      <p:pic>
        <p:nvPicPr>
          <p:cNvPr id="4" name="Obrázok 3">
            <a:extLst>
              <a:ext uri="{FF2B5EF4-FFF2-40B4-BE49-F238E27FC236}">
                <a16:creationId xmlns:a16="http://schemas.microsoft.com/office/drawing/2014/main" id="{2FAA778A-DDDD-43DE-AD54-6B8DF987D23A}"/>
              </a:ext>
            </a:extLst>
          </p:cNvPr>
          <p:cNvPicPr>
            <a:picLocks noChangeAspect="1"/>
          </p:cNvPicPr>
          <p:nvPr/>
        </p:nvPicPr>
        <p:blipFill>
          <a:blip r:embed="rId2"/>
          <a:stretch>
            <a:fillRect/>
          </a:stretch>
        </p:blipFill>
        <p:spPr>
          <a:xfrm>
            <a:off x="1686012" y="2746967"/>
            <a:ext cx="5771976" cy="338029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Parallel lines</a:t>
            </a:r>
            <a:endParaRPr lang="el-GR" b="1" dirty="0">
              <a:solidFill>
                <a:srgbClr val="166C59"/>
              </a:solidFill>
            </a:endParaRPr>
          </a:p>
        </p:txBody>
      </p:sp>
      <p:sp>
        <p:nvSpPr>
          <p:cNvPr id="3" name="Content Placeholder 2"/>
          <p:cNvSpPr>
            <a:spLocks noGrp="1"/>
          </p:cNvSpPr>
          <p:nvPr>
            <p:ph idx="1"/>
          </p:nvPr>
        </p:nvSpPr>
        <p:spPr>
          <a:xfrm>
            <a:off x="457200" y="1388821"/>
            <a:ext cx="8229600" cy="4525963"/>
          </a:xfrm>
        </p:spPr>
        <p:txBody>
          <a:bodyPr/>
          <a:lstStyle/>
          <a:p>
            <a:pPr marL="0" indent="0" algn="just">
              <a:buNone/>
            </a:pPr>
            <a:r>
              <a:rPr lang="en-US" sz="2400" b="1" dirty="0"/>
              <a:t>Join R and P and extend it on both sides to draw the line CD</a:t>
            </a:r>
            <a:endParaRPr lang="el-GR" sz="2400" b="1" dirty="0"/>
          </a:p>
        </p:txBody>
      </p:sp>
      <p:pic>
        <p:nvPicPr>
          <p:cNvPr id="5" name="Obrázok 4">
            <a:extLst>
              <a:ext uri="{FF2B5EF4-FFF2-40B4-BE49-F238E27FC236}">
                <a16:creationId xmlns:a16="http://schemas.microsoft.com/office/drawing/2014/main" id="{AE76EA2C-2DBD-4D14-8748-25327EFB0FF0}"/>
              </a:ext>
            </a:extLst>
          </p:cNvPr>
          <p:cNvPicPr>
            <a:picLocks noChangeAspect="1"/>
          </p:cNvPicPr>
          <p:nvPr/>
        </p:nvPicPr>
        <p:blipFill>
          <a:blip r:embed="rId2"/>
          <a:stretch>
            <a:fillRect/>
          </a:stretch>
        </p:blipFill>
        <p:spPr>
          <a:xfrm>
            <a:off x="1547664" y="2060848"/>
            <a:ext cx="5796862" cy="3254066"/>
          </a:xfrm>
          <a:prstGeom prst="rect">
            <a:avLst/>
          </a:prstGeom>
        </p:spPr>
      </p:pic>
      <p:sp>
        <p:nvSpPr>
          <p:cNvPr id="4" name="BlokTextu 3">
            <a:extLst>
              <a:ext uri="{FF2B5EF4-FFF2-40B4-BE49-F238E27FC236}">
                <a16:creationId xmlns:a16="http://schemas.microsoft.com/office/drawing/2014/main" id="{D097A416-25D9-4CD3-BA47-9BD43267BCF9}"/>
              </a:ext>
            </a:extLst>
          </p:cNvPr>
          <p:cNvSpPr txBox="1"/>
          <p:nvPr/>
        </p:nvSpPr>
        <p:spPr>
          <a:xfrm>
            <a:off x="1600566" y="5482455"/>
            <a:ext cx="5616624" cy="461665"/>
          </a:xfrm>
          <a:prstGeom prst="rect">
            <a:avLst/>
          </a:prstGeom>
          <a:noFill/>
        </p:spPr>
        <p:txBody>
          <a:bodyPr wrap="square" rtlCol="0">
            <a:spAutoFit/>
          </a:bodyPr>
          <a:lstStyle/>
          <a:p>
            <a:r>
              <a:rPr lang="en-US" sz="2400" b="1" dirty="0"/>
              <a:t>Here, the line CD is parallel to the line AB.</a:t>
            </a:r>
            <a:endParaRPr lang="sk-SK" sz="2400" b="1" dirty="0"/>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Angle Bisector</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Suppose we have ∠PQR and we want to bisect this angle.</a:t>
            </a:r>
            <a:endParaRPr lang="el-GR" sz="2400" b="1" dirty="0"/>
          </a:p>
        </p:txBody>
      </p:sp>
      <p:pic>
        <p:nvPicPr>
          <p:cNvPr id="5" name="Obrázok 4">
            <a:extLst>
              <a:ext uri="{FF2B5EF4-FFF2-40B4-BE49-F238E27FC236}">
                <a16:creationId xmlns:a16="http://schemas.microsoft.com/office/drawing/2014/main" id="{C4CA3915-E72B-48D0-8608-952657139A03}"/>
              </a:ext>
            </a:extLst>
          </p:cNvPr>
          <p:cNvPicPr>
            <a:picLocks noChangeAspect="1"/>
          </p:cNvPicPr>
          <p:nvPr/>
        </p:nvPicPr>
        <p:blipFill>
          <a:blip r:embed="rId2"/>
          <a:stretch>
            <a:fillRect/>
          </a:stretch>
        </p:blipFill>
        <p:spPr>
          <a:xfrm>
            <a:off x="2571477" y="2564904"/>
            <a:ext cx="4001045" cy="3189451"/>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Angle Bisector</a:t>
            </a:r>
            <a:endParaRPr lang="el-GR" b="1" dirty="0">
              <a:solidFill>
                <a:srgbClr val="166C59"/>
              </a:solidFill>
            </a:endParaRPr>
          </a:p>
        </p:txBody>
      </p:sp>
      <p:sp>
        <p:nvSpPr>
          <p:cNvPr id="3" name="Content Placeholder 2"/>
          <p:cNvSpPr>
            <a:spLocks noGrp="1"/>
          </p:cNvSpPr>
          <p:nvPr>
            <p:ph idx="1"/>
          </p:nvPr>
        </p:nvSpPr>
        <p:spPr>
          <a:xfrm>
            <a:off x="395536" y="1094010"/>
            <a:ext cx="8229600" cy="4525963"/>
          </a:xfrm>
        </p:spPr>
        <p:txBody>
          <a:bodyPr/>
          <a:lstStyle/>
          <a:p>
            <a:pPr marL="0" indent="0" algn="just">
              <a:buNone/>
            </a:pPr>
            <a:r>
              <a:rPr lang="en-US" sz="2400" b="1" dirty="0"/>
              <a:t>Let Q be the center and with any radius, draw an arc intersecting the ray QP and QR, say at the points E and D respectively.</a:t>
            </a:r>
          </a:p>
        </p:txBody>
      </p:sp>
      <p:pic>
        <p:nvPicPr>
          <p:cNvPr id="5" name="Obrázok 4">
            <a:extLst>
              <a:ext uri="{FF2B5EF4-FFF2-40B4-BE49-F238E27FC236}">
                <a16:creationId xmlns:a16="http://schemas.microsoft.com/office/drawing/2014/main" id="{057E5D20-7D18-43B2-8BCE-CB536A71D41D}"/>
              </a:ext>
            </a:extLst>
          </p:cNvPr>
          <p:cNvPicPr>
            <a:picLocks noChangeAspect="1"/>
          </p:cNvPicPr>
          <p:nvPr/>
        </p:nvPicPr>
        <p:blipFill>
          <a:blip r:embed="rId2"/>
          <a:stretch>
            <a:fillRect/>
          </a:stretch>
        </p:blipFill>
        <p:spPr>
          <a:xfrm>
            <a:off x="2339752" y="2564904"/>
            <a:ext cx="3888432" cy="3395965"/>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Angle Bisector</a:t>
            </a:r>
            <a:endParaRPr lang="el-GR" b="1" dirty="0">
              <a:solidFill>
                <a:srgbClr val="166C59"/>
              </a:solidFill>
            </a:endParaRPr>
          </a:p>
        </p:txBody>
      </p:sp>
      <p:sp>
        <p:nvSpPr>
          <p:cNvPr id="3" name="Content Placeholder 2"/>
          <p:cNvSpPr>
            <a:spLocks noGrp="1"/>
          </p:cNvSpPr>
          <p:nvPr>
            <p:ph idx="1"/>
          </p:nvPr>
        </p:nvSpPr>
        <p:spPr>
          <a:xfrm>
            <a:off x="457200" y="1217215"/>
            <a:ext cx="8229600" cy="4525963"/>
          </a:xfrm>
        </p:spPr>
        <p:txBody>
          <a:bodyPr/>
          <a:lstStyle/>
          <a:p>
            <a:pPr marL="0" indent="0" algn="just">
              <a:buNone/>
            </a:pPr>
            <a:r>
              <a:rPr lang="en-US" sz="2400" b="1" dirty="0"/>
              <a:t>Now, taking D and E as centers and the same radius, draw arcs intersecting each other say at F.</a:t>
            </a:r>
          </a:p>
          <a:p>
            <a:pPr marL="0" indent="0" algn="just">
              <a:buNone/>
            </a:pPr>
            <a:r>
              <a:rPr lang="en-US" sz="2400" b="1" dirty="0"/>
              <a:t>Draw the ray QF.</a:t>
            </a:r>
          </a:p>
        </p:txBody>
      </p:sp>
      <p:pic>
        <p:nvPicPr>
          <p:cNvPr id="5" name="Obrázok 4">
            <a:extLst>
              <a:ext uri="{FF2B5EF4-FFF2-40B4-BE49-F238E27FC236}">
                <a16:creationId xmlns:a16="http://schemas.microsoft.com/office/drawing/2014/main" id="{3FF89150-B74F-482B-B1AF-142337147A79}"/>
              </a:ext>
            </a:extLst>
          </p:cNvPr>
          <p:cNvPicPr>
            <a:picLocks noChangeAspect="1"/>
          </p:cNvPicPr>
          <p:nvPr/>
        </p:nvPicPr>
        <p:blipFill>
          <a:blip r:embed="rId2"/>
          <a:stretch>
            <a:fillRect/>
          </a:stretch>
        </p:blipFill>
        <p:spPr>
          <a:xfrm>
            <a:off x="3059832" y="1988840"/>
            <a:ext cx="3971640" cy="3436996"/>
          </a:xfrm>
          <a:prstGeom prst="rect">
            <a:avLst/>
          </a:prstGeom>
        </p:spPr>
      </p:pic>
      <p:sp>
        <p:nvSpPr>
          <p:cNvPr id="7" name="BlokTextu 6">
            <a:extLst>
              <a:ext uri="{FF2B5EF4-FFF2-40B4-BE49-F238E27FC236}">
                <a16:creationId xmlns:a16="http://schemas.microsoft.com/office/drawing/2014/main" id="{52FADBE5-2DAD-4BCA-AD1C-2D1DCF97BD5A}"/>
              </a:ext>
            </a:extLst>
          </p:cNvPr>
          <p:cNvSpPr txBox="1"/>
          <p:nvPr/>
        </p:nvSpPr>
        <p:spPr>
          <a:xfrm>
            <a:off x="1835696" y="5541401"/>
            <a:ext cx="5976664" cy="461665"/>
          </a:xfrm>
          <a:prstGeom prst="rect">
            <a:avLst/>
          </a:prstGeom>
          <a:noFill/>
        </p:spPr>
        <p:txBody>
          <a:bodyPr wrap="square" rtlCol="0">
            <a:spAutoFit/>
          </a:bodyPr>
          <a:lstStyle/>
          <a:p>
            <a:r>
              <a:rPr lang="en-US" sz="2400" b="1" dirty="0"/>
              <a:t>Here, QP is the angle bisector of ∠PQR.</a:t>
            </a:r>
            <a:endParaRPr lang="sk-SK" sz="2400" b="1" dirty="0"/>
          </a:p>
        </p:txBody>
      </p:sp>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520" y="620688"/>
            <a:ext cx="9155360" cy="1325562"/>
          </a:xfrm>
        </p:spPr>
        <p:txBody>
          <a:bodyPr/>
          <a:lstStyle/>
          <a:p>
            <a:r>
              <a:rPr lang="en-US" b="1" dirty="0">
                <a:solidFill>
                  <a:srgbClr val="166C59"/>
                </a:solidFill>
              </a:rPr>
              <a:t>Constructing Angles Using a Protractor</a:t>
            </a:r>
            <a:endParaRPr lang="el-GR" b="1" dirty="0">
              <a:solidFill>
                <a:srgbClr val="166C59"/>
              </a:solidFill>
            </a:endParaRPr>
          </a:p>
        </p:txBody>
      </p:sp>
      <p:sp>
        <p:nvSpPr>
          <p:cNvPr id="3" name="Content Placeholder 2"/>
          <p:cNvSpPr>
            <a:spLocks noGrp="1"/>
          </p:cNvSpPr>
          <p:nvPr>
            <p:ph idx="1"/>
          </p:nvPr>
        </p:nvSpPr>
        <p:spPr>
          <a:xfrm>
            <a:off x="464562" y="2204864"/>
            <a:ext cx="8229600" cy="4525963"/>
          </a:xfrm>
        </p:spPr>
        <p:txBody>
          <a:bodyPr/>
          <a:lstStyle/>
          <a:p>
            <a:pPr marL="0" indent="0" algn="just">
              <a:buNone/>
            </a:pPr>
            <a:r>
              <a:rPr lang="en-US" sz="2400" b="1" dirty="0"/>
              <a:t>An angle can be constructed either by using a protractor and a ruler or a compass and a ruler. Let us now look at the steps of constructing a 50° angle using a protractor.</a:t>
            </a:r>
            <a:endParaRPr lang="el-GR" sz="2400" b="1" dirty="0"/>
          </a:p>
        </p:txBody>
      </p:sp>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544" y="332656"/>
            <a:ext cx="9659416" cy="1143000"/>
          </a:xfrm>
        </p:spPr>
        <p:txBody>
          <a:bodyPr/>
          <a:lstStyle/>
          <a:p>
            <a:r>
              <a:rPr lang="en-US" b="1" dirty="0">
                <a:solidFill>
                  <a:srgbClr val="166C59"/>
                </a:solidFill>
              </a:rPr>
              <a:t>Constructing Angles Using a Protractor</a:t>
            </a:r>
            <a:endParaRPr lang="el-GR" b="1" dirty="0">
              <a:solidFill>
                <a:srgbClr val="166C59"/>
              </a:solidFill>
            </a:endParaRPr>
          </a:p>
        </p:txBody>
      </p:sp>
      <p:sp>
        <p:nvSpPr>
          <p:cNvPr id="3" name="Content Placeholder 2"/>
          <p:cNvSpPr>
            <a:spLocks noGrp="1"/>
          </p:cNvSpPr>
          <p:nvPr>
            <p:ph idx="1"/>
          </p:nvPr>
        </p:nvSpPr>
        <p:spPr>
          <a:xfrm>
            <a:off x="457200" y="1068700"/>
            <a:ext cx="8229600" cy="4525963"/>
          </a:xfrm>
        </p:spPr>
        <p:txBody>
          <a:bodyPr/>
          <a:lstStyle/>
          <a:p>
            <a:pPr marL="0" indent="0" algn="just">
              <a:buNone/>
            </a:pPr>
            <a:r>
              <a:rPr lang="en-US" sz="2400" b="1" dirty="0"/>
              <a:t>Draw a line segment OA. Place the center of the protractor at point O. Starting from point A in the clockwise direction and mark a point at 50 degrees by looking at the outer circle of the protractor. Label this point as B.</a:t>
            </a:r>
          </a:p>
        </p:txBody>
      </p:sp>
      <p:pic>
        <p:nvPicPr>
          <p:cNvPr id="5" name="Obrázok 4">
            <a:extLst>
              <a:ext uri="{FF2B5EF4-FFF2-40B4-BE49-F238E27FC236}">
                <a16:creationId xmlns:a16="http://schemas.microsoft.com/office/drawing/2014/main" id="{0BDEFD72-3517-4F7A-ABDC-90206D46FAAE}"/>
              </a:ext>
            </a:extLst>
          </p:cNvPr>
          <p:cNvPicPr>
            <a:picLocks noChangeAspect="1"/>
          </p:cNvPicPr>
          <p:nvPr/>
        </p:nvPicPr>
        <p:blipFill>
          <a:blip r:embed="rId2"/>
          <a:stretch>
            <a:fillRect/>
          </a:stretch>
        </p:blipFill>
        <p:spPr>
          <a:xfrm>
            <a:off x="1475656" y="2564904"/>
            <a:ext cx="5622241" cy="2924634"/>
          </a:xfrm>
          <a:prstGeom prst="rect">
            <a:avLst/>
          </a:prstGeom>
        </p:spPr>
      </p:pic>
      <p:sp>
        <p:nvSpPr>
          <p:cNvPr id="4" name="BlokTextu 3">
            <a:extLst>
              <a:ext uri="{FF2B5EF4-FFF2-40B4-BE49-F238E27FC236}">
                <a16:creationId xmlns:a16="http://schemas.microsoft.com/office/drawing/2014/main" id="{206F220A-D15C-4509-9703-C6191FDEBE75}"/>
              </a:ext>
            </a:extLst>
          </p:cNvPr>
          <p:cNvSpPr txBox="1"/>
          <p:nvPr/>
        </p:nvSpPr>
        <p:spPr>
          <a:xfrm>
            <a:off x="1979712" y="5666723"/>
            <a:ext cx="5760640" cy="461665"/>
          </a:xfrm>
          <a:prstGeom prst="rect">
            <a:avLst/>
          </a:prstGeom>
          <a:noFill/>
        </p:spPr>
        <p:txBody>
          <a:bodyPr wrap="square" rtlCol="0">
            <a:spAutoFit/>
          </a:bodyPr>
          <a:lstStyle/>
          <a:p>
            <a:r>
              <a:rPr lang="en-US" sz="2400" b="1" dirty="0"/>
              <a:t>The ∠BOA is the required 50° angle.</a:t>
            </a:r>
            <a:endParaRPr lang="sk-SK" sz="2400" b="1" dirty="0"/>
          </a:p>
        </p:txBody>
      </p:sp>
    </p:spTree>
    <p:extLst>
      <p:ext uri="{BB962C8B-B14F-4D97-AF65-F5344CB8AC3E}">
        <p14:creationId xmlns:p14="http://schemas.microsoft.com/office/powerpoint/2010/main" val="3140823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Geometric constructions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As you are familiar with various shapes, you can draw them with your hands. You are well aware with the geometric constructions of a line segment of a certain measurement, a square, a rectangle or a triangle with the help of a ruler. In this section, we are going to learn some more geometric constructions with the help of a compass, a ruler and (sometimes a protractor). You will get to learn about the way to construct perpendicular bisector, angle bisector and parallel lines.</a:t>
            </a:r>
            <a:endParaRPr lang="el-GR" sz="2400" dirty="0"/>
          </a:p>
        </p:txBody>
      </p:sp>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Tools</a:t>
            </a:r>
            <a:endParaRPr lang="el-GR" b="1" dirty="0">
              <a:solidFill>
                <a:srgbClr val="166C59"/>
              </a:solidFill>
            </a:endParaRPr>
          </a:p>
        </p:txBody>
      </p:sp>
      <p:pic>
        <p:nvPicPr>
          <p:cNvPr id="4" name="Obrázok 3">
            <a:extLst>
              <a:ext uri="{FF2B5EF4-FFF2-40B4-BE49-F238E27FC236}">
                <a16:creationId xmlns:a16="http://schemas.microsoft.com/office/drawing/2014/main" id="{644EC205-4201-471C-8B8D-6F9FCFBFBCB2}"/>
              </a:ext>
            </a:extLst>
          </p:cNvPr>
          <p:cNvPicPr>
            <a:picLocks noChangeAspect="1"/>
          </p:cNvPicPr>
          <p:nvPr/>
        </p:nvPicPr>
        <p:blipFill>
          <a:blip r:embed="rId2"/>
          <a:stretch>
            <a:fillRect/>
          </a:stretch>
        </p:blipFill>
        <p:spPr>
          <a:xfrm>
            <a:off x="827584" y="980728"/>
            <a:ext cx="5639435" cy="2762250"/>
          </a:xfrm>
          <a:prstGeom prst="rect">
            <a:avLst/>
          </a:prstGeom>
        </p:spPr>
      </p:pic>
      <p:pic>
        <p:nvPicPr>
          <p:cNvPr id="6" name="Obrázok 5">
            <a:extLst>
              <a:ext uri="{FF2B5EF4-FFF2-40B4-BE49-F238E27FC236}">
                <a16:creationId xmlns:a16="http://schemas.microsoft.com/office/drawing/2014/main" id="{155E5D0C-55BA-433C-8F31-BA47D5CAC381}"/>
              </a:ext>
            </a:extLst>
          </p:cNvPr>
          <p:cNvPicPr>
            <a:picLocks noChangeAspect="1"/>
          </p:cNvPicPr>
          <p:nvPr/>
        </p:nvPicPr>
        <p:blipFill>
          <a:blip r:embed="rId3"/>
          <a:stretch>
            <a:fillRect/>
          </a:stretch>
        </p:blipFill>
        <p:spPr>
          <a:xfrm>
            <a:off x="3275856" y="4005064"/>
            <a:ext cx="3955000" cy="2197222"/>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Perpendicular Bisector</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To carry out this construction, we will use the fact that any point on the perpendicular bisector of a line segment is equidistant from the two end-points of the line segment.</a:t>
            </a:r>
          </a:p>
          <a:p>
            <a:pPr marL="0" indent="0" algn="just">
              <a:buNone/>
            </a:pPr>
            <a:r>
              <a:rPr lang="en-US" sz="2400" b="1" dirty="0"/>
              <a:t>Suppose we have a line segment  AB</a:t>
            </a:r>
          </a:p>
        </p:txBody>
      </p:sp>
      <p:pic>
        <p:nvPicPr>
          <p:cNvPr id="5" name="Obrázok 4">
            <a:extLst>
              <a:ext uri="{FF2B5EF4-FFF2-40B4-BE49-F238E27FC236}">
                <a16:creationId xmlns:a16="http://schemas.microsoft.com/office/drawing/2014/main" id="{9ACBD289-CEE5-46A4-B7DE-91FB29DD6253}"/>
              </a:ext>
            </a:extLst>
          </p:cNvPr>
          <p:cNvPicPr>
            <a:picLocks noChangeAspect="1"/>
          </p:cNvPicPr>
          <p:nvPr/>
        </p:nvPicPr>
        <p:blipFill>
          <a:blip r:embed="rId2"/>
          <a:stretch>
            <a:fillRect/>
          </a:stretch>
        </p:blipFill>
        <p:spPr>
          <a:xfrm>
            <a:off x="2555776" y="4149080"/>
            <a:ext cx="4181475" cy="685800"/>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Perpendicular Bisector</a:t>
            </a:r>
            <a:endParaRPr lang="el-GR" b="1" dirty="0">
              <a:solidFill>
                <a:srgbClr val="166C59"/>
              </a:solidFill>
            </a:endParaRPr>
          </a:p>
        </p:txBody>
      </p:sp>
      <p:sp>
        <p:nvSpPr>
          <p:cNvPr id="3" name="Content Placeholder 2"/>
          <p:cNvSpPr>
            <a:spLocks noGrp="1"/>
          </p:cNvSpPr>
          <p:nvPr>
            <p:ph idx="1"/>
          </p:nvPr>
        </p:nvSpPr>
        <p:spPr>
          <a:xfrm>
            <a:off x="457199" y="1166018"/>
            <a:ext cx="8229600" cy="4525963"/>
          </a:xfrm>
        </p:spPr>
        <p:txBody>
          <a:bodyPr/>
          <a:lstStyle/>
          <a:p>
            <a:pPr marL="0" indent="0" algn="just">
              <a:buNone/>
            </a:pPr>
            <a:r>
              <a:rPr lang="en-US" sz="2400" b="1" dirty="0"/>
              <a:t>Taking A and B as centers, and a radius of more than half of AB , draw arcs on both sides of AB, to intersect each other, as shown below.</a:t>
            </a:r>
            <a:endParaRPr lang="el-GR" sz="2400" dirty="0"/>
          </a:p>
        </p:txBody>
      </p:sp>
      <p:pic>
        <p:nvPicPr>
          <p:cNvPr id="5" name="Obrázok 4">
            <a:extLst>
              <a:ext uri="{FF2B5EF4-FFF2-40B4-BE49-F238E27FC236}">
                <a16:creationId xmlns:a16="http://schemas.microsoft.com/office/drawing/2014/main" id="{DB79C990-7164-4A7F-BA6D-19F94A4F1511}"/>
              </a:ext>
            </a:extLst>
          </p:cNvPr>
          <p:cNvPicPr>
            <a:picLocks noChangeAspect="1"/>
          </p:cNvPicPr>
          <p:nvPr/>
        </p:nvPicPr>
        <p:blipFill>
          <a:blip r:embed="rId2"/>
          <a:stretch>
            <a:fillRect/>
          </a:stretch>
        </p:blipFill>
        <p:spPr>
          <a:xfrm>
            <a:off x="2771800" y="1932620"/>
            <a:ext cx="4231207" cy="3308201"/>
          </a:xfrm>
          <a:prstGeom prst="rect">
            <a:avLst/>
          </a:prstGeom>
        </p:spPr>
      </p:pic>
      <p:sp>
        <p:nvSpPr>
          <p:cNvPr id="4" name="BlokTextu 3">
            <a:extLst>
              <a:ext uri="{FF2B5EF4-FFF2-40B4-BE49-F238E27FC236}">
                <a16:creationId xmlns:a16="http://schemas.microsoft.com/office/drawing/2014/main" id="{4FCF75AD-ED58-46B2-B3B6-AB7BDA86579D}"/>
              </a:ext>
            </a:extLst>
          </p:cNvPr>
          <p:cNvSpPr txBox="1"/>
          <p:nvPr/>
        </p:nvSpPr>
        <p:spPr>
          <a:xfrm>
            <a:off x="1187624" y="5253630"/>
            <a:ext cx="7048388" cy="1200329"/>
          </a:xfrm>
          <a:prstGeom prst="rect">
            <a:avLst/>
          </a:prstGeom>
          <a:noFill/>
        </p:spPr>
        <p:txBody>
          <a:bodyPr wrap="square" rtlCol="0">
            <a:spAutoFit/>
          </a:bodyPr>
          <a:lstStyle/>
          <a:p>
            <a:r>
              <a:rPr lang="en-US" sz="2400" b="1" dirty="0"/>
              <a:t>The reason you require the radius of your arcs to be more than half of AB is that if the radius is less than half of AB, the arcs will not intersect.</a:t>
            </a:r>
            <a:endParaRPr lang="sk-SK" sz="2400" b="1" dirty="0"/>
          </a:p>
        </p:txBody>
      </p:sp>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Perpendicular Bisector</a:t>
            </a:r>
            <a:endParaRPr lang="el-GR" b="1" dirty="0">
              <a:solidFill>
                <a:srgbClr val="166C59"/>
              </a:solidFill>
            </a:endParaRPr>
          </a:p>
        </p:txBody>
      </p:sp>
      <p:sp>
        <p:nvSpPr>
          <p:cNvPr id="3" name="Content Placeholder 2"/>
          <p:cNvSpPr>
            <a:spLocks noGrp="1"/>
          </p:cNvSpPr>
          <p:nvPr>
            <p:ph idx="1"/>
          </p:nvPr>
        </p:nvSpPr>
        <p:spPr>
          <a:xfrm>
            <a:off x="457200" y="1320592"/>
            <a:ext cx="8229600" cy="4525963"/>
          </a:xfrm>
        </p:spPr>
        <p:txBody>
          <a:bodyPr/>
          <a:lstStyle/>
          <a:p>
            <a:pPr marL="0" indent="0">
              <a:buNone/>
            </a:pPr>
            <a:r>
              <a:rPr lang="en-US" sz="2400" b="1" dirty="0"/>
              <a:t>Let the two points of the intersection so obtained be P and Q. Draw a line through P and Q. This is the required perpendicular bisector.</a:t>
            </a:r>
            <a:endParaRPr lang="it-IT" sz="2400" dirty="0"/>
          </a:p>
        </p:txBody>
      </p:sp>
      <p:pic>
        <p:nvPicPr>
          <p:cNvPr id="5" name="Obrázok 4" descr="Obrázok, na ktorom je text, lietanie, pestrofarebné, čiara&#10;&#10;Automaticky generovaný popis">
            <a:extLst>
              <a:ext uri="{FF2B5EF4-FFF2-40B4-BE49-F238E27FC236}">
                <a16:creationId xmlns:a16="http://schemas.microsoft.com/office/drawing/2014/main" id="{A31F5482-02DE-4A94-A272-4C28E352B3C6}"/>
              </a:ext>
            </a:extLst>
          </p:cNvPr>
          <p:cNvPicPr>
            <a:picLocks noChangeAspect="1"/>
          </p:cNvPicPr>
          <p:nvPr/>
        </p:nvPicPr>
        <p:blipFill>
          <a:blip r:embed="rId2"/>
          <a:stretch>
            <a:fillRect/>
          </a:stretch>
        </p:blipFill>
        <p:spPr>
          <a:xfrm>
            <a:off x="2554721" y="2289294"/>
            <a:ext cx="3818534" cy="3220194"/>
          </a:xfrm>
          <a:prstGeom prst="rect">
            <a:avLst/>
          </a:prstGeom>
        </p:spPr>
      </p:pic>
      <p:sp>
        <p:nvSpPr>
          <p:cNvPr id="4" name="BlokTextu 3">
            <a:extLst>
              <a:ext uri="{FF2B5EF4-FFF2-40B4-BE49-F238E27FC236}">
                <a16:creationId xmlns:a16="http://schemas.microsoft.com/office/drawing/2014/main" id="{556FC77D-9C1E-4D95-A3A9-54939D8FFC3C}"/>
              </a:ext>
            </a:extLst>
          </p:cNvPr>
          <p:cNvSpPr txBox="1"/>
          <p:nvPr/>
        </p:nvSpPr>
        <p:spPr>
          <a:xfrm>
            <a:off x="1295636" y="5615722"/>
            <a:ext cx="6336704" cy="461665"/>
          </a:xfrm>
          <a:prstGeom prst="rect">
            <a:avLst/>
          </a:prstGeom>
          <a:noFill/>
        </p:spPr>
        <p:txBody>
          <a:bodyPr wrap="square" rtlCol="0">
            <a:spAutoFit/>
          </a:bodyPr>
          <a:lstStyle/>
          <a:p>
            <a:r>
              <a:rPr lang="en-US" sz="2400" b="1" dirty="0"/>
              <a:t>Here, POQ is the perpendicular bisector of AB.</a:t>
            </a:r>
            <a:endParaRPr lang="sk-SK" sz="2400" b="1" dirty="0"/>
          </a:p>
        </p:txBody>
      </p:sp>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Parallel lines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These two lines are parallel to each other.</a:t>
            </a:r>
            <a:endParaRPr lang="el-GR" sz="2400" b="1" dirty="0"/>
          </a:p>
        </p:txBody>
      </p:sp>
      <p:pic>
        <p:nvPicPr>
          <p:cNvPr id="6" name="Obrázok 5" descr="Obrázok, na ktorom je text, anténa, zariadenie&#10;&#10;Automaticky generovaný popis">
            <a:extLst>
              <a:ext uri="{FF2B5EF4-FFF2-40B4-BE49-F238E27FC236}">
                <a16:creationId xmlns:a16="http://schemas.microsoft.com/office/drawing/2014/main" id="{9CAE4E9D-515F-4964-9FB2-4DCB179E278C}"/>
              </a:ext>
            </a:extLst>
          </p:cNvPr>
          <p:cNvPicPr>
            <a:picLocks noChangeAspect="1"/>
          </p:cNvPicPr>
          <p:nvPr/>
        </p:nvPicPr>
        <p:blipFill>
          <a:blip r:embed="rId2"/>
          <a:stretch>
            <a:fillRect/>
          </a:stretch>
        </p:blipFill>
        <p:spPr>
          <a:xfrm>
            <a:off x="2699792" y="2005564"/>
            <a:ext cx="3390900" cy="3058795"/>
          </a:xfrm>
          <a:prstGeom prst="rect">
            <a:avLst/>
          </a:prstGeom>
        </p:spPr>
      </p:pic>
      <p:sp>
        <p:nvSpPr>
          <p:cNvPr id="4" name="BlokTextu 3">
            <a:extLst>
              <a:ext uri="{FF2B5EF4-FFF2-40B4-BE49-F238E27FC236}">
                <a16:creationId xmlns:a16="http://schemas.microsoft.com/office/drawing/2014/main" id="{8BCC0997-DF6F-4CD5-9AD9-A4FDB0D199A1}"/>
              </a:ext>
            </a:extLst>
          </p:cNvPr>
          <p:cNvSpPr txBox="1"/>
          <p:nvPr/>
        </p:nvSpPr>
        <p:spPr>
          <a:xfrm>
            <a:off x="1115616" y="5050234"/>
            <a:ext cx="7344816" cy="830997"/>
          </a:xfrm>
          <a:prstGeom prst="rect">
            <a:avLst/>
          </a:prstGeom>
          <a:noFill/>
        </p:spPr>
        <p:txBody>
          <a:bodyPr wrap="square" rtlCol="0">
            <a:spAutoFit/>
          </a:bodyPr>
          <a:lstStyle/>
          <a:p>
            <a:r>
              <a:rPr lang="en-US" sz="2400" b="1" dirty="0"/>
              <a:t>We will learn how to construct parallel lines using a ruler and a compass.</a:t>
            </a:r>
            <a:endParaRPr lang="sk-SK" sz="2400" b="1" dirty="0"/>
          </a:p>
        </p:txBody>
      </p:sp>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Parallel lines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Let AB be a line and P be a point outside the line AB</a:t>
            </a:r>
            <a:endParaRPr lang="el-GR" sz="2400" b="1" dirty="0"/>
          </a:p>
        </p:txBody>
      </p:sp>
      <p:pic>
        <p:nvPicPr>
          <p:cNvPr id="5" name="Obrázok 4" descr="Obrázok, na ktorom je text, atletické hry, šport, tenis&#10;&#10;Automaticky generovaný popis">
            <a:extLst>
              <a:ext uri="{FF2B5EF4-FFF2-40B4-BE49-F238E27FC236}">
                <a16:creationId xmlns:a16="http://schemas.microsoft.com/office/drawing/2014/main" id="{40D6966C-639A-460C-BCDF-BED28329678F}"/>
              </a:ext>
            </a:extLst>
          </p:cNvPr>
          <p:cNvPicPr>
            <a:picLocks noChangeAspect="1"/>
          </p:cNvPicPr>
          <p:nvPr/>
        </p:nvPicPr>
        <p:blipFill>
          <a:blip r:embed="rId2"/>
          <a:stretch>
            <a:fillRect/>
          </a:stretch>
        </p:blipFill>
        <p:spPr>
          <a:xfrm>
            <a:off x="2074465" y="2708920"/>
            <a:ext cx="4995069" cy="2873539"/>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Parallel lines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Draw a transversal through the point P intersecting the line AB, say at X.</a:t>
            </a:r>
            <a:endParaRPr lang="el-GR" sz="2400" b="1" dirty="0"/>
          </a:p>
        </p:txBody>
      </p:sp>
      <p:pic>
        <p:nvPicPr>
          <p:cNvPr id="5" name="Obrázok 4">
            <a:extLst>
              <a:ext uri="{FF2B5EF4-FFF2-40B4-BE49-F238E27FC236}">
                <a16:creationId xmlns:a16="http://schemas.microsoft.com/office/drawing/2014/main" id="{C7F84FA6-3384-4BD0-B265-3B50F66EB99E}"/>
              </a:ext>
            </a:extLst>
          </p:cNvPr>
          <p:cNvPicPr>
            <a:picLocks noChangeAspect="1"/>
          </p:cNvPicPr>
          <p:nvPr/>
        </p:nvPicPr>
        <p:blipFill>
          <a:blip r:embed="rId2"/>
          <a:stretch>
            <a:fillRect/>
          </a:stretch>
        </p:blipFill>
        <p:spPr>
          <a:xfrm>
            <a:off x="1946024" y="2636912"/>
            <a:ext cx="5251952" cy="3135630"/>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TotalTime>
  <Words>604</Words>
  <Application>Microsoft Office PowerPoint</Application>
  <PresentationFormat>Prezentácia na obrazovke (4:3)</PresentationFormat>
  <Paragraphs>42</Paragraphs>
  <Slides>18</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18</vt:i4>
      </vt:variant>
    </vt:vector>
  </HeadingPairs>
  <TitlesOfParts>
    <vt:vector size="22" baseType="lpstr">
      <vt:lpstr>Adobe Heiti Std R</vt:lpstr>
      <vt:lpstr>Arial</vt:lpstr>
      <vt:lpstr>Calibri</vt:lpstr>
      <vt:lpstr>Office Theme</vt:lpstr>
      <vt:lpstr>Geometric constructions</vt:lpstr>
      <vt:lpstr>Geometric constructions</vt:lpstr>
      <vt:lpstr>Tools</vt:lpstr>
      <vt:lpstr>Perpendicular Bisector</vt:lpstr>
      <vt:lpstr>Perpendicular Bisector</vt:lpstr>
      <vt:lpstr>Perpendicular Bisector</vt:lpstr>
      <vt:lpstr>Parallel lines</vt:lpstr>
      <vt:lpstr>Parallel lines</vt:lpstr>
      <vt:lpstr>Parallel lines</vt:lpstr>
      <vt:lpstr>Parallel lines</vt:lpstr>
      <vt:lpstr>Parallel lines</vt:lpstr>
      <vt:lpstr>Parallel lines</vt:lpstr>
      <vt:lpstr>Parallel lines</vt:lpstr>
      <vt:lpstr>Angle Bisector</vt:lpstr>
      <vt:lpstr>Angle Bisector</vt:lpstr>
      <vt:lpstr>Angle Bisector</vt:lpstr>
      <vt:lpstr>Constructing Angles Using a Protractor</vt:lpstr>
      <vt:lpstr>Constructing Angles Using a Protractor</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Šimon Srnka</cp:lastModifiedBy>
  <cp:revision>26</cp:revision>
  <dcterms:created xsi:type="dcterms:W3CDTF">2016-10-07T11:12:08Z</dcterms:created>
  <dcterms:modified xsi:type="dcterms:W3CDTF">2022-04-06T18:04:12Z</dcterms:modified>
  <cp:category/>
</cp:coreProperties>
</file>