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79" d="100"/>
          <a:sy n="79" d="100"/>
        </p:scale>
        <p:origin x="1570" y="1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12/04/2022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12/4/2022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n-US" b="1" dirty="0">
                <a:solidFill>
                  <a:srgbClr val="166C59"/>
                </a:solidFill>
              </a:rPr>
              <a:t>Logical Thinking Measurement Comparison Conversion 1</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rectangle</a:t>
            </a:r>
            <a:endParaRPr lang="el-GR" b="1" dirty="0">
              <a:solidFill>
                <a:srgbClr val="166C59"/>
              </a:solidFill>
            </a:endParaRPr>
          </a:p>
        </p:txBody>
      </p:sp>
      <p:sp>
        <p:nvSpPr>
          <p:cNvPr id="3" name="Content Placeholder 2"/>
          <p:cNvSpPr>
            <a:spLocks noGrp="1"/>
          </p:cNvSpPr>
          <p:nvPr>
            <p:ph idx="1"/>
          </p:nvPr>
        </p:nvSpPr>
        <p:spPr>
          <a:xfrm>
            <a:off x="331473" y="980728"/>
            <a:ext cx="8229600" cy="4525963"/>
          </a:xfrm>
        </p:spPr>
        <p:txBody>
          <a:bodyPr/>
          <a:lstStyle/>
          <a:p>
            <a:pPr marL="0" indent="0" algn="just">
              <a:buNone/>
            </a:pPr>
            <a:r>
              <a:rPr lang="en-US" sz="2400" b="1" dirty="0"/>
              <a:t>For instance, let us make a rectangle with length = 2 cm and breadth = 3 cm. Let us now try to fit squares of length 1 unit inside this rectangle.</a:t>
            </a:r>
          </a:p>
          <a:p>
            <a:pPr marL="0" indent="0" algn="just">
              <a:buNone/>
            </a:pPr>
            <a:r>
              <a:rPr lang="en-US" sz="2400" b="1" dirty="0"/>
              <a:t>So squares of unit length mean that the length of each side of the square is one. As we can see in the figure below, 6 squares of unit length can easily fit inside this rectangle therefore, we can say that the area of the rectangle is 6 units. Also, we know that the sides of the rectangle are in cm; therefore, the area of the rectangle changes from 6 units to 6 cm.</a:t>
            </a:r>
          </a:p>
        </p:txBody>
      </p:sp>
      <p:pic>
        <p:nvPicPr>
          <p:cNvPr id="5" name="Obrázok 4" descr="Obrázok, na ktorom je stôl&#10;&#10;Automaticky generovaný popis">
            <a:extLst>
              <a:ext uri="{FF2B5EF4-FFF2-40B4-BE49-F238E27FC236}">
                <a16:creationId xmlns:a16="http://schemas.microsoft.com/office/drawing/2014/main" id="{36899D2F-1244-4949-A945-E9605AE6D6A8}"/>
              </a:ext>
            </a:extLst>
          </p:cNvPr>
          <p:cNvPicPr>
            <a:picLocks noChangeAspect="1"/>
          </p:cNvPicPr>
          <p:nvPr/>
        </p:nvPicPr>
        <p:blipFill>
          <a:blip r:embed="rId2"/>
          <a:stretch>
            <a:fillRect/>
          </a:stretch>
        </p:blipFill>
        <p:spPr>
          <a:xfrm>
            <a:off x="2483768" y="4474563"/>
            <a:ext cx="3744416" cy="232825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rectangle</a:t>
            </a:r>
            <a:endParaRPr lang="el-GR" b="1" dirty="0">
              <a:solidFill>
                <a:srgbClr val="166C59"/>
              </a:solidFill>
            </a:endParaRPr>
          </a:p>
        </p:txBody>
      </p:sp>
      <p:sp>
        <p:nvSpPr>
          <p:cNvPr id="3" name="Content Placeholder 2"/>
          <p:cNvSpPr>
            <a:spLocks noGrp="1"/>
          </p:cNvSpPr>
          <p:nvPr>
            <p:ph idx="1"/>
          </p:nvPr>
        </p:nvSpPr>
        <p:spPr>
          <a:xfrm>
            <a:off x="395536" y="980728"/>
            <a:ext cx="8229600" cy="4525963"/>
          </a:xfrm>
        </p:spPr>
        <p:txBody>
          <a:bodyPr/>
          <a:lstStyle/>
          <a:p>
            <a:pPr marL="0" indent="0" algn="just">
              <a:buNone/>
            </a:pPr>
            <a:r>
              <a:rPr lang="en-US" sz="2400" b="1" dirty="0"/>
              <a:t>The length and breadth (Width) of the rectangle should be known in advance. Length and breadth are multiplied and the result obtained is the required area. The unit of area is square of the unit of its length and breadth.</a:t>
            </a:r>
          </a:p>
          <a:p>
            <a:pPr marL="0" indent="0" algn="just">
              <a:buNone/>
            </a:pPr>
            <a:r>
              <a:rPr lang="en-US" sz="2400" b="1" dirty="0"/>
              <a:t>From the above steps, the formula of a rectangle can be written like this: Area of a rectangle (A) = Length(L) × Breadth(B), where L is the length of the rectangle and B is the breadth of the rectangle.</a:t>
            </a:r>
          </a:p>
          <a:p>
            <a:pPr marL="0" indent="0" algn="just">
              <a:buNone/>
            </a:pPr>
            <a:endParaRPr lang="en-US" sz="2400" b="1" dirty="0"/>
          </a:p>
        </p:txBody>
      </p:sp>
      <p:pic>
        <p:nvPicPr>
          <p:cNvPr id="4" name="Obrázok 3">
            <a:extLst>
              <a:ext uri="{FF2B5EF4-FFF2-40B4-BE49-F238E27FC236}">
                <a16:creationId xmlns:a16="http://schemas.microsoft.com/office/drawing/2014/main" id="{15644C49-0BD6-4553-9047-FB937075BA26}"/>
              </a:ext>
            </a:extLst>
          </p:cNvPr>
          <p:cNvPicPr>
            <a:picLocks noChangeAspect="1"/>
          </p:cNvPicPr>
          <p:nvPr/>
        </p:nvPicPr>
        <p:blipFill>
          <a:blip r:embed="rId2"/>
          <a:stretch>
            <a:fillRect/>
          </a:stretch>
        </p:blipFill>
        <p:spPr>
          <a:xfrm>
            <a:off x="1979712" y="3933057"/>
            <a:ext cx="4866218" cy="2300016"/>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triangle</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The basic formula for the area of a triangle is equal to half the product of its base and height, i.e., A = 1/2 × b × h. This formula is applicable to all types of triangles, whether it is a scalene triangle, an isosceles triangle, or an equilateral triangle. It should be remembered that the base and the height of a triangle are perpendicular to each other.</a:t>
            </a:r>
            <a:endParaRPr lang="el-GR" sz="2400" b="1" dirty="0"/>
          </a:p>
        </p:txBody>
      </p:sp>
      <p:pic>
        <p:nvPicPr>
          <p:cNvPr id="4" name="Obrázok 3">
            <a:extLst>
              <a:ext uri="{FF2B5EF4-FFF2-40B4-BE49-F238E27FC236}">
                <a16:creationId xmlns:a16="http://schemas.microsoft.com/office/drawing/2014/main" id="{91B03381-4DA6-4B81-9787-34FB13198432}"/>
              </a:ext>
            </a:extLst>
          </p:cNvPr>
          <p:cNvPicPr>
            <a:picLocks noChangeAspect="1"/>
          </p:cNvPicPr>
          <p:nvPr/>
        </p:nvPicPr>
        <p:blipFill>
          <a:blip r:embed="rId2"/>
          <a:stretch>
            <a:fillRect/>
          </a:stretch>
        </p:blipFill>
        <p:spPr>
          <a:xfrm>
            <a:off x="2411760" y="3573016"/>
            <a:ext cx="3960440" cy="260766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triangle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area of a triangle can be calculated using various formulas. For example, Heron’s formula is used to calculate the triangle’s area, when we know the length of all three sides. Trigonometric functions are also used to find the area of a triangle when we know two sides and the angle formed between them. However, the basic formula that is used to find the area of a triangle is:</a:t>
            </a:r>
          </a:p>
          <a:p>
            <a:pPr marL="0" indent="0" algn="just">
              <a:buNone/>
            </a:pPr>
            <a:endParaRPr lang="en-US" sz="2400" b="1" dirty="0"/>
          </a:p>
          <a:p>
            <a:pPr marL="0" indent="0" algn="just">
              <a:buNone/>
            </a:pPr>
            <a:r>
              <a:rPr lang="en-US" sz="2400" b="1" dirty="0"/>
              <a:t>Area of triangle = 1/2 × base × height</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it-IT" b="1" dirty="0">
                <a:solidFill>
                  <a:srgbClr val="166C59"/>
                </a:solidFill>
              </a:rPr>
              <a:t>Formulas</a:t>
            </a:r>
            <a:endParaRPr lang="el-GR" b="1" dirty="0">
              <a:solidFill>
                <a:srgbClr val="166C59"/>
              </a:solidFill>
            </a:endParaRPr>
          </a:p>
        </p:txBody>
      </p:sp>
      <p:pic>
        <p:nvPicPr>
          <p:cNvPr id="5" name="Obrázok 4">
            <a:extLst>
              <a:ext uri="{FF2B5EF4-FFF2-40B4-BE49-F238E27FC236}">
                <a16:creationId xmlns:a16="http://schemas.microsoft.com/office/drawing/2014/main" id="{E5A87B62-34D1-45CD-ACC4-204B7B92615D}"/>
              </a:ext>
            </a:extLst>
          </p:cNvPr>
          <p:cNvPicPr>
            <a:picLocks noChangeAspect="1"/>
          </p:cNvPicPr>
          <p:nvPr/>
        </p:nvPicPr>
        <p:blipFill>
          <a:blip r:embed="rId2"/>
          <a:stretch>
            <a:fillRect/>
          </a:stretch>
        </p:blipFill>
        <p:spPr>
          <a:xfrm>
            <a:off x="457200" y="1948272"/>
            <a:ext cx="8415066" cy="2961456"/>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length</a:t>
            </a:r>
            <a:endParaRPr lang="el-GR" b="1" dirty="0">
              <a:solidFill>
                <a:srgbClr val="166C59"/>
              </a:solidFill>
            </a:endParaRPr>
          </a:p>
        </p:txBody>
      </p:sp>
      <p:sp>
        <p:nvSpPr>
          <p:cNvPr id="3" name="Content Placeholder 2"/>
          <p:cNvSpPr>
            <a:spLocks noGrp="1"/>
          </p:cNvSpPr>
          <p:nvPr>
            <p:ph idx="1"/>
          </p:nvPr>
        </p:nvSpPr>
        <p:spPr>
          <a:xfrm>
            <a:off x="457200" y="850419"/>
            <a:ext cx="8229600" cy="4525963"/>
          </a:xfrm>
        </p:spPr>
        <p:txBody>
          <a:bodyPr/>
          <a:lstStyle/>
          <a:p>
            <a:pPr marL="0" indent="0" algn="just">
              <a:buNone/>
            </a:pPr>
            <a:r>
              <a:rPr lang="en-US" sz="2400" b="1" dirty="0"/>
              <a:t>In math when we use length, we know that the standard unit of length is ‘Meter’ which is written in short as ‘m’.</a:t>
            </a:r>
          </a:p>
          <a:p>
            <a:pPr marL="0" indent="0" algn="just">
              <a:buNone/>
            </a:pPr>
            <a:r>
              <a:rPr lang="en-US" sz="2400" b="1" dirty="0"/>
              <a:t>A meter length is divided into 100 equal parts. Each part is named centimeter and written in short as ‘cm’. Thus, 1 m = 100 cm and 100 cm = 1 m.</a:t>
            </a:r>
          </a:p>
          <a:p>
            <a:pPr marL="0" indent="0" algn="just">
              <a:buNone/>
            </a:pPr>
            <a:r>
              <a:rPr lang="en-US" sz="2400" b="1" dirty="0"/>
              <a:t>The unit is denoted by the alphabet (m). Look at the chart below. The base unit is "m" and we add "Deca," "</a:t>
            </a:r>
            <a:r>
              <a:rPr lang="en-US" sz="2400" b="1" dirty="0" err="1"/>
              <a:t>Hecto</a:t>
            </a:r>
            <a:r>
              <a:rPr lang="en-US" sz="2400" b="1" dirty="0"/>
              <a:t>," and "Kilo" to measure large units by successively multiplying by 10 and "</a:t>
            </a:r>
            <a:r>
              <a:rPr lang="en-US" sz="2400" b="1" dirty="0" err="1"/>
              <a:t>deci</a:t>
            </a:r>
            <a:r>
              <a:rPr lang="en-US" sz="2400" b="1" dirty="0"/>
              <a:t>," "</a:t>
            </a:r>
            <a:r>
              <a:rPr lang="en-US" sz="2400" b="1" dirty="0" err="1"/>
              <a:t>centi</a:t>
            </a:r>
            <a:r>
              <a:rPr lang="en-US" sz="2400" b="1" dirty="0"/>
              <a:t>," and "milli" successively dividing by 10, to measure smaller length</a:t>
            </a:r>
          </a:p>
        </p:txBody>
      </p:sp>
      <p:pic>
        <p:nvPicPr>
          <p:cNvPr id="5" name="Obrázok 4">
            <a:extLst>
              <a:ext uri="{FF2B5EF4-FFF2-40B4-BE49-F238E27FC236}">
                <a16:creationId xmlns:a16="http://schemas.microsoft.com/office/drawing/2014/main" id="{9AE958E8-ECAE-42D3-A3F0-F70A9DCC88B8}"/>
              </a:ext>
            </a:extLst>
          </p:cNvPr>
          <p:cNvPicPr>
            <a:picLocks noChangeAspect="1"/>
          </p:cNvPicPr>
          <p:nvPr/>
        </p:nvPicPr>
        <p:blipFill>
          <a:blip r:embed="rId2"/>
          <a:stretch>
            <a:fillRect/>
          </a:stretch>
        </p:blipFill>
        <p:spPr>
          <a:xfrm>
            <a:off x="2142807" y="4869160"/>
            <a:ext cx="4858385" cy="186690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length</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en-US" sz="2400" b="1" dirty="0"/>
              <a:t>The different units of length conversion charts and their equivalents are given here:</a:t>
            </a:r>
          </a:p>
          <a:p>
            <a:pPr marL="0" indent="0" algn="just">
              <a:buNone/>
            </a:pPr>
            <a:r>
              <a:rPr lang="en-US" sz="2400" b="1" dirty="0"/>
              <a:t>1 </a:t>
            </a:r>
            <a:r>
              <a:rPr lang="en-US" sz="2400" b="1" dirty="0" err="1"/>
              <a:t>kilometre</a:t>
            </a:r>
            <a:r>
              <a:rPr lang="en-US" sz="2400" b="1" dirty="0"/>
              <a:t> (km) = 10 </a:t>
            </a:r>
            <a:r>
              <a:rPr lang="en-US" sz="2400" b="1" dirty="0" err="1"/>
              <a:t>Hectometres</a:t>
            </a:r>
            <a:r>
              <a:rPr lang="en-US" sz="2400" b="1" dirty="0"/>
              <a:t> (hm) = 1000 m</a:t>
            </a:r>
          </a:p>
          <a:p>
            <a:pPr marL="0" indent="0" algn="just">
              <a:buNone/>
            </a:pPr>
            <a:r>
              <a:rPr lang="en-US" sz="2400" b="1" dirty="0"/>
              <a:t>1 </a:t>
            </a:r>
            <a:r>
              <a:rPr lang="en-US" sz="2400" b="1" dirty="0" err="1"/>
              <a:t>Hectometre</a:t>
            </a:r>
            <a:r>
              <a:rPr lang="en-US" sz="2400" b="1" dirty="0"/>
              <a:t> (hm) = 10 </a:t>
            </a:r>
            <a:r>
              <a:rPr lang="en-US" sz="2400" b="1" dirty="0" err="1"/>
              <a:t>Decametres</a:t>
            </a:r>
            <a:r>
              <a:rPr lang="en-US" sz="2400" b="1" dirty="0"/>
              <a:t> (</a:t>
            </a:r>
            <a:r>
              <a:rPr lang="en-US" sz="2400" b="1" dirty="0" err="1"/>
              <a:t>dcm</a:t>
            </a:r>
            <a:r>
              <a:rPr lang="en-US" sz="2400" b="1" dirty="0"/>
              <a:t>) = 100 m</a:t>
            </a:r>
          </a:p>
          <a:p>
            <a:pPr marL="0" indent="0" algn="just">
              <a:buNone/>
            </a:pPr>
            <a:r>
              <a:rPr lang="en-US" sz="2400" b="1" dirty="0"/>
              <a:t>1 </a:t>
            </a:r>
            <a:r>
              <a:rPr lang="en-US" sz="2400" b="1" dirty="0" err="1"/>
              <a:t>Decametre</a:t>
            </a:r>
            <a:r>
              <a:rPr lang="en-US" sz="2400" b="1" dirty="0"/>
              <a:t> (</a:t>
            </a:r>
            <a:r>
              <a:rPr lang="en-US" sz="2400" b="1" dirty="0" err="1"/>
              <a:t>dcm</a:t>
            </a:r>
            <a:r>
              <a:rPr lang="en-US" sz="2400" b="1" dirty="0"/>
              <a:t>) = 10 </a:t>
            </a:r>
            <a:r>
              <a:rPr lang="en-US" sz="2400" b="1" dirty="0" err="1"/>
              <a:t>Metres</a:t>
            </a:r>
            <a:r>
              <a:rPr lang="en-US" sz="2400" b="1" dirty="0"/>
              <a:t> (m)</a:t>
            </a:r>
          </a:p>
          <a:p>
            <a:pPr marL="0" indent="0" algn="just">
              <a:buNone/>
            </a:pPr>
            <a:r>
              <a:rPr lang="en-US" sz="2400" b="1" dirty="0"/>
              <a:t>1 </a:t>
            </a:r>
            <a:r>
              <a:rPr lang="en-US" sz="2400" b="1" dirty="0" err="1"/>
              <a:t>Metre</a:t>
            </a:r>
            <a:r>
              <a:rPr lang="en-US" sz="2400" b="1" dirty="0"/>
              <a:t> (m) = 10 </a:t>
            </a:r>
            <a:r>
              <a:rPr lang="en-US" sz="2400" b="1" dirty="0" err="1"/>
              <a:t>Decimetres</a:t>
            </a:r>
            <a:r>
              <a:rPr lang="en-US" sz="2400" b="1" dirty="0"/>
              <a:t> (dm) = 100 cm = 1000 mm</a:t>
            </a:r>
          </a:p>
          <a:p>
            <a:pPr marL="0" indent="0" algn="just">
              <a:buNone/>
            </a:pPr>
            <a:r>
              <a:rPr lang="en-US" sz="2400" b="1" dirty="0"/>
              <a:t>1 </a:t>
            </a:r>
            <a:r>
              <a:rPr lang="en-US" sz="2400" b="1" dirty="0" err="1"/>
              <a:t>Decimetre</a:t>
            </a:r>
            <a:r>
              <a:rPr lang="en-US" sz="2400" b="1" dirty="0"/>
              <a:t> (dm) = 10 </a:t>
            </a:r>
            <a:r>
              <a:rPr lang="en-US" sz="2400" b="1" dirty="0" err="1"/>
              <a:t>Centimetres</a:t>
            </a:r>
            <a:r>
              <a:rPr lang="en-US" sz="2400" b="1" dirty="0"/>
              <a:t> (cm)</a:t>
            </a:r>
          </a:p>
          <a:p>
            <a:pPr marL="0" indent="0" algn="just">
              <a:buNone/>
            </a:pPr>
            <a:r>
              <a:rPr lang="en-US" sz="2400" b="1" dirty="0"/>
              <a:t>1 decimeter = 0.1 meter</a:t>
            </a:r>
          </a:p>
          <a:p>
            <a:pPr marL="0" indent="0" algn="just">
              <a:buNone/>
            </a:pPr>
            <a:r>
              <a:rPr lang="en-US" sz="2400" b="1" dirty="0"/>
              <a:t>1 </a:t>
            </a:r>
            <a:r>
              <a:rPr lang="en-US" sz="2400" b="1" dirty="0" err="1"/>
              <a:t>Centimetre</a:t>
            </a:r>
            <a:r>
              <a:rPr lang="en-US" sz="2400" b="1" dirty="0"/>
              <a:t> (cm) = 10 </a:t>
            </a:r>
            <a:r>
              <a:rPr lang="en-US" sz="2400" b="1" dirty="0" err="1"/>
              <a:t>Millimetres</a:t>
            </a:r>
            <a:r>
              <a:rPr lang="en-US" sz="2400" b="1" dirty="0"/>
              <a:t> (mm)</a:t>
            </a:r>
          </a:p>
          <a:p>
            <a:pPr marL="0" indent="0" algn="just">
              <a:buNone/>
            </a:pPr>
            <a:r>
              <a:rPr lang="en-US" sz="2400" b="1" dirty="0"/>
              <a:t>1 centimeter = 0.01 meter</a:t>
            </a:r>
          </a:p>
          <a:p>
            <a:pPr marL="0" indent="0" algn="just">
              <a:buNone/>
            </a:pPr>
            <a:r>
              <a:rPr lang="en-US" sz="2400" b="1" dirty="0"/>
              <a:t>1 millimeter = 0.001 meter</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length</a:t>
            </a:r>
            <a:endParaRPr lang="el-GR" b="1" dirty="0">
              <a:solidFill>
                <a:srgbClr val="166C59"/>
              </a:solidFill>
            </a:endParaRPr>
          </a:p>
        </p:txBody>
      </p:sp>
      <p:sp>
        <p:nvSpPr>
          <p:cNvPr id="3" name="Content Placeholder 2"/>
          <p:cNvSpPr>
            <a:spLocks noGrp="1"/>
          </p:cNvSpPr>
          <p:nvPr>
            <p:ph idx="1"/>
          </p:nvPr>
        </p:nvSpPr>
        <p:spPr>
          <a:xfrm>
            <a:off x="452703" y="949994"/>
            <a:ext cx="8229600" cy="4525963"/>
          </a:xfrm>
        </p:spPr>
        <p:txBody>
          <a:bodyPr/>
          <a:lstStyle/>
          <a:p>
            <a:pPr marL="0" indent="0" algn="just">
              <a:buNone/>
            </a:pPr>
            <a:r>
              <a:rPr lang="en-US" sz="2400" b="1" dirty="0"/>
              <a:t>To convert larger units to smaller units we multiply the number of larger units by the green conversion factor for the appropriate smaller units</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To convert smaller units to larger units we divide the number of smaller units by the purple conversion factor for the appropriate larger units.</a:t>
            </a:r>
            <a:endParaRPr lang="el-GR" sz="2400" b="1" dirty="0"/>
          </a:p>
        </p:txBody>
      </p:sp>
      <p:pic>
        <p:nvPicPr>
          <p:cNvPr id="5" name="Obrázok 4" descr="Obrázok, na ktorom je text&#10;&#10;Automaticky generovaný popis">
            <a:extLst>
              <a:ext uri="{FF2B5EF4-FFF2-40B4-BE49-F238E27FC236}">
                <a16:creationId xmlns:a16="http://schemas.microsoft.com/office/drawing/2014/main" id="{DF4D5CCF-E19D-449C-9DFE-976113BEAE01}"/>
              </a:ext>
            </a:extLst>
          </p:cNvPr>
          <p:cNvPicPr>
            <a:picLocks noChangeAspect="1"/>
          </p:cNvPicPr>
          <p:nvPr/>
        </p:nvPicPr>
        <p:blipFill>
          <a:blip r:embed="rId2"/>
          <a:stretch>
            <a:fillRect/>
          </a:stretch>
        </p:blipFill>
        <p:spPr>
          <a:xfrm>
            <a:off x="3039693" y="2092994"/>
            <a:ext cx="3055620" cy="1395095"/>
          </a:xfrm>
          <a:prstGeom prst="rect">
            <a:avLst/>
          </a:prstGeom>
        </p:spPr>
      </p:pic>
      <p:pic>
        <p:nvPicPr>
          <p:cNvPr id="7" name="Obrázok 6">
            <a:extLst>
              <a:ext uri="{FF2B5EF4-FFF2-40B4-BE49-F238E27FC236}">
                <a16:creationId xmlns:a16="http://schemas.microsoft.com/office/drawing/2014/main" id="{E62EA8D0-6A6E-4B01-97B7-E9900CE50BE1}"/>
              </a:ext>
            </a:extLst>
          </p:cNvPr>
          <p:cNvPicPr>
            <a:picLocks noChangeAspect="1"/>
          </p:cNvPicPr>
          <p:nvPr/>
        </p:nvPicPr>
        <p:blipFill>
          <a:blip r:embed="rId3"/>
          <a:stretch>
            <a:fillRect/>
          </a:stretch>
        </p:blipFill>
        <p:spPr>
          <a:xfrm>
            <a:off x="3303734" y="4502752"/>
            <a:ext cx="2527538" cy="2080610"/>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area</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area is measured in square units. A square of side 1 cm or 1 m is used as standard units. Smaller unit of area is square cm or sq. cm. Bigger areas are measured in meters and kilometers.</a:t>
            </a:r>
          </a:p>
          <a:p>
            <a:pPr marL="0" indent="0" algn="just">
              <a:buNone/>
            </a:pPr>
            <a:endParaRPr lang="en-US" sz="2400" b="1" dirty="0"/>
          </a:p>
          <a:p>
            <a:pPr marL="0" indent="0" algn="just">
              <a:buNone/>
            </a:pPr>
            <a:r>
              <a:rPr lang="en-US" sz="2400" b="1" dirty="0"/>
              <a:t>We measure a given region by a unit region and find how many such unit regions are contained in the given region.</a:t>
            </a:r>
          </a:p>
          <a:p>
            <a:pPr marL="0" indent="0" algn="just">
              <a:buNone/>
            </a:pPr>
            <a:r>
              <a:rPr lang="en-US" sz="2400" b="1" dirty="0"/>
              <a:t>The area of a square with side 1 cm each is 1 cm × 1 cm = 1 square centimeter. In short, it is expressed as cm2 or sq. cm</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area</a:t>
            </a:r>
            <a:endParaRPr lang="el-GR" b="1" dirty="0">
              <a:solidFill>
                <a:srgbClr val="166C59"/>
              </a:solidFill>
            </a:endParaRPr>
          </a:p>
        </p:txBody>
      </p:sp>
      <p:sp>
        <p:nvSpPr>
          <p:cNvPr id="3" name="Content Placeholder 2"/>
          <p:cNvSpPr>
            <a:spLocks noGrp="1"/>
          </p:cNvSpPr>
          <p:nvPr>
            <p:ph idx="1"/>
          </p:nvPr>
        </p:nvSpPr>
        <p:spPr>
          <a:xfrm>
            <a:off x="323528" y="908720"/>
            <a:ext cx="8229600" cy="4525963"/>
          </a:xfrm>
        </p:spPr>
        <p:txBody>
          <a:bodyPr/>
          <a:lstStyle/>
          <a:p>
            <a:pPr marL="0" indent="0" algn="just">
              <a:buNone/>
            </a:pPr>
            <a:r>
              <a:rPr lang="en-US" sz="2400" b="1" dirty="0"/>
              <a:t>Conversion table:</a:t>
            </a:r>
            <a:endParaRPr lang="el-GR" sz="2400" b="1" dirty="0"/>
          </a:p>
        </p:txBody>
      </p:sp>
      <p:pic>
        <p:nvPicPr>
          <p:cNvPr id="5" name="Obrázok 4">
            <a:extLst>
              <a:ext uri="{FF2B5EF4-FFF2-40B4-BE49-F238E27FC236}">
                <a16:creationId xmlns:a16="http://schemas.microsoft.com/office/drawing/2014/main" id="{29FE6B88-6AF4-4AFB-A320-D346F7268312}"/>
              </a:ext>
            </a:extLst>
          </p:cNvPr>
          <p:cNvPicPr>
            <a:picLocks noChangeAspect="1"/>
          </p:cNvPicPr>
          <p:nvPr/>
        </p:nvPicPr>
        <p:blipFill>
          <a:blip r:embed="rId2"/>
          <a:stretch>
            <a:fillRect/>
          </a:stretch>
        </p:blipFill>
        <p:spPr>
          <a:xfrm>
            <a:off x="928162" y="1447654"/>
            <a:ext cx="3097676" cy="4501626"/>
          </a:xfrm>
          <a:prstGeom prst="rect">
            <a:avLst/>
          </a:prstGeom>
        </p:spPr>
      </p:pic>
      <p:pic>
        <p:nvPicPr>
          <p:cNvPr id="7" name="Obrázok 6" descr="Obrázok, na ktorom je stôl&#10;&#10;Automaticky generovaný popis">
            <a:extLst>
              <a:ext uri="{FF2B5EF4-FFF2-40B4-BE49-F238E27FC236}">
                <a16:creationId xmlns:a16="http://schemas.microsoft.com/office/drawing/2014/main" id="{C51A03CF-728B-4392-971A-0AC3A554C7EA}"/>
              </a:ext>
            </a:extLst>
          </p:cNvPr>
          <p:cNvPicPr>
            <a:picLocks noChangeAspect="1"/>
          </p:cNvPicPr>
          <p:nvPr/>
        </p:nvPicPr>
        <p:blipFill>
          <a:blip r:embed="rId3"/>
          <a:stretch>
            <a:fillRect/>
          </a:stretch>
        </p:blipFill>
        <p:spPr>
          <a:xfrm>
            <a:off x="4025837" y="1447654"/>
            <a:ext cx="3337531" cy="4525963"/>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a:t>
            </a:r>
            <a:endParaRPr lang="el-GR" b="1" dirty="0">
              <a:solidFill>
                <a:srgbClr val="166C59"/>
              </a:solidFill>
            </a:endParaRP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en-US" sz="2400" b="1" dirty="0"/>
              <a:t>Area is a measure of how much space there is inside a shape.  Calculating the area of a shape or surface can be useful in everyday life – for example you may need to know how much paint to buy to cover a wall or how much grass seed you need to sow a lawn. </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Area of a two-dimensional shape is the space occupied by it. In the given square, the space shaded in blue is the area of the square.</a:t>
            </a:r>
            <a:endParaRPr lang="el-GR" sz="2400" b="1" dirty="0"/>
          </a:p>
        </p:txBody>
      </p:sp>
      <p:pic>
        <p:nvPicPr>
          <p:cNvPr id="6" name="Obrázok 5" descr="Obrázok, na ktorom je námestie&#10;&#10;Automaticky generovaný popis">
            <a:extLst>
              <a:ext uri="{FF2B5EF4-FFF2-40B4-BE49-F238E27FC236}">
                <a16:creationId xmlns:a16="http://schemas.microsoft.com/office/drawing/2014/main" id="{FBAD57B8-8BD5-473A-9DA6-70D5EB3F6EDE}"/>
              </a:ext>
            </a:extLst>
          </p:cNvPr>
          <p:cNvPicPr>
            <a:picLocks noChangeAspect="1"/>
          </p:cNvPicPr>
          <p:nvPr/>
        </p:nvPicPr>
        <p:blipFill>
          <a:blip r:embed="rId2"/>
          <a:stretch>
            <a:fillRect/>
          </a:stretch>
        </p:blipFill>
        <p:spPr>
          <a:xfrm>
            <a:off x="3542647" y="2780928"/>
            <a:ext cx="2058705" cy="2065000"/>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The space occupied by the swimming pool below can be found by finding the area of the pool.</a:t>
            </a:r>
          </a:p>
          <a:p>
            <a:pPr marL="0" indent="0" algn="just">
              <a:buNone/>
            </a:pPr>
            <a:r>
              <a:rPr lang="en-US" sz="2400" b="1" dirty="0"/>
              <a:t>Or we can calculate the area of a square field to find the number of saplings to be planted. We measure the area in square units</a:t>
            </a:r>
          </a:p>
        </p:txBody>
      </p:sp>
      <p:pic>
        <p:nvPicPr>
          <p:cNvPr id="4" name="Obrázok 3">
            <a:extLst>
              <a:ext uri="{FF2B5EF4-FFF2-40B4-BE49-F238E27FC236}">
                <a16:creationId xmlns:a16="http://schemas.microsoft.com/office/drawing/2014/main" id="{5540FEF9-DA2A-436E-9595-A130A1606928}"/>
              </a:ext>
            </a:extLst>
          </p:cNvPr>
          <p:cNvPicPr>
            <a:picLocks noChangeAspect="1"/>
          </p:cNvPicPr>
          <p:nvPr/>
        </p:nvPicPr>
        <p:blipFill>
          <a:blip r:embed="rId2"/>
          <a:stretch>
            <a:fillRect/>
          </a:stretch>
        </p:blipFill>
        <p:spPr>
          <a:xfrm>
            <a:off x="3191192" y="3140968"/>
            <a:ext cx="2761615" cy="28194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Calculating Area Using the Grid Method</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When a shape is drawn on a scaled grid you can find the area by counting the number of grid squares inside the shape.</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In this example there are 10 grid squares inside the rectangle.</a:t>
            </a:r>
          </a:p>
          <a:p>
            <a:pPr marL="0" indent="0" algn="just">
              <a:buNone/>
            </a:pPr>
            <a:r>
              <a:rPr lang="en-US" sz="2400" b="1" dirty="0"/>
              <a:t>In order to find an area value using the grid method, we need to know the size that a grid square represents.</a:t>
            </a:r>
          </a:p>
        </p:txBody>
      </p:sp>
      <p:pic>
        <p:nvPicPr>
          <p:cNvPr id="5" name="Obrázok 4" descr="Obrázok, na ktorom je šodži, krížovka&#10;&#10;Automaticky generovaný popis">
            <a:extLst>
              <a:ext uri="{FF2B5EF4-FFF2-40B4-BE49-F238E27FC236}">
                <a16:creationId xmlns:a16="http://schemas.microsoft.com/office/drawing/2014/main" id="{2A50B364-2BBD-46DB-814E-6377DD435168}"/>
              </a:ext>
            </a:extLst>
          </p:cNvPr>
          <p:cNvPicPr>
            <a:picLocks noChangeAspect="1"/>
          </p:cNvPicPr>
          <p:nvPr/>
        </p:nvPicPr>
        <p:blipFill>
          <a:blip r:embed="rId2"/>
          <a:stretch>
            <a:fillRect/>
          </a:stretch>
        </p:blipFill>
        <p:spPr>
          <a:xfrm>
            <a:off x="2771775" y="2409825"/>
            <a:ext cx="3600450" cy="203835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Calculating Area Using the Grid Method</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This example uses </a:t>
            </a:r>
            <a:r>
              <a:rPr lang="en-US" sz="2400" b="1" dirty="0" err="1"/>
              <a:t>centimetres</a:t>
            </a:r>
            <a:r>
              <a:rPr lang="en-US" sz="2400" b="1" dirty="0"/>
              <a:t>, but the same method applies for any unit of length or distance. You could, for example be using inches, </a:t>
            </a:r>
            <a:r>
              <a:rPr lang="en-US" sz="2400" b="1" dirty="0" err="1"/>
              <a:t>metres</a:t>
            </a:r>
            <a:r>
              <a:rPr lang="en-US" sz="2400" b="1" dirty="0"/>
              <a:t>, miles, feet etc.</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There are 16 small squares so the area of the large square is 16 square </a:t>
            </a:r>
            <a:r>
              <a:rPr lang="en-US" sz="2400" b="1" dirty="0" err="1"/>
              <a:t>centimetres</a:t>
            </a:r>
            <a:r>
              <a:rPr lang="en-US" sz="2400" b="1" dirty="0"/>
              <a:t>. In mathematics we abbreviate 'square </a:t>
            </a:r>
            <a:r>
              <a:rPr lang="en-US" sz="2400" b="1" dirty="0" err="1"/>
              <a:t>centimetres'</a:t>
            </a:r>
            <a:r>
              <a:rPr lang="en-US" sz="2400" b="1" dirty="0"/>
              <a:t> to cm2.  The 2 means ‘squared’</a:t>
            </a:r>
          </a:p>
          <a:p>
            <a:pPr marL="0" indent="0" algn="just">
              <a:buNone/>
            </a:pPr>
            <a:endParaRPr lang="en-US" sz="2400" b="1" dirty="0"/>
          </a:p>
        </p:txBody>
      </p:sp>
      <p:pic>
        <p:nvPicPr>
          <p:cNvPr id="5" name="Obrázok 4" descr="Obrázok, na ktorom je text, šodži, krížovka, ClipArt&#10;&#10;Automaticky generovaný popis">
            <a:extLst>
              <a:ext uri="{FF2B5EF4-FFF2-40B4-BE49-F238E27FC236}">
                <a16:creationId xmlns:a16="http://schemas.microsoft.com/office/drawing/2014/main" id="{F1D0BEAF-6B36-41E1-91F5-4D1B0FDAE08B}"/>
              </a:ext>
            </a:extLst>
          </p:cNvPr>
          <p:cNvPicPr>
            <a:picLocks noChangeAspect="1"/>
          </p:cNvPicPr>
          <p:nvPr/>
        </p:nvPicPr>
        <p:blipFill>
          <a:blip r:embed="rId2"/>
          <a:stretch>
            <a:fillRect/>
          </a:stretch>
        </p:blipFill>
        <p:spPr>
          <a:xfrm>
            <a:off x="3700462" y="2863056"/>
            <a:ext cx="1743075" cy="200025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square</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The area of a square is defined as the number of square units needed to fill a square. In other words, when we want to find the area of a square, we consider the length of its side. Since all the sides of a square are equal, its area is the product of its two sides. The common units used to measure the area of the square are square meters or square cm.</a:t>
            </a:r>
            <a:endParaRPr lang="it-IT" sz="2400"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square</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en-US" sz="2400" b="1" dirty="0"/>
              <a:t>Observe the square shown below. It has occupied 25 squares. Therefore, the area of the square is 25 square units. From the figure, we can observe that the length of each side is 5 units. Therefore, the area of the square is the product of its sides. Area of square = side × side = 5 × 5 = 25 square units.</a:t>
            </a:r>
            <a:endParaRPr lang="el-GR" sz="2400" b="1" dirty="0"/>
          </a:p>
        </p:txBody>
      </p:sp>
      <p:pic>
        <p:nvPicPr>
          <p:cNvPr id="6" name="Obrázok 5" descr="Obrázok, na ktorom je text, šodži, krížovka&#10;&#10;Automaticky generovaný popis">
            <a:extLst>
              <a:ext uri="{FF2B5EF4-FFF2-40B4-BE49-F238E27FC236}">
                <a16:creationId xmlns:a16="http://schemas.microsoft.com/office/drawing/2014/main" id="{3E4E3AEA-42FB-4B8F-9EFF-C7E5022A6DB9}"/>
              </a:ext>
            </a:extLst>
          </p:cNvPr>
          <p:cNvPicPr>
            <a:picLocks noChangeAspect="1"/>
          </p:cNvPicPr>
          <p:nvPr/>
        </p:nvPicPr>
        <p:blipFill>
          <a:blip r:embed="rId2"/>
          <a:stretch>
            <a:fillRect/>
          </a:stretch>
        </p:blipFill>
        <p:spPr>
          <a:xfrm>
            <a:off x="3095836" y="3212976"/>
            <a:ext cx="2952328" cy="2952328"/>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square</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r>
              <a:rPr lang="en-US" sz="2400" b="1" dirty="0"/>
              <a:t>Area of a square = Side × Side = S2</a:t>
            </a:r>
          </a:p>
          <a:p>
            <a:pPr marL="0" indent="0" algn="just">
              <a:buNone/>
            </a:pPr>
            <a:r>
              <a:rPr lang="en-US" sz="2400" b="1" dirty="0"/>
              <a:t>Algebraically, the area of a square can be found by squaring the number representing the measure of the side of the square. Now, let us use this formula to find the area of a square of side 7 cm. We know that the area of a square = Side × Side. Substituting the length of side 7 cm, 7 × 7 = 49. Therefore, the area of the given square is 49 cm2.</a:t>
            </a:r>
            <a:endParaRPr lang="el-GR" sz="2400" b="1" dirty="0"/>
          </a:p>
        </p:txBody>
      </p:sp>
      <p:pic>
        <p:nvPicPr>
          <p:cNvPr id="5" name="Obrázok 4">
            <a:extLst>
              <a:ext uri="{FF2B5EF4-FFF2-40B4-BE49-F238E27FC236}">
                <a16:creationId xmlns:a16="http://schemas.microsoft.com/office/drawing/2014/main" id="{61B6D22F-C20D-4494-A0F2-2943CC702189}"/>
              </a:ext>
            </a:extLst>
          </p:cNvPr>
          <p:cNvPicPr>
            <a:picLocks noChangeAspect="1"/>
          </p:cNvPicPr>
          <p:nvPr/>
        </p:nvPicPr>
        <p:blipFill>
          <a:blip r:embed="rId2"/>
          <a:stretch>
            <a:fillRect/>
          </a:stretch>
        </p:blipFill>
        <p:spPr>
          <a:xfrm>
            <a:off x="3203848" y="3789040"/>
            <a:ext cx="2400072" cy="2423741"/>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Calculating area of rectangle</a:t>
            </a:r>
            <a:endParaRPr lang="el-GR" b="1" dirty="0">
              <a:solidFill>
                <a:srgbClr val="166C59"/>
              </a:solidFill>
            </a:endParaRP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en-US" sz="2400" b="1" dirty="0"/>
              <a:t>By definition, the area of a rectangle is the region covered by the rectangle in a two-dimensional plane. A rectangle is a 2-dimensional polygon with four sides, four angles, and four vertices.</a:t>
            </a:r>
          </a:p>
          <a:p>
            <a:pPr marL="0" indent="0" algn="just">
              <a:buNone/>
            </a:pPr>
            <a:r>
              <a:rPr lang="en-US" sz="2400" b="1" dirty="0"/>
              <a:t>A rectangle is composed of two sides: length (L) and width (W). The length of a rectangle is the longest side, whereas the width is the shortest side. The width of a rectangle is sometimes referred to as the breadth (b).</a:t>
            </a:r>
          </a:p>
        </p:txBody>
      </p:sp>
      <p:pic>
        <p:nvPicPr>
          <p:cNvPr id="5" name="Obrázok 4">
            <a:extLst>
              <a:ext uri="{FF2B5EF4-FFF2-40B4-BE49-F238E27FC236}">
                <a16:creationId xmlns:a16="http://schemas.microsoft.com/office/drawing/2014/main" id="{F5A4EDE4-BCD6-4F52-A100-F1C4CA1D9960}"/>
              </a:ext>
            </a:extLst>
          </p:cNvPr>
          <p:cNvPicPr>
            <a:picLocks noChangeAspect="1"/>
          </p:cNvPicPr>
          <p:nvPr/>
        </p:nvPicPr>
        <p:blipFill>
          <a:blip r:embed="rId2"/>
          <a:stretch>
            <a:fillRect/>
          </a:stretch>
        </p:blipFill>
        <p:spPr>
          <a:xfrm>
            <a:off x="2051720" y="4293096"/>
            <a:ext cx="4260101" cy="180020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1423</Words>
  <Application>Microsoft Office PowerPoint</Application>
  <PresentationFormat>Prezentácia na obrazovke (4:3)</PresentationFormat>
  <Paragraphs>80</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Logical Thinking Measurement Comparison Conversion 1</vt:lpstr>
      <vt:lpstr>Calculating Area</vt:lpstr>
      <vt:lpstr>Calculating Area</vt:lpstr>
      <vt:lpstr>Calculating Area Using the Grid Method</vt:lpstr>
      <vt:lpstr>Calculating Area Using the Grid Method</vt:lpstr>
      <vt:lpstr>Calculating area of square</vt:lpstr>
      <vt:lpstr>Calculating area of square</vt:lpstr>
      <vt:lpstr>Calculating area of square</vt:lpstr>
      <vt:lpstr>Calculating area of rectangle</vt:lpstr>
      <vt:lpstr>Calculating area of rectangle</vt:lpstr>
      <vt:lpstr>Calculating area of rectangle</vt:lpstr>
      <vt:lpstr>Calculating area of triangle</vt:lpstr>
      <vt:lpstr>Calculating area of triangle</vt:lpstr>
      <vt:lpstr>Formulas</vt:lpstr>
      <vt:lpstr>Units of length</vt:lpstr>
      <vt:lpstr>Units of length</vt:lpstr>
      <vt:lpstr>Units of length</vt:lpstr>
      <vt:lpstr>Units of area</vt:lpstr>
      <vt:lpstr>Units of area</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27</cp:revision>
  <dcterms:created xsi:type="dcterms:W3CDTF">2016-10-07T11:12:08Z</dcterms:created>
  <dcterms:modified xsi:type="dcterms:W3CDTF">2022-04-12T17:04:52Z</dcterms:modified>
  <cp:category/>
</cp:coreProperties>
</file>