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p:cViewPr varScale="1">
        <p:scale>
          <a:sx n="79" d="100"/>
          <a:sy n="79" d="100"/>
        </p:scale>
        <p:origin x="1570" y="2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13/04/2022</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13/4/2022</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en-US" b="1" dirty="0">
                <a:solidFill>
                  <a:srgbClr val="166C59"/>
                </a:solidFill>
              </a:rPr>
              <a:t>Logical Thinking Measurement Comparison Conversion 2</a:t>
            </a:r>
            <a:endParaRPr lang="it-IT" b="1" dirty="0">
              <a:solidFill>
                <a:srgbClr val="166C59"/>
              </a:solidFill>
            </a:endParaRP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Formulas</a:t>
            </a:r>
            <a:endParaRPr lang="el-GR" b="1" dirty="0">
              <a:solidFill>
                <a:srgbClr val="166C59"/>
              </a:solidFill>
            </a:endParaRPr>
          </a:p>
        </p:txBody>
      </p:sp>
      <p:pic>
        <p:nvPicPr>
          <p:cNvPr id="6" name="Obrázok 5" descr="Obrázok, na ktorom je stôl&#10;&#10;Automaticky generovaný popis">
            <a:extLst>
              <a:ext uri="{FF2B5EF4-FFF2-40B4-BE49-F238E27FC236}">
                <a16:creationId xmlns:a16="http://schemas.microsoft.com/office/drawing/2014/main" id="{8779F30F-A303-444E-B55E-AE9AA05554C9}"/>
              </a:ext>
            </a:extLst>
          </p:cNvPr>
          <p:cNvPicPr>
            <a:picLocks noChangeAspect="1"/>
          </p:cNvPicPr>
          <p:nvPr/>
        </p:nvPicPr>
        <p:blipFill>
          <a:blip r:embed="rId2"/>
          <a:stretch>
            <a:fillRect/>
          </a:stretch>
        </p:blipFill>
        <p:spPr>
          <a:xfrm>
            <a:off x="1600200" y="1052736"/>
            <a:ext cx="5943600" cy="5140960"/>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Units of volume</a:t>
            </a:r>
            <a:endParaRPr lang="el-GR" b="1" dirty="0">
              <a:solidFill>
                <a:srgbClr val="166C59"/>
              </a:solidFill>
            </a:endParaRPr>
          </a:p>
        </p:txBody>
      </p:sp>
      <p:sp>
        <p:nvSpPr>
          <p:cNvPr id="3" name="Content Placeholder 2"/>
          <p:cNvSpPr>
            <a:spLocks noGrp="1"/>
          </p:cNvSpPr>
          <p:nvPr>
            <p:ph idx="1"/>
          </p:nvPr>
        </p:nvSpPr>
        <p:spPr>
          <a:xfrm>
            <a:off x="457200" y="1435328"/>
            <a:ext cx="8229600" cy="4525963"/>
          </a:xfrm>
        </p:spPr>
        <p:txBody>
          <a:bodyPr/>
          <a:lstStyle/>
          <a:p>
            <a:pPr marL="0" indent="0" algn="just">
              <a:buNone/>
            </a:pPr>
            <a:r>
              <a:rPr lang="en-US" sz="2400" b="1" dirty="0"/>
              <a:t>The S.I. unit of volume is cubic meter (m3) since volume is a quantity of the three-dimensional space occupied by a shape or surface. However, the most commonly used unit for volume is liter. Apart from this, large and small volumes are measured in other units like milliliter (ml), deciliter(dl), and others.</a:t>
            </a:r>
          </a:p>
        </p:txBody>
      </p:sp>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Units of volume</a:t>
            </a:r>
            <a:endParaRPr lang="el-GR" b="1" dirty="0">
              <a:solidFill>
                <a:srgbClr val="166C59"/>
              </a:solidFill>
            </a:endParaRPr>
          </a:p>
        </p:txBody>
      </p:sp>
      <p:pic>
        <p:nvPicPr>
          <p:cNvPr id="5" name="Obrázok 4" descr="Obrázok, na ktorom je stôl&#10;&#10;Automaticky generovaný popis">
            <a:extLst>
              <a:ext uri="{FF2B5EF4-FFF2-40B4-BE49-F238E27FC236}">
                <a16:creationId xmlns:a16="http://schemas.microsoft.com/office/drawing/2014/main" id="{7843F96B-A2A4-4296-A268-5541A1C0AB05}"/>
              </a:ext>
            </a:extLst>
          </p:cNvPr>
          <p:cNvPicPr>
            <a:picLocks noChangeAspect="1"/>
          </p:cNvPicPr>
          <p:nvPr/>
        </p:nvPicPr>
        <p:blipFill>
          <a:blip r:embed="rId2"/>
          <a:stretch>
            <a:fillRect/>
          </a:stretch>
        </p:blipFill>
        <p:spPr>
          <a:xfrm>
            <a:off x="1259632" y="980728"/>
            <a:ext cx="6435090" cy="5387340"/>
          </a:xfrm>
          <a:prstGeom prst="rect">
            <a:avLst/>
          </a:prstGeom>
        </p:spPr>
      </p:pic>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Units of volume conversion</a:t>
            </a:r>
            <a:endParaRPr lang="el-GR" b="1" dirty="0">
              <a:solidFill>
                <a:srgbClr val="166C59"/>
              </a:solidFill>
            </a:endParaRPr>
          </a:p>
        </p:txBody>
      </p:sp>
      <p:pic>
        <p:nvPicPr>
          <p:cNvPr id="4" name="Obrázok 3">
            <a:extLst>
              <a:ext uri="{FF2B5EF4-FFF2-40B4-BE49-F238E27FC236}">
                <a16:creationId xmlns:a16="http://schemas.microsoft.com/office/drawing/2014/main" id="{2CAE2A7F-078C-4EEC-AE2F-07CCC410F478}"/>
              </a:ext>
            </a:extLst>
          </p:cNvPr>
          <p:cNvPicPr>
            <a:picLocks noChangeAspect="1"/>
          </p:cNvPicPr>
          <p:nvPr/>
        </p:nvPicPr>
        <p:blipFill>
          <a:blip r:embed="rId2"/>
          <a:stretch>
            <a:fillRect/>
          </a:stretch>
        </p:blipFill>
        <p:spPr>
          <a:xfrm>
            <a:off x="1475656" y="1085850"/>
            <a:ext cx="5906135" cy="2343150"/>
          </a:xfrm>
          <a:prstGeom prst="rect">
            <a:avLst/>
          </a:prstGeom>
        </p:spPr>
      </p:pic>
      <p:pic>
        <p:nvPicPr>
          <p:cNvPr id="5" name="Obrázok 4" descr="Obrázok, na ktorom je stôl&#10;&#10;Automaticky generovaný popis">
            <a:extLst>
              <a:ext uri="{FF2B5EF4-FFF2-40B4-BE49-F238E27FC236}">
                <a16:creationId xmlns:a16="http://schemas.microsoft.com/office/drawing/2014/main" id="{A08C73D6-8544-4F55-91BD-72774266D58A}"/>
              </a:ext>
            </a:extLst>
          </p:cNvPr>
          <p:cNvPicPr>
            <a:picLocks noChangeAspect="1"/>
          </p:cNvPicPr>
          <p:nvPr/>
        </p:nvPicPr>
        <p:blipFill rotWithShape="1">
          <a:blip r:embed="rId3"/>
          <a:srcRect r="770" b="48645"/>
          <a:stretch/>
        </p:blipFill>
        <p:spPr bwMode="auto">
          <a:xfrm>
            <a:off x="1499219" y="3455218"/>
            <a:ext cx="5897880" cy="1661160"/>
          </a:xfrm>
          <a:prstGeom prst="rect">
            <a:avLst/>
          </a:prstGeom>
          <a:ln>
            <a:noFill/>
          </a:ln>
          <a:extLst>
            <a:ext uri="{53640926-AAD7-44D8-BBD7-CCE9431645EC}">
              <a14:shadowObscured xmlns:a14="http://schemas.microsoft.com/office/drawing/2010/main"/>
            </a:ext>
          </a:extLst>
        </p:spPr>
      </p:pic>
      <p:sp>
        <p:nvSpPr>
          <p:cNvPr id="6" name="BlokTextu 5">
            <a:extLst>
              <a:ext uri="{FF2B5EF4-FFF2-40B4-BE49-F238E27FC236}">
                <a16:creationId xmlns:a16="http://schemas.microsoft.com/office/drawing/2014/main" id="{2FC233FC-5872-44C1-AE4F-B68DF23B271A}"/>
              </a:ext>
            </a:extLst>
          </p:cNvPr>
          <p:cNvSpPr txBox="1"/>
          <p:nvPr/>
        </p:nvSpPr>
        <p:spPr>
          <a:xfrm>
            <a:off x="1504799" y="5013176"/>
            <a:ext cx="5993451" cy="1200329"/>
          </a:xfrm>
          <a:prstGeom prst="rect">
            <a:avLst/>
          </a:prstGeom>
          <a:noFill/>
        </p:spPr>
        <p:txBody>
          <a:bodyPr wrap="square" rtlCol="0">
            <a:spAutoFit/>
          </a:bodyPr>
          <a:lstStyle/>
          <a:p>
            <a:r>
              <a:rPr lang="en-US" sz="2400" b="1" dirty="0"/>
              <a:t>For a length - you use the conversion once</a:t>
            </a:r>
          </a:p>
          <a:p>
            <a:r>
              <a:rPr lang="en-US" sz="2400" b="1" dirty="0"/>
              <a:t>For an area -  you use the conversion twice</a:t>
            </a:r>
          </a:p>
          <a:p>
            <a:r>
              <a:rPr lang="en-US" sz="2400" b="1" dirty="0"/>
              <a:t>For a volume - you use the conversion 3 times</a:t>
            </a:r>
          </a:p>
        </p:txBody>
      </p:sp>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lstStyle/>
          <a:p>
            <a:r>
              <a:rPr lang="en-US" b="1" dirty="0">
                <a:solidFill>
                  <a:srgbClr val="166C59"/>
                </a:solidFill>
              </a:rPr>
              <a:t>Converting Cubic Meters to Liters</a:t>
            </a:r>
            <a:endParaRPr lang="el-GR" b="1" dirty="0">
              <a:solidFill>
                <a:srgbClr val="166C59"/>
              </a:solidFill>
            </a:endParaRPr>
          </a:p>
        </p:txBody>
      </p:sp>
      <p:sp>
        <p:nvSpPr>
          <p:cNvPr id="3" name="BlokTextu 2">
            <a:extLst>
              <a:ext uri="{FF2B5EF4-FFF2-40B4-BE49-F238E27FC236}">
                <a16:creationId xmlns:a16="http://schemas.microsoft.com/office/drawing/2014/main" id="{D3EAD5D9-32AF-46BD-AFA2-7E5F4DEA7DCA}"/>
              </a:ext>
            </a:extLst>
          </p:cNvPr>
          <p:cNvSpPr txBox="1"/>
          <p:nvPr/>
        </p:nvSpPr>
        <p:spPr>
          <a:xfrm>
            <a:off x="457200" y="1268760"/>
            <a:ext cx="8640960" cy="3046988"/>
          </a:xfrm>
          <a:prstGeom prst="rect">
            <a:avLst/>
          </a:prstGeom>
          <a:noFill/>
        </p:spPr>
        <p:txBody>
          <a:bodyPr wrap="square" rtlCol="0">
            <a:spAutoFit/>
          </a:bodyPr>
          <a:lstStyle/>
          <a:p>
            <a:r>
              <a:rPr lang="en-US" sz="2400" b="1" dirty="0"/>
              <a:t>Cubic meters and liters are two common metric units of volume.</a:t>
            </a:r>
          </a:p>
          <a:p>
            <a:r>
              <a:rPr lang="en-US" sz="2400" b="1" dirty="0"/>
              <a:t>1 cubic meter is 1000 liters.</a:t>
            </a:r>
          </a:p>
          <a:p>
            <a:r>
              <a:rPr lang="en-US" sz="2400" b="1" dirty="0"/>
              <a:t>The simplest way to convert cubic meters to liters is to move the decimal point three places to the right. In other words, multiply a value in cubic meters by 1000 to get the answer in liters.</a:t>
            </a:r>
          </a:p>
          <a:p>
            <a:r>
              <a:rPr lang="en-US" sz="2400" b="1" dirty="0"/>
              <a:t>To convert liters to cubic meters, you simply need to move the decimal point three places to the left. In other words, divide a value in liters by 1000 to get an answer in cubic meters.</a:t>
            </a:r>
          </a:p>
        </p:txBody>
      </p:sp>
      <p:pic>
        <p:nvPicPr>
          <p:cNvPr id="6" name="Obrázok 5">
            <a:extLst>
              <a:ext uri="{FF2B5EF4-FFF2-40B4-BE49-F238E27FC236}">
                <a16:creationId xmlns:a16="http://schemas.microsoft.com/office/drawing/2014/main" id="{F71F76B4-DD3B-4F99-B635-297FA26EE2E1}"/>
              </a:ext>
            </a:extLst>
          </p:cNvPr>
          <p:cNvPicPr>
            <a:picLocks noChangeAspect="1"/>
          </p:cNvPicPr>
          <p:nvPr/>
        </p:nvPicPr>
        <p:blipFill>
          <a:blip r:embed="rId2"/>
          <a:stretch>
            <a:fillRect/>
          </a:stretch>
        </p:blipFill>
        <p:spPr>
          <a:xfrm>
            <a:off x="1763688" y="4310884"/>
            <a:ext cx="5358712" cy="1854420"/>
          </a:xfrm>
          <a:prstGeom prst="rect">
            <a:avLst/>
          </a:prstGeom>
        </p:spPr>
      </p:pic>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166C59"/>
                </a:solidFill>
              </a:rPr>
              <a:t>Converting Cubic Meters to Liters</a:t>
            </a:r>
            <a:endParaRPr lang="el-GR" b="1" dirty="0">
              <a:solidFill>
                <a:srgbClr val="166C59"/>
              </a:solidFill>
            </a:endParaRPr>
          </a:p>
        </p:txBody>
      </p:sp>
      <p:sp>
        <p:nvSpPr>
          <p:cNvPr id="3" name="Content Placeholder 2"/>
          <p:cNvSpPr>
            <a:spLocks noGrp="1"/>
          </p:cNvSpPr>
          <p:nvPr>
            <p:ph idx="1"/>
          </p:nvPr>
        </p:nvSpPr>
        <p:spPr>
          <a:xfrm>
            <a:off x="469793" y="1556792"/>
            <a:ext cx="8229600" cy="4525963"/>
          </a:xfrm>
        </p:spPr>
        <p:txBody>
          <a:bodyPr/>
          <a:lstStyle/>
          <a:p>
            <a:pPr marL="0" indent="0" algn="just">
              <a:buNone/>
            </a:pPr>
            <a:r>
              <a:rPr lang="en-US" sz="2400" b="1" dirty="0"/>
              <a:t>How many liters are equal to 0.25 cubic meters?</a:t>
            </a:r>
          </a:p>
          <a:p>
            <a:pPr marL="0" indent="0" algn="just">
              <a:buNone/>
            </a:pPr>
            <a:endParaRPr lang="en-US" sz="2400" b="1" dirty="0"/>
          </a:p>
          <a:p>
            <a:pPr marL="0" indent="0" algn="just">
              <a:buNone/>
            </a:pPr>
            <a:r>
              <a:rPr lang="en-US" sz="2400" b="1" dirty="0"/>
              <a:t>Conversion factors needed</a:t>
            </a:r>
          </a:p>
          <a:p>
            <a:pPr marL="0" indent="0" algn="just">
              <a:buNone/>
            </a:pPr>
            <a:r>
              <a:rPr lang="en-US" sz="2400" b="1" dirty="0"/>
              <a:t>1 cm³ = 1 mL</a:t>
            </a:r>
          </a:p>
          <a:p>
            <a:pPr marL="0" indent="0" algn="just">
              <a:buNone/>
            </a:pPr>
            <a:r>
              <a:rPr lang="en-US" sz="2400" b="1" dirty="0"/>
              <a:t>100 cm = 1 m</a:t>
            </a:r>
          </a:p>
          <a:p>
            <a:pPr marL="0" indent="0" algn="just">
              <a:buNone/>
            </a:pPr>
            <a:r>
              <a:rPr lang="en-US" sz="2400" b="1" dirty="0"/>
              <a:t>1000 mL = 1 L</a:t>
            </a:r>
          </a:p>
          <a:p>
            <a:pPr marL="0" indent="0" algn="just">
              <a:buNone/>
            </a:pPr>
            <a:r>
              <a:rPr lang="en-US" sz="2400" b="1" dirty="0"/>
              <a:t>1 m³ = 1000 L</a:t>
            </a:r>
          </a:p>
        </p:txBody>
      </p:sp>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166C59"/>
                </a:solidFill>
              </a:rPr>
              <a:t>Converting Cubic Meters to Liters</a:t>
            </a:r>
            <a:endParaRPr lang="el-GR" b="1" dirty="0">
              <a:solidFill>
                <a:srgbClr val="166C59"/>
              </a:solidFill>
            </a:endParaRPr>
          </a:p>
        </p:txBody>
      </p:sp>
      <p:sp>
        <p:nvSpPr>
          <p:cNvPr id="3" name="Content Placeholder 2"/>
          <p:cNvSpPr>
            <a:spLocks noGrp="1"/>
          </p:cNvSpPr>
          <p:nvPr>
            <p:ph idx="1"/>
          </p:nvPr>
        </p:nvSpPr>
        <p:spPr>
          <a:xfrm>
            <a:off x="457200" y="1340768"/>
            <a:ext cx="8229600" cy="4525963"/>
          </a:xfrm>
        </p:spPr>
        <p:txBody>
          <a:bodyPr/>
          <a:lstStyle/>
          <a:p>
            <a:pPr marL="0" indent="0" algn="just">
              <a:buNone/>
            </a:pPr>
            <a:r>
              <a:rPr lang="en-US" sz="2400" b="1" dirty="0"/>
              <a:t>Method 1:</a:t>
            </a:r>
          </a:p>
          <a:p>
            <a:pPr marL="0" indent="0" algn="just">
              <a:buNone/>
            </a:pPr>
            <a:r>
              <a:rPr lang="en-US" sz="2400" b="1" dirty="0"/>
              <a:t>First, convert cubic meters to cubic centimeters.</a:t>
            </a:r>
          </a:p>
          <a:p>
            <a:pPr marL="0" indent="0" algn="just">
              <a:buNone/>
            </a:pPr>
            <a:r>
              <a:rPr lang="en-US" sz="2400" b="1" dirty="0"/>
              <a:t>100 cm = 1 m</a:t>
            </a:r>
          </a:p>
          <a:p>
            <a:pPr marL="0" indent="0" algn="just">
              <a:buNone/>
            </a:pPr>
            <a:r>
              <a:rPr lang="en-US" sz="2400" b="1" dirty="0"/>
              <a:t>(100 cm) ³ = (1 m) ³</a:t>
            </a:r>
          </a:p>
          <a:p>
            <a:pPr marL="0" indent="0" algn="just">
              <a:buNone/>
            </a:pPr>
            <a:r>
              <a:rPr lang="en-US" sz="2400" b="1" dirty="0"/>
              <a:t>1,000,000 cm³ = 1 m³</a:t>
            </a:r>
          </a:p>
          <a:p>
            <a:pPr marL="0" indent="0" algn="just">
              <a:buNone/>
            </a:pPr>
            <a:r>
              <a:rPr lang="en-US" sz="2400" b="1" dirty="0"/>
              <a:t>since 1 cm³ = 1 mL</a:t>
            </a:r>
          </a:p>
          <a:p>
            <a:pPr marL="0" indent="0" algn="just">
              <a:buNone/>
            </a:pPr>
            <a:r>
              <a:rPr lang="en-US" sz="2400" b="1" dirty="0"/>
              <a:t>1 m³ = 1,000,000 mL or 1000 L</a:t>
            </a:r>
          </a:p>
          <a:p>
            <a:pPr marL="0" indent="0" algn="just">
              <a:buNone/>
            </a:pPr>
            <a:r>
              <a:rPr lang="en-US" sz="2400" b="1" dirty="0"/>
              <a:t>0.25 m³ = 1000/4 L = 250L</a:t>
            </a:r>
          </a:p>
        </p:txBody>
      </p:sp>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166C59"/>
                </a:solidFill>
              </a:rPr>
              <a:t>Converting Cubic Meters to Liters</a:t>
            </a:r>
            <a:endParaRPr lang="el-GR" b="1" dirty="0">
              <a:solidFill>
                <a:srgbClr val="166C59"/>
              </a:solidFill>
            </a:endParaRPr>
          </a:p>
        </p:txBody>
      </p:sp>
      <p:sp>
        <p:nvSpPr>
          <p:cNvPr id="3" name="Content Placeholder 2"/>
          <p:cNvSpPr>
            <a:spLocks noGrp="1"/>
          </p:cNvSpPr>
          <p:nvPr>
            <p:ph idx="1"/>
          </p:nvPr>
        </p:nvSpPr>
        <p:spPr>
          <a:xfrm>
            <a:off x="457200" y="1445055"/>
            <a:ext cx="8229600" cy="4525963"/>
          </a:xfrm>
        </p:spPr>
        <p:txBody>
          <a:bodyPr/>
          <a:lstStyle/>
          <a:p>
            <a:pPr marL="0" indent="0" algn="just">
              <a:buNone/>
            </a:pPr>
            <a:r>
              <a:rPr lang="en-US" sz="2400" b="1" dirty="0"/>
              <a:t>Method 2:</a:t>
            </a:r>
          </a:p>
          <a:p>
            <a:pPr marL="0" indent="0" algn="just">
              <a:buNone/>
            </a:pPr>
            <a:r>
              <a:rPr lang="en-US" sz="2400" b="1" dirty="0"/>
              <a:t>1 cubic meter = 1000 liters</a:t>
            </a:r>
          </a:p>
          <a:p>
            <a:pPr marL="0" indent="0" algn="just">
              <a:buNone/>
            </a:pPr>
            <a:r>
              <a:rPr lang="en-US" sz="2400" b="1" dirty="0"/>
              <a:t>so for 0.25 cubic meters:</a:t>
            </a:r>
          </a:p>
          <a:p>
            <a:pPr marL="0" indent="0" algn="just">
              <a:buNone/>
            </a:pPr>
            <a:r>
              <a:rPr lang="en-US" sz="2400" b="1" dirty="0"/>
              <a:t>Answer in Liters = 0.25 m³ * (1000 L/m³)</a:t>
            </a:r>
          </a:p>
          <a:p>
            <a:pPr marL="0" indent="0" algn="just">
              <a:buNone/>
            </a:pPr>
            <a:r>
              <a:rPr lang="en-US" sz="2400" b="1" dirty="0"/>
              <a:t>Answer in Liters = 250 L</a:t>
            </a:r>
          </a:p>
          <a:p>
            <a:pPr marL="0" indent="0" algn="just">
              <a:buNone/>
            </a:pPr>
            <a:endParaRPr lang="en-US" sz="2400" b="1" dirty="0"/>
          </a:p>
        </p:txBody>
      </p:sp>
    </p:spTree>
    <p:extLst>
      <p:ext uri="{BB962C8B-B14F-4D97-AF65-F5344CB8AC3E}">
        <p14:creationId xmlns:p14="http://schemas.microsoft.com/office/powerpoint/2010/main" val="3341707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Volume</a:t>
            </a:r>
            <a:endParaRPr lang="el-GR" b="1" dirty="0">
              <a:solidFill>
                <a:srgbClr val="166C59"/>
              </a:solidFill>
            </a:endParaRPr>
          </a:p>
        </p:txBody>
      </p:sp>
      <p:sp>
        <p:nvSpPr>
          <p:cNvPr id="3" name="Content Placeholder 2"/>
          <p:cNvSpPr>
            <a:spLocks noGrp="1"/>
          </p:cNvSpPr>
          <p:nvPr>
            <p:ph idx="1"/>
          </p:nvPr>
        </p:nvSpPr>
        <p:spPr>
          <a:xfrm>
            <a:off x="441193" y="980728"/>
            <a:ext cx="8229600" cy="5544616"/>
          </a:xfrm>
        </p:spPr>
        <p:txBody>
          <a:bodyPr/>
          <a:lstStyle/>
          <a:p>
            <a:pPr marL="0" indent="0" algn="just">
              <a:buNone/>
            </a:pPr>
            <a:r>
              <a:rPr lang="en-US" sz="2400" b="1" dirty="0"/>
              <a:t>Volume is the measure of the capacity that an object holds. For example, if a cup can hold 100 ml of water up to the brim, its volume is said to be 100 ml. </a:t>
            </a:r>
          </a:p>
          <a:p>
            <a:pPr marL="0" indent="0" algn="just">
              <a:buNone/>
            </a:pPr>
            <a:r>
              <a:rPr lang="en-US" sz="2400" b="1" dirty="0"/>
              <a:t>Volume can also be defined as the amount of space occupied by a 3-dimensional object. The volume of a solid like a cube or a cuboid is measured by counting the number of unit cubes it contains. </a:t>
            </a:r>
          </a:p>
          <a:p>
            <a:pPr marL="0" indent="0" algn="just">
              <a:buNone/>
            </a:pPr>
            <a:r>
              <a:rPr lang="en-US" sz="2400" b="1" dirty="0"/>
              <a:t>The best way to visualize volume is to think of it in terms of the space enclosed/occupied by any 3-dimensional object or solid shape. </a:t>
            </a:r>
            <a:endParaRPr lang="el-GR" sz="2400" b="1" dirty="0"/>
          </a:p>
        </p:txBody>
      </p:sp>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Volume Definition</a:t>
            </a:r>
            <a:endParaRPr lang="el-GR" b="1" dirty="0">
              <a:solidFill>
                <a:srgbClr val="166C59"/>
              </a:solidFill>
            </a:endParaRPr>
          </a:p>
        </p:txBody>
      </p:sp>
      <p:sp>
        <p:nvSpPr>
          <p:cNvPr id="3" name="Content Placeholder 2"/>
          <p:cNvSpPr>
            <a:spLocks noGrp="1"/>
          </p:cNvSpPr>
          <p:nvPr>
            <p:ph idx="1"/>
          </p:nvPr>
        </p:nvSpPr>
        <p:spPr>
          <a:xfrm>
            <a:off x="457200" y="1166018"/>
            <a:ext cx="8229600" cy="4525963"/>
          </a:xfrm>
        </p:spPr>
        <p:txBody>
          <a:bodyPr/>
          <a:lstStyle/>
          <a:p>
            <a:pPr marL="0" indent="0" algn="just">
              <a:buNone/>
            </a:pPr>
            <a:r>
              <a:rPr lang="en-US" sz="2400" b="1" dirty="0"/>
              <a:t>Volume is defined as a capacity occupied by a three-dimensional solid shape. In any shape, it is hard to visualize but can be compared between shapes. For example, the volume of a compass box is greater than the volume of an eraser placed inside it. For calculating the area of any two-dimensional shape, we divide the portion into equal square units. Similarly, while calculating the volume of solid shapes we will divide it into equal cubical units. Let us learn how to calculate the volume of different solid shapes in our next section.</a:t>
            </a:r>
          </a:p>
        </p:txBody>
      </p:sp>
      <p:pic>
        <p:nvPicPr>
          <p:cNvPr id="5" name="Obrázok 4" descr="Obrázok, na ktorom je šodži, budova&#10;&#10;Automaticky generovaný popis">
            <a:extLst>
              <a:ext uri="{FF2B5EF4-FFF2-40B4-BE49-F238E27FC236}">
                <a16:creationId xmlns:a16="http://schemas.microsoft.com/office/drawing/2014/main" id="{41578611-EDC4-493C-B564-3B75A5D0EAB0}"/>
              </a:ext>
            </a:extLst>
          </p:cNvPr>
          <p:cNvPicPr>
            <a:picLocks noChangeAspect="1"/>
          </p:cNvPicPr>
          <p:nvPr/>
        </p:nvPicPr>
        <p:blipFill>
          <a:blip r:embed="rId2"/>
          <a:stretch>
            <a:fillRect/>
          </a:stretch>
        </p:blipFill>
        <p:spPr>
          <a:xfrm>
            <a:off x="2771800" y="4509120"/>
            <a:ext cx="3286125" cy="1866900"/>
          </a:xfrm>
          <a:prstGeom prst="rect">
            <a:avLst/>
          </a:prstGeom>
        </p:spPr>
      </p:pic>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166C59"/>
                </a:solidFill>
              </a:rPr>
              <a:t>Volume of a Cuboid</a:t>
            </a:r>
            <a:endParaRPr lang="el-GR" b="1" dirty="0">
              <a:solidFill>
                <a:srgbClr val="166C59"/>
              </a:solidFill>
            </a:endParaRPr>
          </a:p>
        </p:txBody>
      </p:sp>
      <p:sp>
        <p:nvSpPr>
          <p:cNvPr id="3" name="Content Placeholder 2"/>
          <p:cNvSpPr>
            <a:spLocks noGrp="1"/>
          </p:cNvSpPr>
          <p:nvPr>
            <p:ph idx="1"/>
          </p:nvPr>
        </p:nvSpPr>
        <p:spPr>
          <a:xfrm>
            <a:off x="457200" y="1073783"/>
            <a:ext cx="8229600" cy="5328592"/>
          </a:xfrm>
        </p:spPr>
        <p:txBody>
          <a:bodyPr/>
          <a:lstStyle/>
          <a:p>
            <a:pPr marL="0" indent="0" algn="just">
              <a:buNone/>
            </a:pPr>
            <a:r>
              <a:rPr lang="en-US" sz="2400" b="1" dirty="0"/>
              <a:t>Suppose we have some rectangular sheets with length 'l' and width 'b'. If we stack them one on top of the other up to height 'h', we get a cuboid of dimensions l, b, h. This can be seen in the following figure which shows the length, width (breadth), and height of the cuboid thus formed</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en-US" sz="2400" b="1" dirty="0"/>
              <a:t>To calculate the amount of space enclosed by this cuboid, we use the formula: Volume of a Cuboid = l × b × h</a:t>
            </a:r>
          </a:p>
        </p:txBody>
      </p:sp>
      <p:pic>
        <p:nvPicPr>
          <p:cNvPr id="6" name="Obrázok 5" descr="Obrázok, na ktorom je text, stôl, nábytok, pingpongový stôl&#10;&#10;Automaticky generovaný popis">
            <a:extLst>
              <a:ext uri="{FF2B5EF4-FFF2-40B4-BE49-F238E27FC236}">
                <a16:creationId xmlns:a16="http://schemas.microsoft.com/office/drawing/2014/main" id="{14DA35EC-D2FA-41FC-998D-BE3CF3912FA4}"/>
              </a:ext>
            </a:extLst>
          </p:cNvPr>
          <p:cNvPicPr>
            <a:picLocks noChangeAspect="1"/>
          </p:cNvPicPr>
          <p:nvPr/>
        </p:nvPicPr>
        <p:blipFill>
          <a:blip r:embed="rId2"/>
          <a:stretch>
            <a:fillRect/>
          </a:stretch>
        </p:blipFill>
        <p:spPr>
          <a:xfrm>
            <a:off x="1577548" y="3052061"/>
            <a:ext cx="5988903" cy="1372037"/>
          </a:xfrm>
          <a:prstGeom prst="rect">
            <a:avLst/>
          </a:prstGeom>
        </p:spPr>
      </p:pic>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166C59"/>
                </a:solidFill>
              </a:rPr>
              <a:t>Volume of a Cube</a:t>
            </a:r>
            <a:endParaRPr lang="el-GR" b="1" dirty="0">
              <a:solidFill>
                <a:srgbClr val="166C59"/>
              </a:solidFill>
            </a:endParaRPr>
          </a:p>
        </p:txBody>
      </p:sp>
      <p:sp>
        <p:nvSpPr>
          <p:cNvPr id="3" name="Content Placeholder 2"/>
          <p:cNvSpPr>
            <a:spLocks noGrp="1"/>
          </p:cNvSpPr>
          <p:nvPr>
            <p:ph idx="1"/>
          </p:nvPr>
        </p:nvSpPr>
        <p:spPr>
          <a:xfrm>
            <a:off x="395536" y="1541284"/>
            <a:ext cx="8229600" cy="5328592"/>
          </a:xfrm>
        </p:spPr>
        <p:txBody>
          <a:bodyPr/>
          <a:lstStyle/>
          <a:p>
            <a:pPr marL="0" indent="0" algn="just">
              <a:buNone/>
            </a:pPr>
            <a:r>
              <a:rPr lang="en-US" sz="2400" b="1" dirty="0"/>
              <a:t>A cube is a special case of a cuboid where all three sides are equal in measure. If we represent this equal value as ‘a’, then the volume of this cube can then be calculated with the formula: Volume of a Cube = a × a × a = a³. Observe the following figure to see the equal sides of a cube and the space it occupies.</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p:txBody>
      </p:sp>
      <p:pic>
        <p:nvPicPr>
          <p:cNvPr id="6" name="Obrázok 5">
            <a:extLst>
              <a:ext uri="{FF2B5EF4-FFF2-40B4-BE49-F238E27FC236}">
                <a16:creationId xmlns:a16="http://schemas.microsoft.com/office/drawing/2014/main" id="{454A7348-2F22-4F62-B4E4-2DF601591D6A}"/>
              </a:ext>
            </a:extLst>
          </p:cNvPr>
          <p:cNvPicPr>
            <a:picLocks noChangeAspect="1"/>
          </p:cNvPicPr>
          <p:nvPr/>
        </p:nvPicPr>
        <p:blipFill>
          <a:blip r:embed="rId2"/>
          <a:stretch>
            <a:fillRect/>
          </a:stretch>
        </p:blipFill>
        <p:spPr>
          <a:xfrm>
            <a:off x="3181350" y="3717032"/>
            <a:ext cx="2781300" cy="2438400"/>
          </a:xfrm>
          <a:prstGeom prst="rect">
            <a:avLst/>
          </a:prstGeom>
        </p:spPr>
      </p:pic>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Volume of a Cylinder</a:t>
            </a:r>
            <a:endParaRPr lang="el-GR" b="1" dirty="0">
              <a:solidFill>
                <a:srgbClr val="166C59"/>
              </a:solidFill>
            </a:endParaRPr>
          </a:p>
        </p:txBody>
      </p:sp>
      <p:sp>
        <p:nvSpPr>
          <p:cNvPr id="3" name="Content Placeholder 2"/>
          <p:cNvSpPr>
            <a:spLocks noGrp="1"/>
          </p:cNvSpPr>
          <p:nvPr>
            <p:ph idx="1"/>
          </p:nvPr>
        </p:nvSpPr>
        <p:spPr>
          <a:xfrm>
            <a:off x="458866" y="980728"/>
            <a:ext cx="8229600" cy="4525963"/>
          </a:xfrm>
        </p:spPr>
        <p:txBody>
          <a:bodyPr/>
          <a:lstStyle/>
          <a:p>
            <a:pPr marL="0" indent="0">
              <a:buNone/>
            </a:pPr>
            <a:r>
              <a:rPr lang="en-US" sz="2400" b="1" dirty="0"/>
              <a:t>Just as we built up a cuboid using rectangles, we can build a cylinder using circles of the same size. </a:t>
            </a:r>
          </a:p>
          <a:p>
            <a:pPr marL="0" indent="0">
              <a:buNone/>
            </a:pPr>
            <a:endParaRPr lang="en-US" sz="2400" b="1" dirty="0"/>
          </a:p>
          <a:p>
            <a:pPr marL="0" indent="0">
              <a:buNone/>
            </a:pPr>
            <a:endParaRPr lang="en-US" sz="2400" b="1" dirty="0"/>
          </a:p>
          <a:p>
            <a:pPr marL="0" indent="0">
              <a:buNone/>
            </a:pPr>
            <a:endParaRPr lang="en-US" sz="2400" b="1" dirty="0"/>
          </a:p>
          <a:p>
            <a:pPr marL="0" indent="0">
              <a:buNone/>
            </a:pPr>
            <a:endParaRPr lang="en-US" sz="2400" b="1" dirty="0"/>
          </a:p>
          <a:p>
            <a:pPr marL="0" indent="0">
              <a:buNone/>
            </a:pPr>
            <a:r>
              <a:rPr lang="en-US" sz="2400" b="1" dirty="0"/>
              <a:t>A cylinder is a tube-like structure with two parallel circular bases which are joined by a curved surface at a fixed distance from the center. The distance between these two bases is the height of the cylinder. If we consider 'r' as the radius of the circular base (and top) and 'h' as the height of the cylinder, then the volume of the cylinder can be expressed as Volume of a Cylinder = π r² h</a:t>
            </a:r>
          </a:p>
          <a:p>
            <a:pPr marL="0" indent="0">
              <a:buNone/>
            </a:pPr>
            <a:endParaRPr lang="en-US" sz="2400" b="1" dirty="0"/>
          </a:p>
          <a:p>
            <a:pPr marL="0" indent="0">
              <a:buNone/>
            </a:pPr>
            <a:endParaRPr lang="en-US" sz="2400" b="1" dirty="0"/>
          </a:p>
          <a:p>
            <a:pPr marL="0" indent="0">
              <a:buNone/>
            </a:pPr>
            <a:endParaRPr lang="it-IT" sz="2400" dirty="0"/>
          </a:p>
        </p:txBody>
      </p:sp>
      <p:pic>
        <p:nvPicPr>
          <p:cNvPr id="4" name="Obrázok 3" descr="Obrázok, na ktorom je hudba, bubon&#10;&#10;Automaticky generovaný popis">
            <a:extLst>
              <a:ext uri="{FF2B5EF4-FFF2-40B4-BE49-F238E27FC236}">
                <a16:creationId xmlns:a16="http://schemas.microsoft.com/office/drawing/2014/main" id="{81F42129-55D5-4224-9617-572003097435}"/>
              </a:ext>
            </a:extLst>
          </p:cNvPr>
          <p:cNvPicPr>
            <a:picLocks noChangeAspect="1"/>
          </p:cNvPicPr>
          <p:nvPr/>
        </p:nvPicPr>
        <p:blipFill>
          <a:blip r:embed="rId2"/>
          <a:stretch>
            <a:fillRect/>
          </a:stretch>
        </p:blipFill>
        <p:spPr>
          <a:xfrm>
            <a:off x="1763688" y="1934018"/>
            <a:ext cx="5424805" cy="1310640"/>
          </a:xfrm>
          <a:prstGeom prst="rect">
            <a:avLst/>
          </a:prstGeom>
        </p:spPr>
      </p:pic>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Volume of a Pyramid</a:t>
            </a:r>
            <a:endParaRPr lang="el-GR" b="1" dirty="0">
              <a:solidFill>
                <a:srgbClr val="166C59"/>
              </a:solidFill>
            </a:endParaRPr>
          </a:p>
        </p:txBody>
      </p:sp>
      <p:sp>
        <p:nvSpPr>
          <p:cNvPr id="3" name="Content Placeholder 2"/>
          <p:cNvSpPr>
            <a:spLocks noGrp="1"/>
          </p:cNvSpPr>
          <p:nvPr>
            <p:ph idx="1"/>
          </p:nvPr>
        </p:nvSpPr>
        <p:spPr>
          <a:xfrm>
            <a:off x="323528" y="1048946"/>
            <a:ext cx="8229600" cy="4525963"/>
          </a:xfrm>
        </p:spPr>
        <p:txBody>
          <a:bodyPr/>
          <a:lstStyle/>
          <a:p>
            <a:pPr marL="0" indent="0" algn="just">
              <a:buNone/>
            </a:pPr>
            <a:endParaRPr lang="en-US" sz="2400" b="1" dirty="0"/>
          </a:p>
          <a:p>
            <a:pPr marL="0" indent="0" algn="just">
              <a:buNone/>
            </a:pPr>
            <a:r>
              <a:rPr lang="en-US" sz="2400" b="1" dirty="0"/>
              <a:t>Pyramids have a polygon as their base and triangular faces that meet at the apex. The volume of a pyramid is calculated with the help of the formula: Volume of a Pyramid = 1/3 × Base length × Base width × height of the pyramid. This formula can also be written as 1/3 × Base area of the polygon × height of the pyramid.</a:t>
            </a:r>
            <a:endParaRPr lang="el-GR" sz="2400" b="1" dirty="0"/>
          </a:p>
        </p:txBody>
      </p:sp>
      <p:pic>
        <p:nvPicPr>
          <p:cNvPr id="5" name="Obrázok 4">
            <a:extLst>
              <a:ext uri="{FF2B5EF4-FFF2-40B4-BE49-F238E27FC236}">
                <a16:creationId xmlns:a16="http://schemas.microsoft.com/office/drawing/2014/main" id="{BDE69896-4F50-4747-9F8B-6651CD89F0B9}"/>
              </a:ext>
            </a:extLst>
          </p:cNvPr>
          <p:cNvPicPr>
            <a:picLocks noChangeAspect="1"/>
          </p:cNvPicPr>
          <p:nvPr/>
        </p:nvPicPr>
        <p:blipFill>
          <a:blip r:embed="rId2"/>
          <a:stretch>
            <a:fillRect/>
          </a:stretch>
        </p:blipFill>
        <p:spPr>
          <a:xfrm>
            <a:off x="3025315" y="3343586"/>
            <a:ext cx="3093370" cy="2349321"/>
          </a:xfrm>
          <a:prstGeom prst="rect">
            <a:avLst/>
          </a:prstGeom>
        </p:spPr>
      </p:pic>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Volume of a Cone</a:t>
            </a:r>
            <a:endParaRPr lang="el-GR" b="1" dirty="0">
              <a:solidFill>
                <a:srgbClr val="166C59"/>
              </a:solidFill>
            </a:endParaRPr>
          </a:p>
        </p:txBody>
      </p:sp>
      <p:sp>
        <p:nvSpPr>
          <p:cNvPr id="3" name="Content Placeholder 2"/>
          <p:cNvSpPr>
            <a:spLocks noGrp="1"/>
          </p:cNvSpPr>
          <p:nvPr>
            <p:ph idx="1"/>
          </p:nvPr>
        </p:nvSpPr>
        <p:spPr>
          <a:xfrm>
            <a:off x="457200" y="980728"/>
            <a:ext cx="8229600" cy="4525963"/>
          </a:xfrm>
        </p:spPr>
        <p:txBody>
          <a:bodyPr/>
          <a:lstStyle/>
          <a:p>
            <a:pPr marL="0" indent="0" algn="just">
              <a:buNone/>
            </a:pPr>
            <a:endParaRPr lang="en-US" sz="2400" b="1" dirty="0"/>
          </a:p>
          <a:p>
            <a:pPr marL="0" indent="0" algn="just">
              <a:buNone/>
            </a:pPr>
            <a:r>
              <a:rPr lang="en-US" sz="2400" b="1" dirty="0"/>
              <a:t>The difference between a cone and a pyramid is that the base of a cone is circular whereas the base of a pyramid is a polygon. The volume of a cone is calculated with the formula: 1/3 ×πr²h.</a:t>
            </a:r>
            <a:endParaRPr lang="el-GR" sz="2400" b="1" dirty="0"/>
          </a:p>
        </p:txBody>
      </p:sp>
      <p:pic>
        <p:nvPicPr>
          <p:cNvPr id="6" name="Obrázok 5">
            <a:extLst>
              <a:ext uri="{FF2B5EF4-FFF2-40B4-BE49-F238E27FC236}">
                <a16:creationId xmlns:a16="http://schemas.microsoft.com/office/drawing/2014/main" id="{ACAE8FAB-BD78-496A-A4FF-A2302E7426A9}"/>
              </a:ext>
            </a:extLst>
          </p:cNvPr>
          <p:cNvPicPr>
            <a:picLocks noChangeAspect="1"/>
          </p:cNvPicPr>
          <p:nvPr/>
        </p:nvPicPr>
        <p:blipFill>
          <a:blip r:embed="rId2"/>
          <a:stretch>
            <a:fillRect/>
          </a:stretch>
        </p:blipFill>
        <p:spPr>
          <a:xfrm>
            <a:off x="3111504" y="2996952"/>
            <a:ext cx="2920991" cy="2678470"/>
          </a:xfrm>
          <a:prstGeom prst="rect">
            <a:avLst/>
          </a:prstGeom>
        </p:spPr>
      </p:pic>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Volume of Sphere</a:t>
            </a:r>
            <a:endParaRPr lang="el-GR" b="1" dirty="0">
              <a:solidFill>
                <a:srgbClr val="166C59"/>
              </a:solidFill>
            </a:endParaRPr>
          </a:p>
        </p:txBody>
      </p:sp>
      <p:sp>
        <p:nvSpPr>
          <p:cNvPr id="3" name="Content Placeholder 2"/>
          <p:cNvSpPr>
            <a:spLocks noGrp="1"/>
          </p:cNvSpPr>
          <p:nvPr>
            <p:ph idx="1"/>
          </p:nvPr>
        </p:nvSpPr>
        <p:spPr>
          <a:xfrm>
            <a:off x="395536" y="983878"/>
            <a:ext cx="8229600" cy="4525963"/>
          </a:xfrm>
        </p:spPr>
        <p:txBody>
          <a:bodyPr/>
          <a:lstStyle/>
          <a:p>
            <a:pPr marL="0" indent="0" algn="just">
              <a:buNone/>
            </a:pPr>
            <a:r>
              <a:rPr lang="en-US" sz="2400" b="1" dirty="0"/>
              <a:t>The volume of a sphere is the space occupied by it.</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en-US" sz="2400" b="1" dirty="0"/>
              <a:t>The volume of a sphere with radius r is 4/3 πr³.</a:t>
            </a:r>
          </a:p>
          <a:p>
            <a:pPr marL="0" indent="0" algn="just">
              <a:buNone/>
            </a:pPr>
            <a:r>
              <a:rPr lang="en-US" sz="2400" b="1" dirty="0"/>
              <a:t>Now that we are familiar with the formulas of various geometric shapes, let’s take a look at the different units of volume.</a:t>
            </a:r>
          </a:p>
        </p:txBody>
      </p:sp>
      <p:pic>
        <p:nvPicPr>
          <p:cNvPr id="6" name="Obrázok 5">
            <a:extLst>
              <a:ext uri="{FF2B5EF4-FFF2-40B4-BE49-F238E27FC236}">
                <a16:creationId xmlns:a16="http://schemas.microsoft.com/office/drawing/2014/main" id="{10BFA01A-C4D7-4F08-87D6-9A36E1E71D2A}"/>
              </a:ext>
            </a:extLst>
          </p:cNvPr>
          <p:cNvPicPr>
            <a:picLocks noChangeAspect="1"/>
          </p:cNvPicPr>
          <p:nvPr/>
        </p:nvPicPr>
        <p:blipFill>
          <a:blip r:embed="rId2"/>
          <a:stretch>
            <a:fillRect/>
          </a:stretch>
        </p:blipFill>
        <p:spPr>
          <a:xfrm>
            <a:off x="3348286" y="1628800"/>
            <a:ext cx="2324100" cy="2257425"/>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TotalTime>
  <Words>1012</Words>
  <Application>Microsoft Office PowerPoint</Application>
  <PresentationFormat>Prezentácia na obrazovke (4:3)</PresentationFormat>
  <Paragraphs>79</Paragraphs>
  <Slides>17</Slides>
  <Notes>0</Notes>
  <HiddenSlides>0</HiddenSlides>
  <MMClips>0</MMClips>
  <ScaleCrop>false</ScaleCrop>
  <HeadingPairs>
    <vt:vector size="6" baseType="variant">
      <vt:variant>
        <vt:lpstr>Použité písma</vt:lpstr>
      </vt:variant>
      <vt:variant>
        <vt:i4>3</vt:i4>
      </vt:variant>
      <vt:variant>
        <vt:lpstr>Motív</vt:lpstr>
      </vt:variant>
      <vt:variant>
        <vt:i4>1</vt:i4>
      </vt:variant>
      <vt:variant>
        <vt:lpstr>Nadpisy snímok</vt:lpstr>
      </vt:variant>
      <vt:variant>
        <vt:i4>17</vt:i4>
      </vt:variant>
    </vt:vector>
  </HeadingPairs>
  <TitlesOfParts>
    <vt:vector size="21" baseType="lpstr">
      <vt:lpstr>Adobe Heiti Std R</vt:lpstr>
      <vt:lpstr>Arial</vt:lpstr>
      <vt:lpstr>Calibri</vt:lpstr>
      <vt:lpstr>Office Theme</vt:lpstr>
      <vt:lpstr>Logical Thinking Measurement Comparison Conversion 2</vt:lpstr>
      <vt:lpstr>Volume</vt:lpstr>
      <vt:lpstr>Volume Definition</vt:lpstr>
      <vt:lpstr>Volume of a Cuboid</vt:lpstr>
      <vt:lpstr>Volume of a Cube</vt:lpstr>
      <vt:lpstr>Volume of a Cylinder</vt:lpstr>
      <vt:lpstr>Volume of a Pyramid</vt:lpstr>
      <vt:lpstr>Volume of a Cone</vt:lpstr>
      <vt:lpstr>Volume of Sphere</vt:lpstr>
      <vt:lpstr>Formulas</vt:lpstr>
      <vt:lpstr>Units of volume</vt:lpstr>
      <vt:lpstr>Units of volume</vt:lpstr>
      <vt:lpstr>Units of volume conversion</vt:lpstr>
      <vt:lpstr>Converting Cubic Meters to Liters</vt:lpstr>
      <vt:lpstr>Converting Cubic Meters to Liters</vt:lpstr>
      <vt:lpstr>Converting Cubic Meters to Liters</vt:lpstr>
      <vt:lpstr>Converting Cubic Meters to Liters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Šimon Srnka</cp:lastModifiedBy>
  <cp:revision>32</cp:revision>
  <dcterms:created xsi:type="dcterms:W3CDTF">2016-10-07T11:12:08Z</dcterms:created>
  <dcterms:modified xsi:type="dcterms:W3CDTF">2022-04-13T18:56:37Z</dcterms:modified>
  <cp:category/>
</cp:coreProperties>
</file>