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 id="2147483677" r:id="rId2"/>
    <p:sldMasterId id="2147483682" r:id="rId3"/>
    <p:sldMasterId id="2147483720" r:id="rId4"/>
  </p:sldMasterIdLst>
  <p:notesMasterIdLst>
    <p:notesMasterId r:id="rId39"/>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Lst>
  <p:sldSz cx="9144000" cy="6858000" type="screen4x3"/>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1370" y="-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o-RO"/>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44271A-D296-418E-82C3-5CE6F6F86EA5}" type="datetimeFigureOut">
              <a:rPr lang="ro-RO" smtClean="0"/>
              <a:t>25.01.2023</a:t>
            </a:fld>
            <a:endParaRPr lang="ro-RO"/>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o-RO"/>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o-RO"/>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C7A244-676C-4D9C-8EFA-18B47D01D032}" type="slidenum">
              <a:rPr lang="ro-RO" smtClean="0"/>
              <a:t>‹#›</a:t>
            </a:fld>
            <a:endParaRPr lang="ro-RO"/>
          </a:p>
        </p:txBody>
      </p:sp>
    </p:spTree>
    <p:extLst>
      <p:ext uri="{BB962C8B-B14F-4D97-AF65-F5344CB8AC3E}">
        <p14:creationId xmlns:p14="http://schemas.microsoft.com/office/powerpoint/2010/main" val="8164891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ro-RO" dirty="0"/>
          </a:p>
        </p:txBody>
      </p:sp>
      <p:sp>
        <p:nvSpPr>
          <p:cNvPr id="4" name="Slide Number Placeholder 3"/>
          <p:cNvSpPr>
            <a:spLocks noGrp="1"/>
          </p:cNvSpPr>
          <p:nvPr>
            <p:ph type="sldNum" sz="quarter" idx="10"/>
          </p:nvPr>
        </p:nvSpPr>
        <p:spPr/>
        <p:txBody>
          <a:bodyPr/>
          <a:lstStyle/>
          <a:p>
            <a:fld id="{32C7A244-676C-4D9C-8EFA-18B47D01D032}" type="slidenum">
              <a:rPr lang="ro-RO" smtClean="0"/>
              <a:t>10</a:t>
            </a:fld>
            <a:endParaRPr lang="ro-RO"/>
          </a:p>
        </p:txBody>
      </p:sp>
    </p:spTree>
    <p:extLst>
      <p:ext uri="{BB962C8B-B14F-4D97-AF65-F5344CB8AC3E}">
        <p14:creationId xmlns:p14="http://schemas.microsoft.com/office/powerpoint/2010/main" val="24757705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1" y="5805265"/>
            <a:ext cx="8964488"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350"/>
          </a:p>
        </p:txBody>
      </p:sp>
      <p:sp>
        <p:nvSpPr>
          <p:cNvPr id="2" name="Title 1"/>
          <p:cNvSpPr>
            <a:spLocks noGrp="1"/>
          </p:cNvSpPr>
          <p:nvPr>
            <p:ph type="ctrTitle"/>
          </p:nvPr>
        </p:nvSpPr>
        <p:spPr>
          <a:xfrm>
            <a:off x="327992" y="1052738"/>
            <a:ext cx="77724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323528" y="2636912"/>
            <a:ext cx="6400800" cy="1752600"/>
          </a:xfrm>
          <a:prstGeom prst="rect">
            <a:avLst/>
          </a:prstGeom>
        </p:spPr>
        <p:txBody>
          <a:bodyPr/>
          <a:lstStyle>
            <a:lvl1pPr marL="0" indent="0" algn="l">
              <a:buNone/>
              <a:defRPr>
                <a:solidFill>
                  <a:schemeClr val="tx1">
                    <a:lumMod val="65000"/>
                    <a:lumOff val="3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000101" y="6519471"/>
            <a:ext cx="899605" cy="276999"/>
          </a:xfrm>
          <a:prstGeom prst="rect">
            <a:avLst/>
          </a:prstGeom>
          <a:noFill/>
        </p:spPr>
        <p:txBody>
          <a:bodyPr wrap="none" rtlCol="0">
            <a:spAutoFit/>
          </a:bodyPr>
          <a:lstStyle/>
          <a:p>
            <a:r>
              <a:rPr lang="en-GB" sz="1200" b="0" i="0" u="none" strike="noStrike" kern="1200" baseline="0" dirty="0">
                <a:solidFill>
                  <a:srgbClr val="003996"/>
                </a:solidFill>
                <a:latin typeface="Adobe Heiti Std R" pitchFamily="34" charset="-128"/>
                <a:ea typeface="Adobe Heiti Std R" pitchFamily="34" charset="-128"/>
                <a:cs typeface="+mn-cs"/>
              </a:rPr>
              <a:t>Erasmus</a:t>
            </a:r>
            <a:r>
              <a:rPr lang="en-GB" sz="1050" b="0" i="0" u="none" strike="noStrike" kern="1200" baseline="0" dirty="0">
                <a:solidFill>
                  <a:srgbClr val="003996"/>
                </a:solidFill>
                <a:latin typeface="Adobe Heiti Std R" pitchFamily="34" charset="-128"/>
                <a:ea typeface="Adobe Heiti Std R" pitchFamily="34" charset="-128"/>
                <a:cs typeface="+mn-cs"/>
              </a:rPr>
              <a:t>+</a:t>
            </a:r>
            <a:endParaRPr lang="el-GR" sz="1050" dirty="0">
              <a:solidFill>
                <a:srgbClr val="003996"/>
              </a:solidFill>
              <a:ea typeface="Adobe Heiti Std R" pitchFamily="34" charset="-128"/>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8065" y="5661248"/>
            <a:ext cx="1356424"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2"/>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350" dirty="0"/>
          </a:p>
        </p:txBody>
      </p:sp>
    </p:spTree>
    <p:extLst>
      <p:ext uri="{BB962C8B-B14F-4D97-AF65-F5344CB8AC3E}">
        <p14:creationId xmlns:p14="http://schemas.microsoft.com/office/powerpoint/2010/main" val="17806405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1" y="5805265"/>
            <a:ext cx="8964488"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l-GR" sz="135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p:cNvSpPr>
            <a:spLocks noGrp="1"/>
          </p:cNvSpPr>
          <p:nvPr>
            <p:ph type="ctrTitle"/>
          </p:nvPr>
        </p:nvSpPr>
        <p:spPr>
          <a:xfrm>
            <a:off x="327992" y="1052738"/>
            <a:ext cx="77724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323528" y="2636912"/>
            <a:ext cx="6400800" cy="1752600"/>
          </a:xfrm>
          <a:prstGeom prst="rect">
            <a:avLst/>
          </a:prstGeom>
        </p:spPr>
        <p:txBody>
          <a:bodyPr/>
          <a:lstStyle>
            <a:lvl1pPr marL="0" indent="0" algn="l">
              <a:buNone/>
              <a:defRPr>
                <a:solidFill>
                  <a:schemeClr val="tx1">
                    <a:lumMod val="65000"/>
                    <a:lumOff val="3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000101" y="6519471"/>
            <a:ext cx="89960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Erasmus</a:t>
            </a:r>
            <a:r>
              <a:rPr kumimoji="0" lang="en-GB" sz="105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a:t>
            </a:r>
            <a:endParaRPr kumimoji="0" lang="el-GR" sz="1050" b="0" i="0" u="none" strike="noStrike" kern="1200" cap="none" spc="0" normalizeH="0" baseline="0" noProof="0" dirty="0">
              <a:ln>
                <a:noFill/>
              </a:ln>
              <a:solidFill>
                <a:srgbClr val="003996"/>
              </a:solidFill>
              <a:effectLst/>
              <a:uLnTx/>
              <a:uFillTx/>
              <a:latin typeface="Calibri"/>
              <a:ea typeface="Adobe Heiti Std R" pitchFamily="34" charset="-128"/>
              <a:cs typeface="+mn-cs"/>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8065" y="5661248"/>
            <a:ext cx="1356424"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2"/>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l-GR" sz="1350" b="0" i="0" u="none" strike="noStrike" kern="120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36753571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2"/>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l-GR" sz="135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457200" y="1600202"/>
            <a:ext cx="82296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3438532" y="6520261"/>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fld id="{CEDAB268-0B51-4CAC-88D5-22A3F9569ABE}" type="slidenum">
              <a:rPr kumimoji="0" lang="el-GR" sz="1050" b="1" i="0" u="none" strike="noStrike" kern="1200" cap="none" spc="0" normalizeH="0" baseline="0" noProof="0" smtClean="0">
                <a:ln>
                  <a:noFill/>
                </a:ln>
                <a:solidFill>
                  <a:srgbClr val="EEECE1">
                    <a:lumMod val="25000"/>
                  </a:srgbClr>
                </a:solidFill>
                <a:effectLst/>
                <a:uLnTx/>
                <a:uFillTx/>
                <a:latin typeface="Calibri"/>
                <a:ea typeface="+mn-ea"/>
                <a:cs typeface="+mn-cs"/>
              </a:rPr>
              <a:pPr marL="0" marR="0" lvl="0" indent="0" algn="ctr" defTabSz="685800" rtl="0" eaLnBrk="1" fontAlgn="auto" latinLnBrk="0" hangingPunct="1">
                <a:lnSpc>
                  <a:spcPct val="100000"/>
                </a:lnSpc>
                <a:spcBef>
                  <a:spcPts val="0"/>
                </a:spcBef>
                <a:spcAft>
                  <a:spcPts val="0"/>
                </a:spcAft>
                <a:buClrTx/>
                <a:buSzTx/>
                <a:buFontTx/>
                <a:buNone/>
                <a:tabLst/>
                <a:defRPr/>
              </a:pPr>
              <a:t>‹#›</a:t>
            </a:fld>
            <a:endParaRPr kumimoji="0" lang="el-GR" sz="1050" b="1" i="0" u="none" strike="noStrike" kern="1200" cap="none" spc="0" normalizeH="0" baseline="0" noProof="0" dirty="0">
              <a:ln>
                <a:noFill/>
              </a:ln>
              <a:solidFill>
                <a:srgbClr val="EEECE1">
                  <a:lumMod val="25000"/>
                </a:srgbClr>
              </a:solidFill>
              <a:effectLst/>
              <a:uLnTx/>
              <a:uFillTx/>
              <a:latin typeface="Calibri"/>
              <a:ea typeface="+mn-ea"/>
              <a:cs typeface="+mn-cs"/>
            </a:endParaRPr>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1" y="6519471"/>
            <a:ext cx="89960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Erasmus</a:t>
            </a:r>
            <a:r>
              <a:rPr kumimoji="0" lang="en-GB" sz="105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a:t>
            </a:r>
            <a:endParaRPr kumimoji="0" lang="el-GR" sz="1050" b="0" i="0" u="none" strike="noStrike" kern="1200" cap="none" spc="0" normalizeH="0" baseline="0" noProof="0" dirty="0">
              <a:ln>
                <a:noFill/>
              </a:ln>
              <a:solidFill>
                <a:srgbClr val="003996"/>
              </a:solidFill>
              <a:effectLst/>
              <a:uLnTx/>
              <a:uFillTx/>
              <a:latin typeface="Calibri"/>
              <a:ea typeface="Adobe Heiti Std R" pitchFamily="34" charset="-128"/>
              <a:cs typeface="+mn-cs"/>
            </a:endParaRPr>
          </a:p>
        </p:txBody>
      </p:sp>
    </p:spTree>
    <p:extLst>
      <p:ext uri="{BB962C8B-B14F-4D97-AF65-F5344CB8AC3E}">
        <p14:creationId xmlns:p14="http://schemas.microsoft.com/office/powerpoint/2010/main" val="22195184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a:prstGeom prst="rect">
            <a:avLst/>
          </a:prstGeom>
        </p:spPr>
        <p:txBody>
          <a:bodyPr anchor="t"/>
          <a:lstStyle>
            <a:lvl1pPr algn="l">
              <a:defRPr sz="3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3438532" y="6520261"/>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fld id="{CEDAB268-0B51-4CAC-88D5-22A3F9569ABE}" type="slidenum">
              <a:rPr kumimoji="0" lang="el-GR" sz="1050" b="1" i="0" u="none" strike="noStrike" kern="1200" cap="none" spc="0" normalizeH="0" baseline="0" noProof="0" smtClean="0">
                <a:ln>
                  <a:noFill/>
                </a:ln>
                <a:solidFill>
                  <a:srgbClr val="EEECE1">
                    <a:lumMod val="25000"/>
                  </a:srgbClr>
                </a:solidFill>
                <a:effectLst/>
                <a:uLnTx/>
                <a:uFillTx/>
                <a:latin typeface="Calibri"/>
                <a:ea typeface="+mn-ea"/>
                <a:cs typeface="+mn-cs"/>
              </a:rPr>
              <a:pPr marL="0" marR="0" lvl="0" indent="0" algn="ctr" defTabSz="685800" rtl="0" eaLnBrk="1" fontAlgn="auto" latinLnBrk="0" hangingPunct="1">
                <a:lnSpc>
                  <a:spcPct val="100000"/>
                </a:lnSpc>
                <a:spcBef>
                  <a:spcPts val="0"/>
                </a:spcBef>
                <a:spcAft>
                  <a:spcPts val="0"/>
                </a:spcAft>
                <a:buClrTx/>
                <a:buSzTx/>
                <a:buFontTx/>
                <a:buNone/>
                <a:tabLst/>
                <a:defRPr/>
              </a:pPr>
              <a:t>‹#›</a:t>
            </a:fld>
            <a:endParaRPr kumimoji="0" lang="el-GR" sz="1050" b="1" i="0" u="none" strike="noStrike" kern="1200" cap="none" spc="0" normalizeH="0" baseline="0" noProof="0" dirty="0">
              <a:ln>
                <a:noFill/>
              </a:ln>
              <a:solidFill>
                <a:srgbClr val="EEECE1">
                  <a:lumMod val="25000"/>
                </a:srgbClr>
              </a:solidFill>
              <a:effectLst/>
              <a:uLnTx/>
              <a:uFillTx/>
              <a:latin typeface="Calibri"/>
              <a:ea typeface="+mn-ea"/>
              <a:cs typeface="+mn-cs"/>
            </a:endParaRPr>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1" y="6519471"/>
            <a:ext cx="89960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Erasmus</a:t>
            </a:r>
            <a:r>
              <a:rPr kumimoji="0" lang="en-GB" sz="105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a:t>
            </a:r>
            <a:endParaRPr kumimoji="0" lang="el-GR" sz="1050" b="0" i="0" u="none" strike="noStrike" kern="1200" cap="none" spc="0" normalizeH="0" baseline="0" noProof="0" dirty="0">
              <a:ln>
                <a:noFill/>
              </a:ln>
              <a:solidFill>
                <a:srgbClr val="003996"/>
              </a:solidFill>
              <a:effectLst/>
              <a:uLnTx/>
              <a:uFillTx/>
              <a:latin typeface="Calibri"/>
              <a:ea typeface="Adobe Heiti Std R" pitchFamily="34" charset="-128"/>
              <a:cs typeface="+mn-cs"/>
            </a:endParaRPr>
          </a:p>
        </p:txBody>
      </p:sp>
    </p:spTree>
    <p:extLst>
      <p:ext uri="{BB962C8B-B14F-4D97-AF65-F5344CB8AC3E}">
        <p14:creationId xmlns:p14="http://schemas.microsoft.com/office/powerpoint/2010/main" val="23819173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33836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0750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0C3860E-77B0-4792-B51F-19650A1780A2}" type="datetimeFigureOut">
              <a:rPr lang="en-US" smtClean="0"/>
              <a:t>25-Jan-23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46DD8-4A9F-49B5-9668-0ED23F63B6D8}" type="slidenum">
              <a:rPr lang="en-US" smtClean="0"/>
              <a:t>‹#›</a:t>
            </a:fld>
            <a:endParaRPr lang="en-US"/>
          </a:p>
        </p:txBody>
      </p:sp>
      <p:sp>
        <p:nvSpPr>
          <p:cNvPr id="7" name="Rectangle 6">
            <a:extLst>
              <a:ext uri="{FF2B5EF4-FFF2-40B4-BE49-F238E27FC236}">
                <a16:creationId xmlns:a16="http://schemas.microsoft.com/office/drawing/2014/main" id="{B1EFBE2F-8BCD-C48F-B6BC-B53CA5BBE379}"/>
              </a:ext>
            </a:extLst>
          </p:cNvPr>
          <p:cNvSpPr/>
          <p:nvPr userDrawn="1"/>
        </p:nvSpPr>
        <p:spPr>
          <a:xfrm>
            <a:off x="1" y="5805265"/>
            <a:ext cx="8964488"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l-GR" sz="1350" b="0" i="0" u="none" strike="noStrike" kern="1200" cap="none" spc="0" normalizeH="0" baseline="0" noProof="0">
              <a:ln>
                <a:noFill/>
              </a:ln>
              <a:solidFill>
                <a:prstClr val="white"/>
              </a:solidFill>
              <a:effectLst/>
              <a:uLnTx/>
              <a:uFillTx/>
              <a:latin typeface="Calibri"/>
              <a:ea typeface="+mn-ea"/>
              <a:cs typeface="+mn-cs"/>
            </a:endParaRPr>
          </a:p>
        </p:txBody>
      </p:sp>
      <p:pic>
        <p:nvPicPr>
          <p:cNvPr id="8" name="Picture 2" descr="C:\Users\mkomod05.cs8500\Google Drive\SEIT lab\Projects\World of Physics\Kick-off\eu flag.JPG">
            <a:extLst>
              <a:ext uri="{FF2B5EF4-FFF2-40B4-BE49-F238E27FC236}">
                <a16:creationId xmlns:a16="http://schemas.microsoft.com/office/drawing/2014/main" id="{2A363BCA-8713-39BB-3410-04967B21B9E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a:extLst>
              <a:ext uri="{FF2B5EF4-FFF2-40B4-BE49-F238E27FC236}">
                <a16:creationId xmlns:a16="http://schemas.microsoft.com/office/drawing/2014/main" id="{F2CFC257-4EF8-5631-BE97-3C2654E329BB}"/>
              </a:ext>
            </a:extLst>
          </p:cNvPr>
          <p:cNvSpPr txBox="1"/>
          <p:nvPr userDrawn="1"/>
        </p:nvSpPr>
        <p:spPr>
          <a:xfrm>
            <a:off x="1000101" y="6519471"/>
            <a:ext cx="89960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Erasmus</a:t>
            </a:r>
            <a:r>
              <a:rPr kumimoji="0" lang="en-GB" sz="105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a:t>
            </a:r>
            <a:endParaRPr kumimoji="0" lang="el-GR" sz="1050" b="0" i="0" u="none" strike="noStrike" kern="1200" cap="none" spc="0" normalizeH="0" baseline="0" noProof="0" dirty="0">
              <a:ln>
                <a:noFill/>
              </a:ln>
              <a:solidFill>
                <a:srgbClr val="003996"/>
              </a:solidFill>
              <a:effectLst/>
              <a:uLnTx/>
              <a:uFillTx/>
              <a:latin typeface="Calibri"/>
              <a:ea typeface="Adobe Heiti Std R" pitchFamily="34" charset="-128"/>
              <a:cs typeface="+mn-cs"/>
            </a:endParaRPr>
          </a:p>
        </p:txBody>
      </p:sp>
      <p:pic>
        <p:nvPicPr>
          <p:cNvPr id="10" name="Immagine 10">
            <a:extLst>
              <a:ext uri="{FF2B5EF4-FFF2-40B4-BE49-F238E27FC236}">
                <a16:creationId xmlns:a16="http://schemas.microsoft.com/office/drawing/2014/main" id="{E416793D-5A33-FFCE-D4E0-AE2E351FF26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8065" y="5661248"/>
            <a:ext cx="1356424" cy="1356424"/>
          </a:xfrm>
          <a:prstGeom prst="rect">
            <a:avLst/>
          </a:prstGeom>
        </p:spPr>
      </p:pic>
      <p:sp>
        <p:nvSpPr>
          <p:cNvPr id="11" name="Rectangle 9">
            <a:extLst>
              <a:ext uri="{FF2B5EF4-FFF2-40B4-BE49-F238E27FC236}">
                <a16:creationId xmlns:a16="http://schemas.microsoft.com/office/drawing/2014/main" id="{F7D913B5-E40D-3ACD-8C09-96342DC1CCE8}"/>
              </a:ext>
            </a:extLst>
          </p:cNvPr>
          <p:cNvSpPr/>
          <p:nvPr userDrawn="1"/>
        </p:nvSpPr>
        <p:spPr>
          <a:xfrm>
            <a:off x="0" y="2"/>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l-GR" sz="1350" b="0" i="0" u="none" strike="noStrike" kern="120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37521412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0C3860E-77B0-4792-B51F-19650A1780A2}" type="datetimeFigureOut">
              <a:rPr lang="en-US" smtClean="0"/>
              <a:t>25-Jan-23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46DD8-4A9F-49B5-9668-0ED23F63B6D8}" type="slidenum">
              <a:rPr lang="en-US" smtClean="0"/>
              <a:t>‹#›</a:t>
            </a:fld>
            <a:endParaRPr lang="en-US"/>
          </a:p>
        </p:txBody>
      </p:sp>
      <p:sp>
        <p:nvSpPr>
          <p:cNvPr id="7" name="Rectangle 6">
            <a:extLst>
              <a:ext uri="{FF2B5EF4-FFF2-40B4-BE49-F238E27FC236}">
                <a16:creationId xmlns:a16="http://schemas.microsoft.com/office/drawing/2014/main" id="{11FEA1B0-939B-AC34-068C-56DED5D9EE46}"/>
              </a:ext>
            </a:extLst>
          </p:cNvPr>
          <p:cNvSpPr/>
          <p:nvPr userDrawn="1"/>
        </p:nvSpPr>
        <p:spPr>
          <a:xfrm>
            <a:off x="0" y="2"/>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l-GR" sz="1350" b="0" i="0" u="none" strike="noStrike" kern="1200" cap="none" spc="0" normalizeH="0" baseline="0" noProof="0">
              <a:ln>
                <a:noFill/>
              </a:ln>
              <a:solidFill>
                <a:prstClr val="white"/>
              </a:solidFill>
              <a:effectLst/>
              <a:uLnTx/>
              <a:uFillTx/>
              <a:latin typeface="Calibri"/>
              <a:ea typeface="+mn-ea"/>
              <a:cs typeface="+mn-cs"/>
            </a:endParaRPr>
          </a:p>
        </p:txBody>
      </p:sp>
      <p:sp>
        <p:nvSpPr>
          <p:cNvPr id="8" name="Slide Number Placeholder 5">
            <a:extLst>
              <a:ext uri="{FF2B5EF4-FFF2-40B4-BE49-F238E27FC236}">
                <a16:creationId xmlns:a16="http://schemas.microsoft.com/office/drawing/2014/main" id="{6D068CBE-4F0C-F893-D6B5-4E64BDF1E0AE}"/>
              </a:ext>
            </a:extLst>
          </p:cNvPr>
          <p:cNvSpPr txBox="1">
            <a:spLocks/>
          </p:cNvSpPr>
          <p:nvPr userDrawn="1"/>
        </p:nvSpPr>
        <p:spPr>
          <a:xfrm>
            <a:off x="3438532" y="6520261"/>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fld id="{CEDAB268-0B51-4CAC-88D5-22A3F9569ABE}" type="slidenum">
              <a:rPr kumimoji="0" lang="el-GR" sz="1050" b="1" i="0" u="none" strike="noStrike" kern="1200" cap="none" spc="0" normalizeH="0" baseline="0" noProof="0" smtClean="0">
                <a:ln>
                  <a:noFill/>
                </a:ln>
                <a:solidFill>
                  <a:srgbClr val="EEECE1">
                    <a:lumMod val="25000"/>
                  </a:srgbClr>
                </a:solidFill>
                <a:effectLst/>
                <a:uLnTx/>
                <a:uFillTx/>
                <a:latin typeface="Calibri"/>
                <a:ea typeface="+mn-ea"/>
                <a:cs typeface="+mn-cs"/>
              </a:rPr>
              <a:pPr marL="0" marR="0" lvl="0" indent="0" algn="ctr" defTabSz="685800" rtl="0" eaLnBrk="1" fontAlgn="auto" latinLnBrk="0" hangingPunct="1">
                <a:lnSpc>
                  <a:spcPct val="100000"/>
                </a:lnSpc>
                <a:spcBef>
                  <a:spcPts val="0"/>
                </a:spcBef>
                <a:spcAft>
                  <a:spcPts val="0"/>
                </a:spcAft>
                <a:buClrTx/>
                <a:buSzTx/>
                <a:buFontTx/>
                <a:buNone/>
                <a:tabLst/>
                <a:defRPr/>
              </a:pPr>
              <a:t>‹#›</a:t>
            </a:fld>
            <a:endParaRPr kumimoji="0" lang="el-GR" sz="1050" b="1" i="0" u="none" strike="noStrike" kern="1200" cap="none" spc="0" normalizeH="0" baseline="0" noProof="0" dirty="0">
              <a:ln>
                <a:noFill/>
              </a:ln>
              <a:solidFill>
                <a:srgbClr val="EEECE1">
                  <a:lumMod val="25000"/>
                </a:srgbClr>
              </a:solidFill>
              <a:effectLst/>
              <a:uLnTx/>
              <a:uFillTx/>
              <a:latin typeface="Calibri"/>
              <a:ea typeface="+mn-ea"/>
              <a:cs typeface="+mn-cs"/>
            </a:endParaRPr>
          </a:p>
        </p:txBody>
      </p:sp>
      <p:pic>
        <p:nvPicPr>
          <p:cNvPr id="9" name="Picture 2" descr="C:\Users\mkomod05.cs8500\Google Drive\SEIT lab\Projects\World of Physics\Kick-off\eu flag.JPG">
            <a:extLst>
              <a:ext uri="{FF2B5EF4-FFF2-40B4-BE49-F238E27FC236}">
                <a16:creationId xmlns:a16="http://schemas.microsoft.com/office/drawing/2014/main" id="{5AF14D5D-1152-B25D-2985-12345F8025F1}"/>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19">
            <a:extLst>
              <a:ext uri="{FF2B5EF4-FFF2-40B4-BE49-F238E27FC236}">
                <a16:creationId xmlns:a16="http://schemas.microsoft.com/office/drawing/2014/main" id="{993DB62C-E5F5-DAA1-D9CA-65B2B635914E}"/>
              </a:ext>
            </a:extLst>
          </p:cNvPr>
          <p:cNvSpPr txBox="1"/>
          <p:nvPr userDrawn="1"/>
        </p:nvSpPr>
        <p:spPr>
          <a:xfrm>
            <a:off x="1000101" y="6519471"/>
            <a:ext cx="89960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Erasmus</a:t>
            </a:r>
            <a:r>
              <a:rPr kumimoji="0" lang="en-GB" sz="105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a:t>
            </a:r>
            <a:endParaRPr kumimoji="0" lang="el-GR" sz="1050" b="0" i="0" u="none" strike="noStrike" kern="1200" cap="none" spc="0" normalizeH="0" baseline="0" noProof="0" dirty="0">
              <a:ln>
                <a:noFill/>
              </a:ln>
              <a:solidFill>
                <a:srgbClr val="003996"/>
              </a:solidFill>
              <a:effectLst/>
              <a:uLnTx/>
              <a:uFillTx/>
              <a:latin typeface="Calibri"/>
              <a:ea typeface="Adobe Heiti Std R" pitchFamily="34" charset="-128"/>
              <a:cs typeface="+mn-cs"/>
            </a:endParaRPr>
          </a:p>
        </p:txBody>
      </p:sp>
    </p:spTree>
    <p:extLst>
      <p:ext uri="{BB962C8B-B14F-4D97-AF65-F5344CB8AC3E}">
        <p14:creationId xmlns:p14="http://schemas.microsoft.com/office/powerpoint/2010/main" val="39003524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0C3860E-77B0-4792-B51F-19650A1780A2}" type="datetimeFigureOut">
              <a:rPr lang="en-US" smtClean="0"/>
              <a:t>25-Jan-23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46DD8-4A9F-49B5-9668-0ED23F63B6D8}" type="slidenum">
              <a:rPr lang="en-US" smtClean="0"/>
              <a:t>‹#›</a:t>
            </a:fld>
            <a:endParaRPr lang="en-US"/>
          </a:p>
        </p:txBody>
      </p:sp>
      <p:sp>
        <p:nvSpPr>
          <p:cNvPr id="7" name="Slide Number Placeholder 5">
            <a:extLst>
              <a:ext uri="{FF2B5EF4-FFF2-40B4-BE49-F238E27FC236}">
                <a16:creationId xmlns:a16="http://schemas.microsoft.com/office/drawing/2014/main" id="{5B8E68B9-D579-10E4-E5BC-B9B6E4FD45B6}"/>
              </a:ext>
            </a:extLst>
          </p:cNvPr>
          <p:cNvSpPr txBox="1">
            <a:spLocks/>
          </p:cNvSpPr>
          <p:nvPr userDrawn="1"/>
        </p:nvSpPr>
        <p:spPr>
          <a:xfrm>
            <a:off x="3438532" y="6520261"/>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fld id="{CEDAB268-0B51-4CAC-88D5-22A3F9569ABE}" type="slidenum">
              <a:rPr kumimoji="0" lang="el-GR" sz="1050" b="1" i="0" u="none" strike="noStrike" kern="1200" cap="none" spc="0" normalizeH="0" baseline="0" noProof="0" smtClean="0">
                <a:ln>
                  <a:noFill/>
                </a:ln>
                <a:solidFill>
                  <a:srgbClr val="EEECE1">
                    <a:lumMod val="25000"/>
                  </a:srgbClr>
                </a:solidFill>
                <a:effectLst/>
                <a:uLnTx/>
                <a:uFillTx/>
                <a:latin typeface="Calibri"/>
                <a:ea typeface="+mn-ea"/>
                <a:cs typeface="+mn-cs"/>
              </a:rPr>
              <a:pPr marL="0" marR="0" lvl="0" indent="0" algn="ctr" defTabSz="685800" rtl="0" eaLnBrk="1" fontAlgn="auto" latinLnBrk="0" hangingPunct="1">
                <a:lnSpc>
                  <a:spcPct val="100000"/>
                </a:lnSpc>
                <a:spcBef>
                  <a:spcPts val="0"/>
                </a:spcBef>
                <a:spcAft>
                  <a:spcPts val="0"/>
                </a:spcAft>
                <a:buClrTx/>
                <a:buSzTx/>
                <a:buFontTx/>
                <a:buNone/>
                <a:tabLst/>
                <a:defRPr/>
              </a:pPr>
              <a:t>‹#›</a:t>
            </a:fld>
            <a:endParaRPr kumimoji="0" lang="el-GR" sz="1050" b="1" i="0" u="none" strike="noStrike" kern="1200" cap="none" spc="0" normalizeH="0" baseline="0" noProof="0" dirty="0">
              <a:ln>
                <a:noFill/>
              </a:ln>
              <a:solidFill>
                <a:srgbClr val="EEECE1">
                  <a:lumMod val="25000"/>
                </a:srgbClr>
              </a:solidFill>
              <a:effectLst/>
              <a:uLnTx/>
              <a:uFillTx/>
              <a:latin typeface="Calibri"/>
              <a:ea typeface="+mn-ea"/>
              <a:cs typeface="+mn-cs"/>
            </a:endParaRPr>
          </a:p>
        </p:txBody>
      </p:sp>
      <p:pic>
        <p:nvPicPr>
          <p:cNvPr id="8" name="Picture 2" descr="C:\Users\mkomod05.cs8500\Google Drive\SEIT lab\Projects\World of Physics\Kick-off\eu flag.JPG">
            <a:extLst>
              <a:ext uri="{FF2B5EF4-FFF2-40B4-BE49-F238E27FC236}">
                <a16:creationId xmlns:a16="http://schemas.microsoft.com/office/drawing/2014/main" id="{369FC503-55D6-7606-C1F6-7061850F59E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a:extLst>
              <a:ext uri="{FF2B5EF4-FFF2-40B4-BE49-F238E27FC236}">
                <a16:creationId xmlns:a16="http://schemas.microsoft.com/office/drawing/2014/main" id="{4C5F7290-47FA-C8EB-521D-5A5FF15A5AB0}"/>
              </a:ext>
            </a:extLst>
          </p:cNvPr>
          <p:cNvSpPr txBox="1"/>
          <p:nvPr userDrawn="1"/>
        </p:nvSpPr>
        <p:spPr>
          <a:xfrm>
            <a:off x="1000101" y="6519471"/>
            <a:ext cx="89960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Erasmus</a:t>
            </a:r>
            <a:r>
              <a:rPr kumimoji="0" lang="en-GB" sz="105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a:t>
            </a:r>
            <a:endParaRPr kumimoji="0" lang="el-GR" sz="1050" b="0" i="0" u="none" strike="noStrike" kern="1200" cap="none" spc="0" normalizeH="0" baseline="0" noProof="0" dirty="0">
              <a:ln>
                <a:noFill/>
              </a:ln>
              <a:solidFill>
                <a:srgbClr val="003996"/>
              </a:solidFill>
              <a:effectLst/>
              <a:uLnTx/>
              <a:uFillTx/>
              <a:latin typeface="Calibri"/>
              <a:ea typeface="Adobe Heiti Std R" pitchFamily="34" charset="-128"/>
              <a:cs typeface="+mn-cs"/>
            </a:endParaRPr>
          </a:p>
        </p:txBody>
      </p:sp>
    </p:spTree>
    <p:extLst>
      <p:ext uri="{BB962C8B-B14F-4D97-AF65-F5344CB8AC3E}">
        <p14:creationId xmlns:p14="http://schemas.microsoft.com/office/powerpoint/2010/main" val="31170443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0C3860E-77B0-4792-B51F-19650A1780A2}" type="datetimeFigureOut">
              <a:rPr lang="en-US" smtClean="0"/>
              <a:t>25-Jan-23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246DD8-4A9F-49B5-9668-0ED23F63B6D8}" type="slidenum">
              <a:rPr lang="en-US" smtClean="0"/>
              <a:t>‹#›</a:t>
            </a:fld>
            <a:endParaRPr lang="en-US"/>
          </a:p>
        </p:txBody>
      </p:sp>
    </p:spTree>
    <p:extLst>
      <p:ext uri="{BB962C8B-B14F-4D97-AF65-F5344CB8AC3E}">
        <p14:creationId xmlns:p14="http://schemas.microsoft.com/office/powerpoint/2010/main" val="430145963"/>
      </p:ext>
    </p:extLst>
  </p:cSld>
  <p:clrMapOvr>
    <a:masterClrMapping/>
  </p:clrMapOvr>
  <p:hf sldNum="0" hdr="0" ftr="0"/>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0C3860E-77B0-4792-B51F-19650A1780A2}" type="datetimeFigureOut">
              <a:rPr lang="en-US" smtClean="0"/>
              <a:t>25-Jan-23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246DD8-4A9F-49B5-9668-0ED23F63B6D8}" type="slidenum">
              <a:rPr lang="en-US" smtClean="0"/>
              <a:t>‹#›</a:t>
            </a:fld>
            <a:endParaRPr lang="en-US"/>
          </a:p>
        </p:txBody>
      </p:sp>
    </p:spTree>
    <p:extLst>
      <p:ext uri="{BB962C8B-B14F-4D97-AF65-F5344CB8AC3E}">
        <p14:creationId xmlns:p14="http://schemas.microsoft.com/office/powerpoint/2010/main" val="3252243822"/>
      </p:ext>
    </p:extLst>
  </p:cSld>
  <p:clrMapOvr>
    <a:masterClrMapping/>
  </p:clrMapOvr>
  <p:hf sldNum="0" hdr="0" ft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2"/>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350"/>
          </a:p>
        </p:txBody>
      </p:sp>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457200" y="1600202"/>
            <a:ext cx="82296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3438532" y="6520261"/>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050" b="1" smtClean="0"/>
              <a:pPr/>
              <a:t>‹#›</a:t>
            </a:fld>
            <a:endParaRPr lang="el-GR" sz="105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1" y="6519471"/>
            <a:ext cx="899605" cy="276999"/>
          </a:xfrm>
          <a:prstGeom prst="rect">
            <a:avLst/>
          </a:prstGeom>
          <a:noFill/>
        </p:spPr>
        <p:txBody>
          <a:bodyPr wrap="none" rtlCol="0">
            <a:spAutoFit/>
          </a:bodyPr>
          <a:lstStyle/>
          <a:p>
            <a:r>
              <a:rPr lang="en-GB" sz="1200" b="0" i="0" u="none" strike="noStrike" kern="1200" baseline="0" dirty="0">
                <a:solidFill>
                  <a:srgbClr val="003996"/>
                </a:solidFill>
                <a:latin typeface="Adobe Heiti Std R" pitchFamily="34" charset="-128"/>
                <a:ea typeface="Adobe Heiti Std R" pitchFamily="34" charset="-128"/>
                <a:cs typeface="+mn-cs"/>
              </a:rPr>
              <a:t>Erasmus</a:t>
            </a:r>
            <a:r>
              <a:rPr lang="en-GB" sz="1050" b="0" i="0" u="none" strike="noStrike" kern="1200" baseline="0" dirty="0">
                <a:solidFill>
                  <a:srgbClr val="003996"/>
                </a:solidFill>
                <a:latin typeface="Adobe Heiti Std R" pitchFamily="34" charset="-128"/>
                <a:ea typeface="Adobe Heiti Std R" pitchFamily="34" charset="-128"/>
                <a:cs typeface="+mn-cs"/>
              </a:rPr>
              <a:t>+</a:t>
            </a:r>
            <a:endParaRPr lang="el-GR" sz="1050" dirty="0">
              <a:solidFill>
                <a:srgbClr val="003996"/>
              </a:solidFill>
              <a:ea typeface="Adobe Heiti Std R" pitchFamily="34" charset="-128"/>
            </a:endParaRPr>
          </a:p>
        </p:txBody>
      </p:sp>
    </p:spTree>
    <p:extLst>
      <p:ext uri="{BB962C8B-B14F-4D97-AF65-F5344CB8AC3E}">
        <p14:creationId xmlns:p14="http://schemas.microsoft.com/office/powerpoint/2010/main" val="22541875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0C3860E-77B0-4792-B51F-19650A1780A2}" type="datetimeFigureOut">
              <a:rPr lang="en-US" smtClean="0"/>
              <a:t>25-Jan-23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246DD8-4A9F-49B5-9668-0ED23F63B6D8}" type="slidenum">
              <a:rPr lang="en-US" smtClean="0"/>
              <a:t>‹#›</a:t>
            </a:fld>
            <a:endParaRPr lang="en-US"/>
          </a:p>
        </p:txBody>
      </p:sp>
    </p:spTree>
    <p:extLst>
      <p:ext uri="{BB962C8B-B14F-4D97-AF65-F5344CB8AC3E}">
        <p14:creationId xmlns:p14="http://schemas.microsoft.com/office/powerpoint/2010/main" val="1531046914"/>
      </p:ext>
    </p:extLst>
  </p:cSld>
  <p:clrMapOvr>
    <a:masterClrMapping/>
  </p:clrMapOvr>
  <p:hf sldNum="0" hdr="0" ftr="0"/>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C3860E-77B0-4792-B51F-19650A1780A2}" type="datetimeFigureOut">
              <a:rPr lang="en-US" smtClean="0"/>
              <a:t>25-Jan-23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246DD8-4A9F-49B5-9668-0ED23F63B6D8}" type="slidenum">
              <a:rPr lang="en-US" smtClean="0"/>
              <a:t>‹#›</a:t>
            </a:fld>
            <a:endParaRPr lang="en-US"/>
          </a:p>
        </p:txBody>
      </p:sp>
    </p:spTree>
    <p:extLst>
      <p:ext uri="{BB962C8B-B14F-4D97-AF65-F5344CB8AC3E}">
        <p14:creationId xmlns:p14="http://schemas.microsoft.com/office/powerpoint/2010/main" val="1335789914"/>
      </p:ext>
    </p:extLst>
  </p:cSld>
  <p:clrMapOvr>
    <a:masterClrMapping/>
  </p:clrMapOvr>
  <p:hf sldNum="0" hdr="0" ftr="0"/>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0C3860E-77B0-4792-B51F-19650A1780A2}" type="datetimeFigureOut">
              <a:rPr lang="en-US" smtClean="0"/>
              <a:t>25-Jan-23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246DD8-4A9F-49B5-9668-0ED23F63B6D8}" type="slidenum">
              <a:rPr lang="en-US" smtClean="0"/>
              <a:t>‹#›</a:t>
            </a:fld>
            <a:endParaRPr lang="en-US"/>
          </a:p>
        </p:txBody>
      </p:sp>
    </p:spTree>
    <p:extLst>
      <p:ext uri="{BB962C8B-B14F-4D97-AF65-F5344CB8AC3E}">
        <p14:creationId xmlns:p14="http://schemas.microsoft.com/office/powerpoint/2010/main" val="323237518"/>
      </p:ext>
    </p:extLst>
  </p:cSld>
  <p:clrMapOvr>
    <a:masterClrMapping/>
  </p:clrMapOvr>
  <p:hf sldNum="0" hdr="0" ftr="0"/>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0C3860E-77B0-4792-B51F-19650A1780A2}" type="datetimeFigureOut">
              <a:rPr lang="en-US" smtClean="0"/>
              <a:t>25-Jan-23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246DD8-4A9F-49B5-9668-0ED23F63B6D8}" type="slidenum">
              <a:rPr lang="en-US" smtClean="0"/>
              <a:t>‹#›</a:t>
            </a:fld>
            <a:endParaRPr lang="en-US"/>
          </a:p>
        </p:txBody>
      </p:sp>
    </p:spTree>
    <p:extLst>
      <p:ext uri="{BB962C8B-B14F-4D97-AF65-F5344CB8AC3E}">
        <p14:creationId xmlns:p14="http://schemas.microsoft.com/office/powerpoint/2010/main" val="3477478519"/>
      </p:ext>
    </p:extLst>
  </p:cSld>
  <p:clrMapOvr>
    <a:masterClrMapping/>
  </p:clrMapOvr>
  <p:hf sldNum="0" hdr="0" ftr="0"/>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0C3860E-77B0-4792-B51F-19650A1780A2}" type="datetimeFigureOut">
              <a:rPr lang="en-US" smtClean="0"/>
              <a:t>25-Jan-23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46DD8-4A9F-49B5-9668-0ED23F63B6D8}" type="slidenum">
              <a:rPr lang="en-US" smtClean="0"/>
              <a:t>‹#›</a:t>
            </a:fld>
            <a:endParaRPr lang="en-US"/>
          </a:p>
        </p:txBody>
      </p:sp>
    </p:spTree>
    <p:extLst>
      <p:ext uri="{BB962C8B-B14F-4D97-AF65-F5344CB8AC3E}">
        <p14:creationId xmlns:p14="http://schemas.microsoft.com/office/powerpoint/2010/main" val="2818208052"/>
      </p:ext>
    </p:extLst>
  </p:cSld>
  <p:clrMapOvr>
    <a:masterClrMapping/>
  </p:clrMapOvr>
  <p:hf sldNum="0" hdr="0" ftr="0"/>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0C3860E-77B0-4792-B51F-19650A1780A2}" type="datetimeFigureOut">
              <a:rPr lang="en-US" smtClean="0"/>
              <a:t>25-Jan-23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46DD8-4A9F-49B5-9668-0ED23F63B6D8}" type="slidenum">
              <a:rPr lang="en-US" smtClean="0"/>
              <a:t>‹#›</a:t>
            </a:fld>
            <a:endParaRPr lang="en-US"/>
          </a:p>
        </p:txBody>
      </p:sp>
    </p:spTree>
    <p:extLst>
      <p:ext uri="{BB962C8B-B14F-4D97-AF65-F5344CB8AC3E}">
        <p14:creationId xmlns:p14="http://schemas.microsoft.com/office/powerpoint/2010/main" val="475015271"/>
      </p:ext>
    </p:extLst>
  </p:cSld>
  <p:clrMapOvr>
    <a:masterClrMapping/>
  </p:clrMapOvr>
  <p:hf sldNum="0" hdr="0" ftr="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a:prstGeom prst="rect">
            <a:avLst/>
          </a:prstGeom>
        </p:spPr>
        <p:txBody>
          <a:bodyPr anchor="t"/>
          <a:lstStyle>
            <a:lvl1pPr algn="l">
              <a:defRPr sz="3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3438532" y="6520261"/>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050" b="1" smtClean="0"/>
              <a:pPr/>
              <a:t>‹#›</a:t>
            </a:fld>
            <a:endParaRPr lang="el-GR" sz="105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1" y="6519471"/>
            <a:ext cx="899605" cy="276999"/>
          </a:xfrm>
          <a:prstGeom prst="rect">
            <a:avLst/>
          </a:prstGeom>
          <a:noFill/>
        </p:spPr>
        <p:txBody>
          <a:bodyPr wrap="none" rtlCol="0">
            <a:spAutoFit/>
          </a:bodyPr>
          <a:lstStyle/>
          <a:p>
            <a:r>
              <a:rPr lang="en-GB" sz="1200" b="0" i="0" u="none" strike="noStrike" kern="1200" baseline="0" dirty="0">
                <a:solidFill>
                  <a:srgbClr val="003996"/>
                </a:solidFill>
                <a:latin typeface="Adobe Heiti Std R" pitchFamily="34" charset="-128"/>
                <a:ea typeface="Adobe Heiti Std R" pitchFamily="34" charset="-128"/>
                <a:cs typeface="+mn-cs"/>
              </a:rPr>
              <a:t>Erasmus</a:t>
            </a:r>
            <a:r>
              <a:rPr lang="en-GB" sz="1050" b="0" i="0" u="none" strike="noStrike" kern="1200" baseline="0" dirty="0">
                <a:solidFill>
                  <a:srgbClr val="003996"/>
                </a:solidFill>
                <a:latin typeface="Adobe Heiti Std R" pitchFamily="34" charset="-128"/>
                <a:ea typeface="Adobe Heiti Std R" pitchFamily="34" charset="-128"/>
                <a:cs typeface="+mn-cs"/>
              </a:rPr>
              <a:t>+</a:t>
            </a:r>
            <a:endParaRPr lang="el-GR" sz="1050" dirty="0">
              <a:solidFill>
                <a:srgbClr val="003996"/>
              </a:solidFill>
              <a:ea typeface="Adobe Heiti Std R" pitchFamily="34" charset="-128"/>
            </a:endParaRPr>
          </a:p>
        </p:txBody>
      </p:sp>
    </p:spTree>
    <p:extLst>
      <p:ext uri="{BB962C8B-B14F-4D97-AF65-F5344CB8AC3E}">
        <p14:creationId xmlns:p14="http://schemas.microsoft.com/office/powerpoint/2010/main" val="12480916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94399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921C01-9E67-F100-1330-A881EDDF234D}"/>
              </a:ext>
            </a:extLst>
          </p:cNvPr>
          <p:cNvSpPr>
            <a:spLocks noGrp="1"/>
          </p:cNvSpPr>
          <p:nvPr>
            <p:ph type="title"/>
          </p:nvPr>
        </p:nvSpPr>
        <p:spPr>
          <a:xfrm>
            <a:off x="628650" y="365126"/>
            <a:ext cx="7886700" cy="1325563"/>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507144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1" y="5805265"/>
            <a:ext cx="8964488"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350"/>
          </a:p>
        </p:txBody>
      </p:sp>
      <p:sp>
        <p:nvSpPr>
          <p:cNvPr id="2" name="Title 1"/>
          <p:cNvSpPr>
            <a:spLocks noGrp="1"/>
          </p:cNvSpPr>
          <p:nvPr>
            <p:ph type="ctrTitle"/>
          </p:nvPr>
        </p:nvSpPr>
        <p:spPr>
          <a:xfrm>
            <a:off x="327992" y="1052738"/>
            <a:ext cx="77724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323528" y="2636912"/>
            <a:ext cx="6400800" cy="1752600"/>
          </a:xfrm>
          <a:prstGeom prst="rect">
            <a:avLst/>
          </a:prstGeom>
        </p:spPr>
        <p:txBody>
          <a:bodyPr/>
          <a:lstStyle>
            <a:lvl1pPr marL="0" indent="0" algn="l">
              <a:buNone/>
              <a:defRPr>
                <a:solidFill>
                  <a:schemeClr val="tx1">
                    <a:lumMod val="65000"/>
                    <a:lumOff val="3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000101" y="6519471"/>
            <a:ext cx="899605" cy="276999"/>
          </a:xfrm>
          <a:prstGeom prst="rect">
            <a:avLst/>
          </a:prstGeom>
          <a:noFill/>
        </p:spPr>
        <p:txBody>
          <a:bodyPr wrap="none" rtlCol="0">
            <a:spAutoFit/>
          </a:bodyPr>
          <a:lstStyle/>
          <a:p>
            <a:r>
              <a:rPr lang="en-GB" sz="1200" b="0" i="0" u="none" strike="noStrike" kern="1200" baseline="0" dirty="0">
                <a:solidFill>
                  <a:srgbClr val="003996"/>
                </a:solidFill>
                <a:latin typeface="Adobe Heiti Std R" pitchFamily="34" charset="-128"/>
                <a:ea typeface="Adobe Heiti Std R" pitchFamily="34" charset="-128"/>
                <a:cs typeface="+mn-cs"/>
              </a:rPr>
              <a:t>Erasmus</a:t>
            </a:r>
            <a:r>
              <a:rPr lang="en-GB" sz="1050" b="0" i="0" u="none" strike="noStrike" kern="1200" baseline="0" dirty="0">
                <a:solidFill>
                  <a:srgbClr val="003996"/>
                </a:solidFill>
                <a:latin typeface="Adobe Heiti Std R" pitchFamily="34" charset="-128"/>
                <a:ea typeface="Adobe Heiti Std R" pitchFamily="34" charset="-128"/>
                <a:cs typeface="+mn-cs"/>
              </a:rPr>
              <a:t>+</a:t>
            </a:r>
            <a:endParaRPr lang="el-GR" sz="1050" dirty="0">
              <a:solidFill>
                <a:srgbClr val="003996"/>
              </a:solidFill>
              <a:ea typeface="Adobe Heiti Std R" pitchFamily="34" charset="-128"/>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8065" y="5661248"/>
            <a:ext cx="1356424"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2"/>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350" dirty="0"/>
          </a:p>
        </p:txBody>
      </p:sp>
    </p:spTree>
    <p:extLst>
      <p:ext uri="{BB962C8B-B14F-4D97-AF65-F5344CB8AC3E}">
        <p14:creationId xmlns:p14="http://schemas.microsoft.com/office/powerpoint/2010/main" val="34176620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2"/>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350"/>
          </a:p>
        </p:txBody>
      </p:sp>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457200" y="1600202"/>
            <a:ext cx="82296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3438532" y="6520261"/>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050" b="1" smtClean="0"/>
              <a:pPr/>
              <a:t>‹#›</a:t>
            </a:fld>
            <a:endParaRPr lang="el-GR" sz="105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1" y="6519471"/>
            <a:ext cx="899605" cy="276999"/>
          </a:xfrm>
          <a:prstGeom prst="rect">
            <a:avLst/>
          </a:prstGeom>
          <a:noFill/>
        </p:spPr>
        <p:txBody>
          <a:bodyPr wrap="none" rtlCol="0">
            <a:spAutoFit/>
          </a:bodyPr>
          <a:lstStyle/>
          <a:p>
            <a:r>
              <a:rPr lang="en-GB" sz="1200" b="0" i="0" u="none" strike="noStrike" kern="1200" baseline="0" dirty="0">
                <a:solidFill>
                  <a:srgbClr val="003996"/>
                </a:solidFill>
                <a:latin typeface="Adobe Heiti Std R" pitchFamily="34" charset="-128"/>
                <a:ea typeface="Adobe Heiti Std R" pitchFamily="34" charset="-128"/>
                <a:cs typeface="+mn-cs"/>
              </a:rPr>
              <a:t>Erasmus</a:t>
            </a:r>
            <a:r>
              <a:rPr lang="en-GB" sz="1050" b="0" i="0" u="none" strike="noStrike" kern="1200" baseline="0" dirty="0">
                <a:solidFill>
                  <a:srgbClr val="003996"/>
                </a:solidFill>
                <a:latin typeface="Adobe Heiti Std R" pitchFamily="34" charset="-128"/>
                <a:ea typeface="Adobe Heiti Std R" pitchFamily="34" charset="-128"/>
                <a:cs typeface="+mn-cs"/>
              </a:rPr>
              <a:t>+</a:t>
            </a:r>
            <a:endParaRPr lang="el-GR" sz="1050" dirty="0">
              <a:solidFill>
                <a:srgbClr val="003996"/>
              </a:solidFill>
              <a:ea typeface="Adobe Heiti Std R" pitchFamily="34" charset="-128"/>
            </a:endParaRPr>
          </a:p>
        </p:txBody>
      </p:sp>
    </p:spTree>
    <p:extLst>
      <p:ext uri="{BB962C8B-B14F-4D97-AF65-F5344CB8AC3E}">
        <p14:creationId xmlns:p14="http://schemas.microsoft.com/office/powerpoint/2010/main" val="17721388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a:prstGeom prst="rect">
            <a:avLst/>
          </a:prstGeom>
        </p:spPr>
        <p:txBody>
          <a:bodyPr anchor="t"/>
          <a:lstStyle>
            <a:lvl1pPr algn="l">
              <a:defRPr sz="3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3438532" y="6520261"/>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050" b="1" smtClean="0"/>
              <a:pPr/>
              <a:t>‹#›</a:t>
            </a:fld>
            <a:endParaRPr lang="el-GR" sz="105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1" y="6519471"/>
            <a:ext cx="899605" cy="276999"/>
          </a:xfrm>
          <a:prstGeom prst="rect">
            <a:avLst/>
          </a:prstGeom>
          <a:noFill/>
        </p:spPr>
        <p:txBody>
          <a:bodyPr wrap="none" rtlCol="0">
            <a:spAutoFit/>
          </a:bodyPr>
          <a:lstStyle/>
          <a:p>
            <a:r>
              <a:rPr lang="en-GB" sz="1200" b="0" i="0" u="none" strike="noStrike" kern="1200" baseline="0" dirty="0">
                <a:solidFill>
                  <a:srgbClr val="003996"/>
                </a:solidFill>
                <a:latin typeface="Adobe Heiti Std R" pitchFamily="34" charset="-128"/>
                <a:ea typeface="Adobe Heiti Std R" pitchFamily="34" charset="-128"/>
                <a:cs typeface="+mn-cs"/>
              </a:rPr>
              <a:t>Erasmus</a:t>
            </a:r>
            <a:r>
              <a:rPr lang="en-GB" sz="1050" b="0" i="0" u="none" strike="noStrike" kern="1200" baseline="0" dirty="0">
                <a:solidFill>
                  <a:srgbClr val="003996"/>
                </a:solidFill>
                <a:latin typeface="Adobe Heiti Std R" pitchFamily="34" charset="-128"/>
                <a:ea typeface="Adobe Heiti Std R" pitchFamily="34" charset="-128"/>
                <a:cs typeface="+mn-cs"/>
              </a:rPr>
              <a:t>+</a:t>
            </a:r>
            <a:endParaRPr lang="el-GR" sz="1050" dirty="0">
              <a:solidFill>
                <a:srgbClr val="003996"/>
              </a:solidFill>
              <a:ea typeface="Adobe Heiti Std R" pitchFamily="34" charset="-128"/>
            </a:endParaRPr>
          </a:p>
        </p:txBody>
      </p:sp>
    </p:spTree>
    <p:extLst>
      <p:ext uri="{BB962C8B-B14F-4D97-AF65-F5344CB8AC3E}">
        <p14:creationId xmlns:p14="http://schemas.microsoft.com/office/powerpoint/2010/main" val="34249935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2743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8.xml"/><Relationship Id="rId7" Type="http://schemas.openxmlformats.org/officeDocument/2006/relationships/image" Target="../media/image2.png"/><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image" Target="../media/image1.jpeg"/><Relationship Id="rId5" Type="http://schemas.openxmlformats.org/officeDocument/2006/relationships/theme" Target="../theme/theme2.xml"/><Relationship Id="rId4"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12.xml"/><Relationship Id="rId7" Type="http://schemas.openxmlformats.org/officeDocument/2006/relationships/image" Target="../media/image1.jpe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theme" Target="../theme/theme3.xml"/><Relationship Id="rId5" Type="http://schemas.openxmlformats.org/officeDocument/2006/relationships/slideLayout" Target="../slideLayouts/slideLayout14.xml"/><Relationship Id="rId4" Type="http://schemas.openxmlformats.org/officeDocument/2006/relationships/slideLayout" Target="../slideLayouts/slideLayout13.xml"/><Relationship Id="rId9"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image" Target="../media/image1.jpe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4.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image" Target="../media/image3.png"/><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000101" y="6519471"/>
            <a:ext cx="899605" cy="276999"/>
          </a:xfrm>
          <a:prstGeom prst="rect">
            <a:avLst/>
          </a:prstGeom>
          <a:noFill/>
        </p:spPr>
        <p:txBody>
          <a:bodyPr wrap="none" rtlCol="0">
            <a:spAutoFit/>
          </a:bodyPr>
          <a:lstStyle/>
          <a:p>
            <a:r>
              <a:rPr lang="en-GB" sz="1200" b="0" i="0" u="none" strike="noStrike" kern="1200" baseline="0" dirty="0">
                <a:solidFill>
                  <a:srgbClr val="003996"/>
                </a:solidFill>
                <a:latin typeface="Adobe Heiti Std R" pitchFamily="34" charset="-128"/>
                <a:ea typeface="Adobe Heiti Std R" pitchFamily="34" charset="-128"/>
                <a:cs typeface="+mn-cs"/>
              </a:rPr>
              <a:t>Erasmus</a:t>
            </a:r>
            <a:r>
              <a:rPr lang="en-GB" sz="1050" b="0" i="0" u="none" strike="noStrike" kern="1200" baseline="0" dirty="0">
                <a:solidFill>
                  <a:srgbClr val="003996"/>
                </a:solidFill>
                <a:latin typeface="Adobe Heiti Std R" pitchFamily="34" charset="-128"/>
                <a:ea typeface="Adobe Heiti Std R" pitchFamily="34" charset="-128"/>
                <a:cs typeface="+mn-cs"/>
              </a:rPr>
              <a:t>+</a:t>
            </a:r>
            <a:endParaRPr lang="el-GR" sz="1050" dirty="0">
              <a:solidFill>
                <a:srgbClr val="003996"/>
              </a:solidFill>
              <a:ea typeface="Adobe Heiti Std R" pitchFamily="34" charset="-128"/>
            </a:endParaRPr>
          </a:p>
        </p:txBody>
      </p:sp>
      <p:sp>
        <p:nvSpPr>
          <p:cNvPr id="6" name="TextBox 5"/>
          <p:cNvSpPr txBox="1"/>
          <p:nvPr userDrawn="1"/>
        </p:nvSpPr>
        <p:spPr>
          <a:xfrm>
            <a:off x="5621849" y="116633"/>
            <a:ext cx="2668038" cy="276999"/>
          </a:xfrm>
          <a:prstGeom prst="rect">
            <a:avLst/>
          </a:prstGeom>
          <a:noFill/>
        </p:spPr>
        <p:txBody>
          <a:bodyPr wrap="none" rtlCol="0">
            <a:sp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Mathesis - </a:t>
            </a:r>
            <a:r>
              <a:rPr lang="it-IT" sz="1200" b="0" i="0" u="none" strike="noStrike" kern="1200" dirty="0">
                <a:solidFill>
                  <a:schemeClr val="tx1"/>
                </a:solidFill>
                <a:effectLst/>
                <a:latin typeface="+mn-lt"/>
                <a:ea typeface="+mn-ea"/>
                <a:cs typeface="+mn-cs"/>
              </a:rPr>
              <a:t>2020-1-RO01-KA201-080410</a:t>
            </a:r>
            <a:endParaRPr lang="en-US" sz="1200" dirty="0">
              <a:solidFill>
                <a:schemeClr val="tx1"/>
              </a:solidFill>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7608065" y="5661248"/>
            <a:ext cx="1356424"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9036496" y="1"/>
            <a:ext cx="107505" cy="6885385"/>
          </a:xfrm>
          <a:prstGeom prst="rect">
            <a:avLst/>
          </a:prstGeom>
        </p:spPr>
      </p:pic>
    </p:spTree>
    <p:extLst>
      <p:ext uri="{BB962C8B-B14F-4D97-AF65-F5344CB8AC3E}">
        <p14:creationId xmlns:p14="http://schemas.microsoft.com/office/powerpoint/2010/main" val="1893025230"/>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Lst>
  <p:hf sldNum="0" hdr="0" ftr="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l-G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000101" y="6519471"/>
            <a:ext cx="899605" cy="276999"/>
          </a:xfrm>
          <a:prstGeom prst="rect">
            <a:avLst/>
          </a:prstGeom>
          <a:noFill/>
        </p:spPr>
        <p:txBody>
          <a:bodyPr wrap="none" rtlCol="0">
            <a:spAutoFit/>
          </a:bodyPr>
          <a:lstStyle/>
          <a:p>
            <a:r>
              <a:rPr lang="en-GB" sz="1200" b="0" i="0" u="none" strike="noStrike" kern="1200" baseline="0" dirty="0">
                <a:solidFill>
                  <a:srgbClr val="003996"/>
                </a:solidFill>
                <a:latin typeface="Adobe Heiti Std R" pitchFamily="34" charset="-128"/>
                <a:ea typeface="Adobe Heiti Std R" pitchFamily="34" charset="-128"/>
                <a:cs typeface="+mn-cs"/>
              </a:rPr>
              <a:t>Erasmus</a:t>
            </a:r>
            <a:r>
              <a:rPr lang="en-GB" sz="1050" b="0" i="0" u="none" strike="noStrike" kern="1200" baseline="0" dirty="0">
                <a:solidFill>
                  <a:srgbClr val="003996"/>
                </a:solidFill>
                <a:latin typeface="Adobe Heiti Std R" pitchFamily="34" charset="-128"/>
                <a:ea typeface="Adobe Heiti Std R" pitchFamily="34" charset="-128"/>
                <a:cs typeface="+mn-cs"/>
              </a:rPr>
              <a:t>+</a:t>
            </a:r>
            <a:endParaRPr lang="el-GR" sz="1050" dirty="0">
              <a:solidFill>
                <a:srgbClr val="003996"/>
              </a:solidFill>
              <a:ea typeface="Adobe Heiti Std R" pitchFamily="34" charset="-128"/>
            </a:endParaRPr>
          </a:p>
        </p:txBody>
      </p:sp>
      <p:sp>
        <p:nvSpPr>
          <p:cNvPr id="6" name="TextBox 5"/>
          <p:cNvSpPr txBox="1"/>
          <p:nvPr userDrawn="1"/>
        </p:nvSpPr>
        <p:spPr>
          <a:xfrm>
            <a:off x="5621849" y="116633"/>
            <a:ext cx="2668038" cy="276999"/>
          </a:xfrm>
          <a:prstGeom prst="rect">
            <a:avLst/>
          </a:prstGeom>
          <a:noFill/>
        </p:spPr>
        <p:txBody>
          <a:bodyPr wrap="none" rtlCol="0">
            <a:sp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Mathesis - </a:t>
            </a:r>
            <a:r>
              <a:rPr lang="it-IT" sz="1200" b="0" i="0" u="none" strike="noStrike" kern="1200" dirty="0">
                <a:solidFill>
                  <a:schemeClr val="tx1"/>
                </a:solidFill>
                <a:effectLst/>
                <a:latin typeface="+mn-lt"/>
                <a:ea typeface="+mn-ea"/>
                <a:cs typeface="+mn-cs"/>
              </a:rPr>
              <a:t>2020-1-RO01-KA201-080410</a:t>
            </a:r>
            <a:endParaRPr lang="en-US" sz="1200" dirty="0">
              <a:solidFill>
                <a:schemeClr val="tx1"/>
              </a:solidFill>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7608065" y="5661248"/>
            <a:ext cx="1356424"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9036496" y="1"/>
            <a:ext cx="107505" cy="6885385"/>
          </a:xfrm>
          <a:prstGeom prst="rect">
            <a:avLst/>
          </a:prstGeom>
        </p:spPr>
      </p:pic>
    </p:spTree>
    <p:extLst>
      <p:ext uri="{BB962C8B-B14F-4D97-AF65-F5344CB8AC3E}">
        <p14:creationId xmlns:p14="http://schemas.microsoft.com/office/powerpoint/2010/main" val="2121343689"/>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Lst>
  <p:hf sldNum="0" hdr="0" ftr="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l-G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000101" y="6519471"/>
            <a:ext cx="89960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Erasmus</a:t>
            </a:r>
            <a:r>
              <a:rPr kumimoji="0" lang="en-GB" sz="105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a:t>
            </a:r>
            <a:endParaRPr kumimoji="0" lang="el-GR" sz="1050" b="0" i="0" u="none" strike="noStrike" kern="1200" cap="none" spc="0" normalizeH="0" baseline="0" noProof="0" dirty="0">
              <a:ln>
                <a:noFill/>
              </a:ln>
              <a:solidFill>
                <a:srgbClr val="003996"/>
              </a:solidFill>
              <a:effectLst/>
              <a:uLnTx/>
              <a:uFillTx/>
              <a:latin typeface="Calibri"/>
              <a:ea typeface="Adobe Heiti Std R" pitchFamily="34" charset="-128"/>
              <a:cs typeface="+mn-cs"/>
            </a:endParaRPr>
          </a:p>
        </p:txBody>
      </p:sp>
      <p:sp>
        <p:nvSpPr>
          <p:cNvPr id="6" name="TextBox 5"/>
          <p:cNvSpPr txBox="1"/>
          <p:nvPr userDrawn="1"/>
        </p:nvSpPr>
        <p:spPr>
          <a:xfrm>
            <a:off x="5621849" y="116633"/>
            <a:ext cx="2668038"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Mathesis - </a:t>
            </a:r>
            <a:r>
              <a:rPr kumimoji="0" lang="it-IT" sz="1200" b="0" i="0" u="none" strike="noStrike" kern="1200" cap="none" spc="0" normalizeH="0" baseline="0" noProof="0" dirty="0">
                <a:ln>
                  <a:noFill/>
                </a:ln>
                <a:solidFill>
                  <a:prstClr val="black"/>
                </a:solidFill>
                <a:effectLst/>
                <a:uLnTx/>
                <a:uFillTx/>
                <a:latin typeface="Calibri"/>
                <a:ea typeface="+mn-ea"/>
                <a:cs typeface="+mn-cs"/>
              </a:rPr>
              <a:t>2020-1-RO01-KA201-080410</a:t>
            </a: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7608065" y="5661248"/>
            <a:ext cx="1356424"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9036496" y="1"/>
            <a:ext cx="107505" cy="6885385"/>
          </a:xfrm>
          <a:prstGeom prst="rect">
            <a:avLst/>
          </a:prstGeom>
        </p:spPr>
      </p:pic>
    </p:spTree>
    <p:extLst>
      <p:ext uri="{BB962C8B-B14F-4D97-AF65-F5344CB8AC3E}">
        <p14:creationId xmlns:p14="http://schemas.microsoft.com/office/powerpoint/2010/main" val="338385920"/>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93" r:id="rId5"/>
  </p:sldLayoutIdLst>
  <p:hf sldNum="0" hdr="0" ftr="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l-G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25-Jan-23</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pic>
        <p:nvPicPr>
          <p:cNvPr id="7" name="Picture 2" descr="C:\Users\mkomod05.cs8500\Google Drive\SEIT lab\Projects\World of Physics\Kick-off\eu flag.JPG">
            <a:extLst>
              <a:ext uri="{FF2B5EF4-FFF2-40B4-BE49-F238E27FC236}">
                <a16:creationId xmlns:a16="http://schemas.microsoft.com/office/drawing/2014/main" id="{C9468667-A721-D0CF-959C-E12AB08E6157}"/>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19">
            <a:extLst>
              <a:ext uri="{FF2B5EF4-FFF2-40B4-BE49-F238E27FC236}">
                <a16:creationId xmlns:a16="http://schemas.microsoft.com/office/drawing/2014/main" id="{EDC74645-DE47-40BE-83F4-2E05453125C8}"/>
              </a:ext>
            </a:extLst>
          </p:cNvPr>
          <p:cNvSpPr txBox="1"/>
          <p:nvPr userDrawn="1"/>
        </p:nvSpPr>
        <p:spPr>
          <a:xfrm>
            <a:off x="1000101" y="6519471"/>
            <a:ext cx="899605"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Erasmus</a:t>
            </a:r>
            <a:r>
              <a:rPr kumimoji="0" lang="en-GB" sz="1050" b="0" i="0" u="none" strike="noStrike" kern="1200" cap="none" spc="0" normalizeH="0" baseline="0" noProof="0" dirty="0">
                <a:ln>
                  <a:noFill/>
                </a:ln>
                <a:solidFill>
                  <a:srgbClr val="003996"/>
                </a:solidFill>
                <a:effectLst/>
                <a:uLnTx/>
                <a:uFillTx/>
                <a:latin typeface="Adobe Heiti Std R" pitchFamily="34" charset="-128"/>
                <a:ea typeface="Adobe Heiti Std R" pitchFamily="34" charset="-128"/>
                <a:cs typeface="+mn-cs"/>
              </a:rPr>
              <a:t>+</a:t>
            </a:r>
            <a:endParaRPr kumimoji="0" lang="el-GR" sz="1050" b="0" i="0" u="none" strike="noStrike" kern="1200" cap="none" spc="0" normalizeH="0" baseline="0" noProof="0" dirty="0">
              <a:ln>
                <a:noFill/>
              </a:ln>
              <a:solidFill>
                <a:srgbClr val="003996"/>
              </a:solidFill>
              <a:effectLst/>
              <a:uLnTx/>
              <a:uFillTx/>
              <a:latin typeface="Calibri"/>
              <a:ea typeface="Adobe Heiti Std R" pitchFamily="34" charset="-128"/>
              <a:cs typeface="+mn-cs"/>
            </a:endParaRPr>
          </a:p>
        </p:txBody>
      </p:sp>
      <p:sp>
        <p:nvSpPr>
          <p:cNvPr id="9" name="TextBox 8">
            <a:extLst>
              <a:ext uri="{FF2B5EF4-FFF2-40B4-BE49-F238E27FC236}">
                <a16:creationId xmlns:a16="http://schemas.microsoft.com/office/drawing/2014/main" id="{09CD55DC-9CCA-817D-BC37-F7BC2C56C756}"/>
              </a:ext>
            </a:extLst>
          </p:cNvPr>
          <p:cNvSpPr txBox="1"/>
          <p:nvPr userDrawn="1"/>
        </p:nvSpPr>
        <p:spPr>
          <a:xfrm>
            <a:off x="5621849" y="116633"/>
            <a:ext cx="2668038"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Mathesis - </a:t>
            </a:r>
            <a:r>
              <a:rPr kumimoji="0" lang="it-IT" sz="1200" b="0" i="0" u="none" strike="noStrike" kern="1200" cap="none" spc="0" normalizeH="0" baseline="0" noProof="0" dirty="0">
                <a:ln>
                  <a:noFill/>
                </a:ln>
                <a:solidFill>
                  <a:prstClr val="black"/>
                </a:solidFill>
                <a:effectLst/>
                <a:uLnTx/>
                <a:uFillTx/>
                <a:latin typeface="Calibri"/>
                <a:ea typeface="+mn-ea"/>
                <a:cs typeface="+mn-cs"/>
              </a:rPr>
              <a:t>2020-1-RO01-KA201-080410</a:t>
            </a: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10" name="Immagine 7">
            <a:extLst>
              <a:ext uri="{FF2B5EF4-FFF2-40B4-BE49-F238E27FC236}">
                <a16:creationId xmlns:a16="http://schemas.microsoft.com/office/drawing/2014/main" id="{97609C04-4EDC-6F44-C5AF-9744A2A7799F}"/>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7608065" y="5661248"/>
            <a:ext cx="1356424" cy="1356424"/>
          </a:xfrm>
          <a:prstGeom prst="rect">
            <a:avLst/>
          </a:prstGeom>
        </p:spPr>
      </p:pic>
      <p:pic>
        <p:nvPicPr>
          <p:cNvPr id="11" name="Immagine 6">
            <a:extLst>
              <a:ext uri="{FF2B5EF4-FFF2-40B4-BE49-F238E27FC236}">
                <a16:creationId xmlns:a16="http://schemas.microsoft.com/office/drawing/2014/main" id="{9624CD48-1232-A599-B791-48264EA55DC4}"/>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9036496" y="1"/>
            <a:ext cx="107505" cy="6885385"/>
          </a:xfrm>
          <a:prstGeom prst="rect">
            <a:avLst/>
          </a:prstGeom>
        </p:spPr>
      </p:pic>
    </p:spTree>
    <p:extLst>
      <p:ext uri="{BB962C8B-B14F-4D97-AF65-F5344CB8AC3E}">
        <p14:creationId xmlns:p14="http://schemas.microsoft.com/office/powerpoint/2010/main" val="767058998"/>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6.xml"/><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6.xml"/><Relationship Id="rId4"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33.png"/><Relationship Id="rId1" Type="http://schemas.openxmlformats.org/officeDocument/2006/relationships/slideLayout" Target="../slideLayouts/slideLayout16.xml"/><Relationship Id="rId4" Type="http://schemas.openxmlformats.org/officeDocument/2006/relationships/image" Target="../media/image3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6.xml"/><Relationship Id="rId4" Type="http://schemas.openxmlformats.org/officeDocument/2006/relationships/image" Target="../media/image38.png"/></Relationships>
</file>

<file path=ppt/slides/_rels/slide3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t>Integers</a:t>
            </a:r>
            <a:endParaRPr lang="ro-RO" b="1" dirty="0"/>
          </a:p>
        </p:txBody>
      </p:sp>
    </p:spTree>
    <p:extLst>
      <p:ext uri="{BB962C8B-B14F-4D97-AF65-F5344CB8AC3E}">
        <p14:creationId xmlns:p14="http://schemas.microsoft.com/office/powerpoint/2010/main" val="33571279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The set of integers</a:t>
            </a:r>
            <a:endParaRPr lang="ro-RO" dirty="0"/>
          </a:p>
        </p:txBody>
      </p:sp>
      <p:sp>
        <p:nvSpPr>
          <p:cNvPr id="3" name="Content Placeholder 2"/>
          <p:cNvSpPr>
            <a:spLocks noGrp="1"/>
          </p:cNvSpPr>
          <p:nvPr>
            <p:ph idx="1"/>
          </p:nvPr>
        </p:nvSpPr>
        <p:spPr>
          <a:xfrm>
            <a:off x="628650" y="2035631"/>
            <a:ext cx="7007383" cy="2910580"/>
          </a:xfrm>
        </p:spPr>
        <p:txBody>
          <a:bodyPr>
            <a:normAutofit fontScale="92500" lnSpcReduction="20000"/>
          </a:bodyPr>
          <a:lstStyle/>
          <a:p>
            <a:r>
              <a:rPr lang="en-US" dirty="0"/>
              <a:t>5) The table below shows the temperatures at 8 o'clock at a weather station on each day of a week in February.</a:t>
            </a:r>
          </a:p>
          <a:p>
            <a:endParaRPr lang="en-US" dirty="0"/>
          </a:p>
          <a:p>
            <a:endParaRPr lang="en-US" dirty="0"/>
          </a:p>
          <a:p>
            <a:endParaRPr lang="en-US" dirty="0"/>
          </a:p>
          <a:p>
            <a:r>
              <a:rPr lang="en-US" dirty="0"/>
              <a:t>According to the table, the arithmetic mean of positive temperatures is equal to ... ℃</a:t>
            </a:r>
            <a:endParaRPr lang="ro-RO" dirty="0"/>
          </a:p>
          <a:p>
            <a:endParaRPr lang="ro-RO" dirty="0"/>
          </a:p>
        </p:txBody>
      </p:sp>
      <p:graphicFrame>
        <p:nvGraphicFramePr>
          <p:cNvPr id="4" name="Table 3"/>
          <p:cNvGraphicFramePr>
            <a:graphicFrameLocks noGrp="1"/>
          </p:cNvGraphicFramePr>
          <p:nvPr>
            <p:extLst>
              <p:ext uri="{D42A27DB-BD31-4B8C-83A1-F6EECF244321}">
                <p14:modId xmlns:p14="http://schemas.microsoft.com/office/powerpoint/2010/main" val="1460404601"/>
              </p:ext>
            </p:extLst>
          </p:nvPr>
        </p:nvGraphicFramePr>
        <p:xfrm>
          <a:off x="1839269" y="3277242"/>
          <a:ext cx="5027813" cy="634693"/>
        </p:xfrm>
        <a:graphic>
          <a:graphicData uri="http://schemas.openxmlformats.org/drawingml/2006/table">
            <a:tbl>
              <a:tblPr bandRow="1">
                <a:tableStyleId>{5C22544A-7EE6-4342-B048-85BDC9FD1C3A}</a:tableStyleId>
              </a:tblPr>
              <a:tblGrid>
                <a:gridCol w="844270">
                  <a:extLst>
                    <a:ext uri="{9D8B030D-6E8A-4147-A177-3AD203B41FA5}">
                      <a16:colId xmlns:a16="http://schemas.microsoft.com/office/drawing/2014/main" val="20000"/>
                    </a:ext>
                  </a:extLst>
                </a:gridCol>
                <a:gridCol w="489969">
                  <a:extLst>
                    <a:ext uri="{9D8B030D-6E8A-4147-A177-3AD203B41FA5}">
                      <a16:colId xmlns:a16="http://schemas.microsoft.com/office/drawing/2014/main" val="20001"/>
                    </a:ext>
                  </a:extLst>
                </a:gridCol>
                <a:gridCol w="581511">
                  <a:extLst>
                    <a:ext uri="{9D8B030D-6E8A-4147-A177-3AD203B41FA5}">
                      <a16:colId xmlns:a16="http://schemas.microsoft.com/office/drawing/2014/main" val="20002"/>
                    </a:ext>
                  </a:extLst>
                </a:gridCol>
                <a:gridCol w="581511">
                  <a:extLst>
                    <a:ext uri="{9D8B030D-6E8A-4147-A177-3AD203B41FA5}">
                      <a16:colId xmlns:a16="http://schemas.microsoft.com/office/drawing/2014/main" val="20003"/>
                    </a:ext>
                  </a:extLst>
                </a:gridCol>
                <a:gridCol w="581511">
                  <a:extLst>
                    <a:ext uri="{9D8B030D-6E8A-4147-A177-3AD203B41FA5}">
                      <a16:colId xmlns:a16="http://schemas.microsoft.com/office/drawing/2014/main" val="20004"/>
                    </a:ext>
                  </a:extLst>
                </a:gridCol>
                <a:gridCol w="581511">
                  <a:extLst>
                    <a:ext uri="{9D8B030D-6E8A-4147-A177-3AD203B41FA5}">
                      <a16:colId xmlns:a16="http://schemas.microsoft.com/office/drawing/2014/main" val="20005"/>
                    </a:ext>
                  </a:extLst>
                </a:gridCol>
                <a:gridCol w="582033">
                  <a:extLst>
                    <a:ext uri="{9D8B030D-6E8A-4147-A177-3AD203B41FA5}">
                      <a16:colId xmlns:a16="http://schemas.microsoft.com/office/drawing/2014/main" val="20006"/>
                    </a:ext>
                  </a:extLst>
                </a:gridCol>
                <a:gridCol w="785497">
                  <a:extLst>
                    <a:ext uri="{9D8B030D-6E8A-4147-A177-3AD203B41FA5}">
                      <a16:colId xmlns:a16="http://schemas.microsoft.com/office/drawing/2014/main" val="20007"/>
                    </a:ext>
                  </a:extLst>
                </a:gridCol>
              </a:tblGrid>
              <a:tr h="208327">
                <a:tc>
                  <a:txBody>
                    <a:bodyPr/>
                    <a:lstStyle/>
                    <a:p>
                      <a:pPr algn="ctr">
                        <a:lnSpc>
                          <a:spcPct val="107000"/>
                        </a:lnSpc>
                        <a:spcAft>
                          <a:spcPts val="800"/>
                        </a:spcAft>
                      </a:pPr>
                      <a:r>
                        <a:rPr lang="ro-RO" sz="900">
                          <a:effectLst/>
                        </a:rPr>
                        <a:t>Ziua</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luni</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Mați</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Miercuri</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joi</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vineri</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sâmătă</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duminică</a:t>
                      </a:r>
                      <a:endParaRPr lang="ro-RO" sz="800">
                        <a:effectLst/>
                        <a:latin typeface="Calibri" panose="020F0502020204030204" pitchFamily="34" charset="0"/>
                        <a:ea typeface="Calibri" panose="020F0502020204030204" pitchFamily="34" charset="0"/>
                      </a:endParaRPr>
                    </a:p>
                  </a:txBody>
                  <a:tcPr marL="51435" marR="51435" marT="0" marB="0"/>
                </a:tc>
                <a:extLst>
                  <a:ext uri="{0D108BD9-81ED-4DB2-BD59-A6C34878D82A}">
                    <a16:rowId xmlns:a16="http://schemas.microsoft.com/office/drawing/2014/main" val="10000"/>
                  </a:ext>
                </a:extLst>
              </a:tr>
              <a:tr h="426366">
                <a:tc>
                  <a:txBody>
                    <a:bodyPr/>
                    <a:lstStyle/>
                    <a:p>
                      <a:pPr algn="ctr">
                        <a:lnSpc>
                          <a:spcPct val="107000"/>
                        </a:lnSpc>
                        <a:spcAft>
                          <a:spcPts val="800"/>
                        </a:spcAft>
                      </a:pPr>
                      <a:r>
                        <a:rPr lang="ro-RO" sz="900">
                          <a:effectLst/>
                        </a:rPr>
                        <a:t>Temperatura (</a:t>
                      </a:r>
                      <a:r>
                        <a:rPr lang="ro-RO" sz="900">
                          <a:effectLst/>
                          <a:highlight>
                            <a:srgbClr val="FFFFFF"/>
                          </a:highlight>
                        </a:rPr>
                        <a:t>℃</a:t>
                      </a:r>
                      <a:r>
                        <a:rPr lang="ro-RO" sz="900">
                          <a:effectLst/>
                        </a:rPr>
                        <a:t>)</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-1</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-8</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-10</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dirty="0">
                          <a:effectLst/>
                        </a:rPr>
                        <a:t>-3</a:t>
                      </a:r>
                      <a:endParaRPr lang="ro-RO" sz="800" dirty="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1</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a:effectLst/>
                        </a:rPr>
                        <a:t>3</a:t>
                      </a:r>
                      <a:endParaRPr lang="ro-RO" sz="800">
                        <a:effectLst/>
                        <a:latin typeface="Calibri" panose="020F0502020204030204" pitchFamily="34" charset="0"/>
                        <a:ea typeface="Calibri" panose="020F0502020204030204" pitchFamily="34" charset="0"/>
                      </a:endParaRPr>
                    </a:p>
                  </a:txBody>
                  <a:tcPr marL="51435" marR="51435" marT="0" marB="0"/>
                </a:tc>
                <a:tc>
                  <a:txBody>
                    <a:bodyPr/>
                    <a:lstStyle/>
                    <a:p>
                      <a:pPr algn="ctr">
                        <a:lnSpc>
                          <a:spcPct val="107000"/>
                        </a:lnSpc>
                        <a:spcAft>
                          <a:spcPts val="800"/>
                        </a:spcAft>
                      </a:pPr>
                      <a:r>
                        <a:rPr lang="ro-RO" sz="900" dirty="0">
                          <a:effectLst/>
                        </a:rPr>
                        <a:t>5</a:t>
                      </a:r>
                      <a:endParaRPr lang="ro-RO" sz="800" dirty="0">
                        <a:effectLst/>
                        <a:latin typeface="Calibri" panose="020F0502020204030204" pitchFamily="34" charset="0"/>
                        <a:ea typeface="Calibri" panose="020F0502020204030204" pitchFamily="34" charset="0"/>
                      </a:endParaRPr>
                    </a:p>
                  </a:txBody>
                  <a:tcPr marL="51435" marR="51435" marT="0" marB="0"/>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41100812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The set of integers</a:t>
            </a:r>
            <a:endParaRPr lang="ro-RO" dirty="0"/>
          </a:p>
        </p:txBody>
      </p:sp>
      <p:sp>
        <p:nvSpPr>
          <p:cNvPr id="3" name="Content Placeholder 2"/>
          <p:cNvSpPr>
            <a:spLocks noGrp="1"/>
          </p:cNvSpPr>
          <p:nvPr>
            <p:ph idx="1"/>
          </p:nvPr>
        </p:nvSpPr>
        <p:spPr>
          <a:xfrm>
            <a:off x="433451" y="1690689"/>
            <a:ext cx="7323810" cy="3747266"/>
          </a:xfrm>
        </p:spPr>
        <p:txBody>
          <a:bodyPr>
            <a:normAutofit fontScale="70000" lnSpcReduction="20000"/>
          </a:bodyPr>
          <a:lstStyle/>
          <a:p>
            <a:r>
              <a:rPr lang="en-US" sz="2900" dirty="0"/>
              <a:t>You must have seen in winter, in the weather forecast, that some temperatures have a minus sign. These temperatures are below zero degrees and for this reason we will call them negative temperatures (ex: -7℃). Instead, in summer we will have positive temperatures, because in summer the temperature is higher than 0 degrees (25 degrees Celsius)</a:t>
            </a:r>
            <a:endParaRPr lang="ro-RO" sz="2900" dirty="0"/>
          </a:p>
          <a:p>
            <a:endParaRPr lang="ro-RO" b="1" dirty="0"/>
          </a:p>
          <a:p>
            <a:endParaRPr lang="ro-RO" b="1" dirty="0"/>
          </a:p>
          <a:p>
            <a:endParaRPr lang="ro-RO" b="1" dirty="0"/>
          </a:p>
          <a:p>
            <a:endParaRPr lang="ro-RO" b="1" dirty="0"/>
          </a:p>
          <a:p>
            <a:endParaRPr lang="ro-RO" b="1" dirty="0"/>
          </a:p>
          <a:p>
            <a:pPr marL="0" indent="0">
              <a:buNone/>
            </a:pPr>
            <a:r>
              <a:rPr lang="it-IT" dirty="0"/>
              <a:t>Positive altitude: +600 m 			Negative altitude: -60 m</a:t>
            </a:r>
            <a:endParaRPr lang="ro-RO" dirty="0"/>
          </a:p>
        </p:txBody>
      </p:sp>
      <p:pic>
        <p:nvPicPr>
          <p:cNvPr id="7" name="image43.png" descr="https://www.matera.ro/wp-content/uploads/2019/12/blog2-1.png?w=564"/>
          <p:cNvPicPr/>
          <p:nvPr/>
        </p:nvPicPr>
        <p:blipFill>
          <a:blip r:embed="rId2"/>
          <a:srcRect/>
          <a:stretch>
            <a:fillRect/>
          </a:stretch>
        </p:blipFill>
        <p:spPr>
          <a:xfrm>
            <a:off x="924326" y="3165042"/>
            <a:ext cx="2127885" cy="1582103"/>
          </a:xfrm>
          <a:prstGeom prst="rect">
            <a:avLst/>
          </a:prstGeom>
          <a:ln>
            <a:noFill/>
          </a:ln>
          <a:effectLst>
            <a:softEdge rad="112500"/>
          </a:effectLst>
        </p:spPr>
      </p:pic>
      <p:pic>
        <p:nvPicPr>
          <p:cNvPr id="8" name="image10.png" descr="https://www.matera.ro/wp-content/uploads/2019/12/blog1-1.png?w=564"/>
          <p:cNvPicPr/>
          <p:nvPr/>
        </p:nvPicPr>
        <p:blipFill>
          <a:blip r:embed="rId3"/>
          <a:srcRect/>
          <a:stretch>
            <a:fillRect/>
          </a:stretch>
        </p:blipFill>
        <p:spPr>
          <a:xfrm>
            <a:off x="5203260" y="3165042"/>
            <a:ext cx="2128361" cy="1584960"/>
          </a:xfrm>
          <a:prstGeom prst="rect">
            <a:avLst/>
          </a:prstGeom>
          <a:ln>
            <a:noFill/>
          </a:ln>
          <a:effectLst>
            <a:softEdge rad="112500"/>
          </a:effectLst>
        </p:spPr>
      </p:pic>
    </p:spTree>
    <p:extLst>
      <p:ext uri="{BB962C8B-B14F-4D97-AF65-F5344CB8AC3E}">
        <p14:creationId xmlns:p14="http://schemas.microsoft.com/office/powerpoint/2010/main" val="5424936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The set of integers</a:t>
            </a:r>
            <a:endParaRPr lang="ro-RO" dirty="0"/>
          </a:p>
        </p:txBody>
      </p:sp>
      <p:sp>
        <p:nvSpPr>
          <p:cNvPr id="3" name="Content Placeholder 2"/>
          <p:cNvSpPr>
            <a:spLocks noGrp="1"/>
          </p:cNvSpPr>
          <p:nvPr>
            <p:ph idx="1"/>
          </p:nvPr>
        </p:nvSpPr>
        <p:spPr/>
        <p:txBody>
          <a:bodyPr>
            <a:normAutofit fontScale="92500" lnSpcReduction="10000"/>
          </a:bodyPr>
          <a:lstStyle/>
          <a:p>
            <a:r>
              <a:rPr lang="en-US" dirty="0"/>
              <a:t>The deepest point on the surface of the earth is the Mariana Trench, in the Pacific Ocean, having a depth/altitude of approximately -11000 meters. The highest place is Mount Everest, in the Himalayas, with +8848 m.</a:t>
            </a:r>
          </a:p>
          <a:p>
            <a:r>
              <a:rPr lang="en-US" dirty="0"/>
              <a:t>Positive integers correspond to natural numbers and writing the "+" sign in front of them is optional.</a:t>
            </a:r>
          </a:p>
          <a:p>
            <a:r>
              <a:rPr lang="en-US" dirty="0"/>
              <a:t>Entering integers was required to be able to perform the subtraction operation. In the lower grades, in natural numbers, you learned that we cannot subtract 3-10. But in the set of integers, any subtraction operation results.</a:t>
            </a:r>
            <a:endParaRPr lang="ro-RO" dirty="0"/>
          </a:p>
        </p:txBody>
      </p:sp>
    </p:spTree>
    <p:extLst>
      <p:ext uri="{BB962C8B-B14F-4D97-AF65-F5344CB8AC3E}">
        <p14:creationId xmlns:p14="http://schemas.microsoft.com/office/powerpoint/2010/main" val="36978150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The set of integers</a:t>
            </a:r>
            <a:endParaRPr lang="ro-RO" dirty="0"/>
          </a:p>
        </p:txBody>
      </p:sp>
      <p:sp>
        <p:nvSpPr>
          <p:cNvPr id="3" name="Content Placeholder 2"/>
          <p:cNvSpPr>
            <a:spLocks noGrp="1"/>
          </p:cNvSpPr>
          <p:nvPr>
            <p:ph idx="1"/>
          </p:nvPr>
        </p:nvSpPr>
        <p:spPr>
          <a:xfrm>
            <a:off x="545232" y="1995968"/>
            <a:ext cx="7006137" cy="3617599"/>
          </a:xfrm>
        </p:spPr>
        <p:txBody>
          <a:bodyPr>
            <a:normAutofit fontScale="55000" lnSpcReduction="20000"/>
          </a:bodyPr>
          <a:lstStyle/>
          <a:p>
            <a:pPr marL="0" indent="0">
              <a:buNone/>
            </a:pPr>
            <a:r>
              <a:rPr lang="en-US" dirty="0"/>
              <a:t>6) Comparing and ordering integers</a:t>
            </a:r>
          </a:p>
          <a:p>
            <a:pPr marL="0" indent="0">
              <a:buNone/>
            </a:pPr>
            <a:r>
              <a:rPr lang="en-US" dirty="0"/>
              <a:t>On a straight line we fix a point O called the origin, a unit of measure and a positive direction indicated by the arrow. Point O corresponds to the number zero. We thus obtain an axis of numbers, on which we will represent some integers. We cannot represent them all, because the set of integers is infinite.</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r>
              <a:rPr lang="en-US" dirty="0"/>
              <a:t>If a number is preceded by a '+' sign, then the number is positive. Positive numbers are located on the axis to the right of the number 0.</a:t>
            </a:r>
          </a:p>
          <a:p>
            <a:pPr marL="0" indent="0">
              <a:buNone/>
            </a:pPr>
            <a:r>
              <a:rPr lang="en-US" dirty="0"/>
              <a:t>If a number is preceded by a '-' sign, then the number is negative. Negative numbers are located on the axis to the left of the number 0.</a:t>
            </a:r>
          </a:p>
          <a:p>
            <a:pPr marL="0" indent="0">
              <a:buNone/>
            </a:pPr>
            <a:r>
              <a:rPr lang="en-US" dirty="0"/>
              <a:t>Note: we agree that the '+' sign in front of positive integers should no longer be written.</a:t>
            </a:r>
            <a:endParaRPr lang="ro-RO" dirty="0"/>
          </a:p>
        </p:txBody>
      </p:sp>
      <p:pic>
        <p:nvPicPr>
          <p:cNvPr id="4" name="image34.png" descr="Numere intregi axa numerelor intregi"/>
          <p:cNvPicPr/>
          <p:nvPr/>
        </p:nvPicPr>
        <p:blipFill>
          <a:blip r:embed="rId2"/>
          <a:srcRect/>
          <a:stretch>
            <a:fillRect/>
          </a:stretch>
        </p:blipFill>
        <p:spPr>
          <a:xfrm>
            <a:off x="930586" y="3108163"/>
            <a:ext cx="4298633" cy="458153"/>
          </a:xfrm>
          <a:prstGeom prst="rect">
            <a:avLst/>
          </a:prstGeom>
          <a:ln/>
        </p:spPr>
      </p:pic>
      <p:pic>
        <p:nvPicPr>
          <p:cNvPr id="11" name="Picture 10"/>
          <p:cNvPicPr>
            <a:picLocks noChangeAspect="1"/>
          </p:cNvPicPr>
          <p:nvPr/>
        </p:nvPicPr>
        <p:blipFill>
          <a:blip r:embed="rId3"/>
          <a:stretch>
            <a:fillRect/>
          </a:stretch>
        </p:blipFill>
        <p:spPr>
          <a:xfrm>
            <a:off x="930586" y="3633168"/>
            <a:ext cx="3586163" cy="464344"/>
          </a:xfrm>
          <a:prstGeom prst="rect">
            <a:avLst/>
          </a:prstGeom>
        </p:spPr>
      </p:pic>
    </p:spTree>
    <p:extLst>
      <p:ext uri="{BB962C8B-B14F-4D97-AF65-F5344CB8AC3E}">
        <p14:creationId xmlns:p14="http://schemas.microsoft.com/office/powerpoint/2010/main" val="2772242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The set of integers</a:t>
            </a:r>
            <a:endParaRPr lang="ro-RO" dirty="0"/>
          </a:p>
        </p:txBody>
      </p:sp>
      <p:sp>
        <p:nvSpPr>
          <p:cNvPr id="3" name="Content Placeholder 2"/>
          <p:cNvSpPr>
            <a:spLocks noGrp="1"/>
          </p:cNvSpPr>
          <p:nvPr>
            <p:ph idx="1"/>
          </p:nvPr>
        </p:nvSpPr>
        <p:spPr>
          <a:xfrm>
            <a:off x="551062" y="1834753"/>
            <a:ext cx="7155700" cy="3863837"/>
          </a:xfrm>
        </p:spPr>
        <p:txBody>
          <a:bodyPr>
            <a:normAutofit fontScale="47500" lnSpcReduction="20000"/>
          </a:bodyPr>
          <a:lstStyle/>
          <a:p>
            <a:pPr marL="0" indent="0">
              <a:buNone/>
            </a:pPr>
            <a:r>
              <a:rPr lang="en-US" sz="2700" dirty="0"/>
              <a:t>7) The absolute value of an integer</a:t>
            </a:r>
          </a:p>
          <a:p>
            <a:pPr marL="0" indent="0">
              <a:buNone/>
            </a:pPr>
            <a:r>
              <a:rPr lang="en-US" sz="2700" dirty="0"/>
              <a:t>The absolute value or modulus of an integer is the distance from the origin to its position on the number line.</a:t>
            </a:r>
          </a:p>
          <a:p>
            <a:pPr marL="0" indent="0">
              <a:buNone/>
            </a:pPr>
            <a:r>
              <a:rPr lang="en-US" sz="2700" dirty="0"/>
              <a:t>Examples:</a:t>
            </a:r>
          </a:p>
          <a:p>
            <a:pPr marL="0" indent="0">
              <a:buNone/>
            </a:pPr>
            <a:endParaRPr lang="en-US" sz="2700" dirty="0"/>
          </a:p>
          <a:p>
            <a:pPr marL="0" indent="0">
              <a:buNone/>
            </a:pPr>
            <a:endParaRPr lang="en-US" sz="2700" dirty="0"/>
          </a:p>
          <a:p>
            <a:pPr marL="0" indent="0">
              <a:buNone/>
            </a:pPr>
            <a:r>
              <a:rPr lang="en-US" sz="2700" dirty="0"/>
              <a:t>The opposite of an integer x is the number -x, so x+ (-x) = (-x)+x = 0.</a:t>
            </a:r>
          </a:p>
          <a:p>
            <a:pPr marL="0" indent="0">
              <a:buNone/>
            </a:pPr>
            <a:r>
              <a:rPr lang="en-US" sz="2700" dirty="0"/>
              <a:t>Examples:</a:t>
            </a:r>
          </a:p>
          <a:p>
            <a:pPr marL="0" indent="0">
              <a:buNone/>
            </a:pPr>
            <a:r>
              <a:rPr lang="en-US" sz="2700" dirty="0"/>
              <a:t>the opposite of the number 3 is the number -3</a:t>
            </a:r>
          </a:p>
          <a:p>
            <a:pPr marL="0" indent="0">
              <a:buNone/>
            </a:pPr>
            <a:r>
              <a:rPr lang="en-US" sz="2700" dirty="0"/>
              <a:t>the opposite of the number -5 is the number 5</a:t>
            </a:r>
          </a:p>
          <a:p>
            <a:pPr marL="0" indent="0">
              <a:buNone/>
            </a:pPr>
            <a:r>
              <a:rPr lang="en-US" sz="2700" dirty="0"/>
              <a:t>the opposite of the number 0 is 0</a:t>
            </a:r>
          </a:p>
          <a:p>
            <a:pPr marL="0" indent="0">
              <a:buNone/>
            </a:pPr>
            <a:r>
              <a:rPr lang="en-US" sz="2700" dirty="0"/>
              <a:t>Two integers are opposite if they have opposite signs and the same absolute value.</a:t>
            </a:r>
          </a:p>
          <a:p>
            <a:pPr marL="0" indent="0">
              <a:buNone/>
            </a:pPr>
            <a:r>
              <a:rPr lang="en-US" sz="2700" dirty="0"/>
              <a:t>The absolute value of a positive integer is that number.</a:t>
            </a:r>
          </a:p>
          <a:p>
            <a:pPr marL="0" indent="0">
              <a:buNone/>
            </a:pPr>
            <a:r>
              <a:rPr lang="en-US" sz="2700" dirty="0"/>
              <a:t>Absolute value of a negative integer is its opposite.</a:t>
            </a:r>
          </a:p>
          <a:p>
            <a:pPr marL="0" indent="0">
              <a:buNone/>
            </a:pPr>
            <a:r>
              <a:rPr lang="en-US" sz="2700" dirty="0"/>
              <a:t>Therefore, for any integer a, it occurs:</a:t>
            </a:r>
            <a:endParaRPr lang="ro-RO" dirty="0"/>
          </a:p>
        </p:txBody>
      </p:sp>
      <p:pic>
        <p:nvPicPr>
          <p:cNvPr id="4" name="image35.png" descr="open vertical bar negative 2 close vertical bar equals 2&#10;open vertical bar plus 4 close vertical bar equals 4&#10;open vertical bar negative 15 close vertical bar equals 15&#10;open vertical bar 0 close vertical bar equals 0"/>
          <p:cNvPicPr/>
          <p:nvPr/>
        </p:nvPicPr>
        <p:blipFill>
          <a:blip r:embed="rId2"/>
          <a:srcRect/>
          <a:stretch>
            <a:fillRect/>
          </a:stretch>
        </p:blipFill>
        <p:spPr>
          <a:xfrm>
            <a:off x="1455486" y="2503884"/>
            <a:ext cx="542925" cy="642938"/>
          </a:xfrm>
          <a:prstGeom prst="rect">
            <a:avLst/>
          </a:prstGeom>
          <a:ln/>
        </p:spPr>
      </p:pic>
      <p:pic>
        <p:nvPicPr>
          <p:cNvPr id="5" name="image36.png" descr="open vertical bar a close vertical bar equals space left enclose negative a comma space d a c ă space a less than 0&#10;space space 0 comma space d a c ă space a equals 0&#10;space space a comma space d a c ă space a greater than 0. end enclose&#10;&#10;&#10;&#10;"/>
          <p:cNvPicPr/>
          <p:nvPr/>
        </p:nvPicPr>
        <p:blipFill>
          <a:blip r:embed="rId3"/>
          <a:srcRect b="33333"/>
          <a:stretch>
            <a:fillRect/>
          </a:stretch>
        </p:blipFill>
        <p:spPr>
          <a:xfrm>
            <a:off x="3331767" y="5467474"/>
            <a:ext cx="1057275" cy="571500"/>
          </a:xfrm>
          <a:prstGeom prst="rect">
            <a:avLst/>
          </a:prstGeom>
          <a:ln/>
        </p:spPr>
      </p:pic>
    </p:spTree>
    <p:extLst>
      <p:ext uri="{BB962C8B-B14F-4D97-AF65-F5344CB8AC3E}">
        <p14:creationId xmlns:p14="http://schemas.microsoft.com/office/powerpoint/2010/main" val="15170283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The set of integers</a:t>
            </a:r>
            <a:endParaRPr lang="ro-RO" dirty="0"/>
          </a:p>
        </p:txBody>
      </p:sp>
      <p:sp>
        <p:nvSpPr>
          <p:cNvPr id="3" name="Content Placeholder 2"/>
          <p:cNvSpPr>
            <a:spLocks noGrp="1"/>
          </p:cNvSpPr>
          <p:nvPr>
            <p:ph idx="1"/>
          </p:nvPr>
        </p:nvSpPr>
        <p:spPr>
          <a:xfrm>
            <a:off x="793288" y="1766730"/>
            <a:ext cx="6851472" cy="3324540"/>
          </a:xfrm>
        </p:spPr>
        <p:txBody>
          <a:bodyPr>
            <a:normAutofit fontScale="62500" lnSpcReduction="20000"/>
          </a:bodyPr>
          <a:lstStyle/>
          <a:p>
            <a:pPr marL="0" indent="0">
              <a:buNone/>
            </a:pPr>
            <a:r>
              <a:rPr lang="en-US" dirty="0"/>
              <a:t>8) Ordering integers</a:t>
            </a:r>
          </a:p>
          <a:p>
            <a:pPr marL="0" indent="0">
              <a:buNone/>
            </a:pPr>
            <a:r>
              <a:rPr lang="en-US" dirty="0"/>
              <a:t>Two integers a and b are in the relation a &lt; b if, representing them on the axis, b is located to the right of a.</a:t>
            </a:r>
          </a:p>
          <a:p>
            <a:pPr marL="0" indent="0">
              <a:buNone/>
            </a:pPr>
            <a:r>
              <a:rPr lang="en-US" dirty="0"/>
              <a:t>To compare two integers, we will take into account the following aspects:</a:t>
            </a:r>
          </a:p>
          <a:p>
            <a:pPr marL="0" indent="0">
              <a:buNone/>
            </a:pPr>
            <a:r>
              <a:rPr lang="en-US" dirty="0"/>
              <a:t>the number 0 is less than any positive integer; </a:t>
            </a:r>
            <a:r>
              <a:rPr lang="en-US" dirty="0" err="1"/>
              <a:t>eg</a:t>
            </a:r>
            <a:r>
              <a:rPr lang="en-US" dirty="0"/>
              <a:t>: 0 &lt; +5</a:t>
            </a:r>
          </a:p>
          <a:p>
            <a:pPr marL="0" indent="0">
              <a:buNone/>
            </a:pPr>
            <a:r>
              <a:rPr lang="en-US" dirty="0"/>
              <a:t>between two positive integers, the one with the higher modulus is greater; </a:t>
            </a:r>
            <a:r>
              <a:rPr lang="en-US" dirty="0" err="1"/>
              <a:t>eg</a:t>
            </a:r>
            <a:r>
              <a:rPr lang="en-US" dirty="0"/>
              <a:t>: 32 &gt;10</a:t>
            </a:r>
          </a:p>
          <a:p>
            <a:pPr marL="0" indent="0">
              <a:buNone/>
            </a:pPr>
            <a:r>
              <a:rPr lang="en-US" dirty="0"/>
              <a:t>the number 0 is greater than any negative integer; </a:t>
            </a:r>
            <a:r>
              <a:rPr lang="en-US" dirty="0" err="1"/>
              <a:t>eg</a:t>
            </a:r>
            <a:r>
              <a:rPr lang="en-US" dirty="0"/>
              <a:t>: 0 &gt; -6</a:t>
            </a:r>
          </a:p>
          <a:p>
            <a:pPr marL="0" indent="0">
              <a:buNone/>
            </a:pPr>
            <a:r>
              <a:rPr lang="en-US" dirty="0"/>
              <a:t>between two negative integers, the one with the smaller modulus is greater; </a:t>
            </a:r>
            <a:r>
              <a:rPr lang="en-US" dirty="0" err="1"/>
              <a:t>eg</a:t>
            </a:r>
            <a:r>
              <a:rPr lang="en-US" dirty="0"/>
              <a:t>: -8 &gt; -12</a:t>
            </a:r>
          </a:p>
          <a:p>
            <a:pPr marL="0" indent="0">
              <a:buNone/>
            </a:pPr>
            <a:r>
              <a:rPr lang="en-US" dirty="0"/>
              <a:t>any positive integer is greater than any negative integer; </a:t>
            </a:r>
            <a:r>
              <a:rPr lang="en-US" dirty="0" err="1"/>
              <a:t>eg</a:t>
            </a:r>
            <a:r>
              <a:rPr lang="en-US" dirty="0"/>
              <a:t>: 7 &gt; -14.</a:t>
            </a:r>
            <a:endParaRPr lang="ro-RO" dirty="0"/>
          </a:p>
        </p:txBody>
      </p:sp>
    </p:spTree>
    <p:extLst>
      <p:ext uri="{BB962C8B-B14F-4D97-AF65-F5344CB8AC3E}">
        <p14:creationId xmlns:p14="http://schemas.microsoft.com/office/powerpoint/2010/main" val="30597936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The set of integers</a:t>
            </a:r>
            <a:endParaRPr lang="ro-RO" dirty="0"/>
          </a:p>
        </p:txBody>
      </p:sp>
      <p:sp>
        <p:nvSpPr>
          <p:cNvPr id="3" name="Content Placeholder 2"/>
          <p:cNvSpPr>
            <a:spLocks noGrp="1"/>
          </p:cNvSpPr>
          <p:nvPr>
            <p:ph idx="1"/>
          </p:nvPr>
        </p:nvSpPr>
        <p:spPr>
          <a:xfrm>
            <a:off x="628650" y="1825625"/>
            <a:ext cx="7886700" cy="3460939"/>
          </a:xfrm>
        </p:spPr>
        <p:txBody>
          <a:bodyPr/>
          <a:lstStyle/>
          <a:p>
            <a:pPr marL="0" indent="0">
              <a:buNone/>
            </a:pPr>
            <a:r>
              <a:rPr lang="en-US" dirty="0"/>
              <a:t>9) Operations with integers</a:t>
            </a:r>
          </a:p>
          <a:p>
            <a:pPr marL="0" indent="0">
              <a:buNone/>
            </a:pPr>
            <a:r>
              <a:rPr lang="en-US" dirty="0"/>
              <a:t>a) Addition and subtraction</a:t>
            </a:r>
          </a:p>
          <a:p>
            <a:pPr marL="0" indent="0">
              <a:buNone/>
            </a:pPr>
            <a:r>
              <a:rPr lang="en-US" dirty="0"/>
              <a:t>Addition of integers with the same sign</a:t>
            </a:r>
          </a:p>
          <a:p>
            <a:pPr marL="0" indent="0">
              <a:buNone/>
            </a:pPr>
            <a:r>
              <a:rPr lang="en-US" dirty="0"/>
              <a:t>To add two integers with the same sign, add their modules and the result will have the common sign.</a:t>
            </a:r>
          </a:p>
          <a:p>
            <a:pPr marL="0" indent="0">
              <a:buNone/>
            </a:pPr>
            <a:endParaRPr lang="en-US" dirty="0"/>
          </a:p>
          <a:p>
            <a:pPr marL="0" indent="0">
              <a:buNone/>
            </a:pPr>
            <a:r>
              <a:rPr lang="en-US" dirty="0"/>
              <a:t>Examples:</a:t>
            </a:r>
            <a:endParaRPr lang="ro-RO" dirty="0"/>
          </a:p>
        </p:txBody>
      </p:sp>
      <p:pic>
        <p:nvPicPr>
          <p:cNvPr id="4" name="image40.png" descr="left parenthesis plus 2 right parenthesis plus left parenthesis plus 8 right parenthesis equals plus 10&#10;left parenthesis negative 3 right parenthesis plus left parenthesis negative 5 right parenthesis equals negative 8"/>
          <p:cNvPicPr/>
          <p:nvPr/>
        </p:nvPicPr>
        <p:blipFill>
          <a:blip r:embed="rId2"/>
          <a:srcRect/>
          <a:stretch>
            <a:fillRect/>
          </a:stretch>
        </p:blipFill>
        <p:spPr>
          <a:xfrm>
            <a:off x="2458899" y="4695990"/>
            <a:ext cx="1719485" cy="590574"/>
          </a:xfrm>
          <a:prstGeom prst="rect">
            <a:avLst/>
          </a:prstGeom>
          <a:ln/>
        </p:spPr>
      </p:pic>
    </p:spTree>
    <p:extLst>
      <p:ext uri="{BB962C8B-B14F-4D97-AF65-F5344CB8AC3E}">
        <p14:creationId xmlns:p14="http://schemas.microsoft.com/office/powerpoint/2010/main" val="30988389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The set of integers</a:t>
            </a:r>
            <a:endParaRPr lang="ro-RO" dirty="0"/>
          </a:p>
        </p:txBody>
      </p:sp>
      <p:sp>
        <p:nvSpPr>
          <p:cNvPr id="3" name="Content Placeholder 2"/>
          <p:cNvSpPr>
            <a:spLocks noGrp="1"/>
          </p:cNvSpPr>
          <p:nvPr>
            <p:ph idx="1"/>
          </p:nvPr>
        </p:nvSpPr>
        <p:spPr>
          <a:xfrm>
            <a:off x="628650" y="1598686"/>
            <a:ext cx="7886700" cy="4578277"/>
          </a:xfrm>
        </p:spPr>
        <p:txBody>
          <a:bodyPr>
            <a:normAutofit fontScale="77500" lnSpcReduction="20000"/>
          </a:bodyPr>
          <a:lstStyle/>
          <a:p>
            <a:pPr marL="0" indent="0">
              <a:buNone/>
            </a:pPr>
            <a:r>
              <a:rPr lang="en-US" dirty="0"/>
              <a:t>2. Addition of integers with different signs</a:t>
            </a:r>
          </a:p>
          <a:p>
            <a:r>
              <a:rPr lang="en-US" dirty="0"/>
              <a:t>To add two integers with different signs, their modules are subtracted, and the result will have the sign of the number with the larger module.</a:t>
            </a:r>
          </a:p>
          <a:p>
            <a:r>
              <a:rPr lang="en-US" dirty="0"/>
              <a:t>Examples:</a:t>
            </a:r>
          </a:p>
          <a:p>
            <a:r>
              <a:rPr lang="en-US" dirty="0"/>
              <a:t>Note: The sum of two opposite integers is equal to 0.</a:t>
            </a:r>
          </a:p>
          <a:p>
            <a:r>
              <a:rPr lang="en-US" dirty="0"/>
              <a:t>Example:</a:t>
            </a:r>
          </a:p>
          <a:p>
            <a:endParaRPr lang="en-US" dirty="0"/>
          </a:p>
          <a:p>
            <a:pPr marL="0" indent="0">
              <a:buNone/>
            </a:pPr>
            <a:r>
              <a:rPr lang="en-US" dirty="0"/>
              <a:t>Properties of addition of integers</a:t>
            </a:r>
          </a:p>
          <a:p>
            <a:r>
              <a:rPr lang="en-US" dirty="0"/>
              <a:t>associativity: a+(</a:t>
            </a:r>
            <a:r>
              <a:rPr lang="en-US" dirty="0" err="1"/>
              <a:t>b+c</a:t>
            </a:r>
            <a:r>
              <a:rPr lang="en-US" dirty="0"/>
              <a:t>) = (</a:t>
            </a:r>
            <a:r>
              <a:rPr lang="en-US" dirty="0" err="1"/>
              <a:t>a+b</a:t>
            </a:r>
            <a:r>
              <a:rPr lang="en-US" dirty="0"/>
              <a:t>)+c, whatever the integers a, b, c</a:t>
            </a:r>
          </a:p>
          <a:p>
            <a:r>
              <a:rPr lang="en-US" dirty="0"/>
              <a:t>commutativity: </a:t>
            </a:r>
            <a:r>
              <a:rPr lang="en-US" dirty="0" err="1"/>
              <a:t>a+b</a:t>
            </a:r>
            <a:r>
              <a:rPr lang="en-US" dirty="0"/>
              <a:t> = </a:t>
            </a:r>
            <a:r>
              <a:rPr lang="en-US" dirty="0" err="1"/>
              <a:t>b+a</a:t>
            </a:r>
            <a:r>
              <a:rPr lang="en-US" dirty="0"/>
              <a:t>, whatever integers a and b are</a:t>
            </a:r>
          </a:p>
          <a:p>
            <a:r>
              <a:rPr lang="en-US" dirty="0"/>
              <a:t>the number 0 is a neutral element: a+0 = 0+a =a, whatever the integer a is.</a:t>
            </a:r>
            <a:endParaRPr lang="ro-RO" dirty="0"/>
          </a:p>
        </p:txBody>
      </p:sp>
      <p:pic>
        <p:nvPicPr>
          <p:cNvPr id="5" name="image45.png" descr="5 plus left parenthesis negative 3 right parenthesis equals 2&#10;minus 9 plus 3 equals negative 6"/>
          <p:cNvPicPr/>
          <p:nvPr/>
        </p:nvPicPr>
        <p:blipFill>
          <a:blip r:embed="rId2"/>
          <a:srcRect/>
          <a:stretch>
            <a:fillRect/>
          </a:stretch>
        </p:blipFill>
        <p:spPr>
          <a:xfrm>
            <a:off x="2181215" y="2818272"/>
            <a:ext cx="919695" cy="311965"/>
          </a:xfrm>
          <a:prstGeom prst="rect">
            <a:avLst/>
          </a:prstGeom>
          <a:ln/>
        </p:spPr>
      </p:pic>
      <p:pic>
        <p:nvPicPr>
          <p:cNvPr id="6" name="image39.png" descr="left parenthesis negative 11 right parenthesis plus 11 equals 0"/>
          <p:cNvPicPr/>
          <p:nvPr/>
        </p:nvPicPr>
        <p:blipFill>
          <a:blip r:embed="rId3"/>
          <a:srcRect/>
          <a:stretch>
            <a:fillRect/>
          </a:stretch>
        </p:blipFill>
        <p:spPr>
          <a:xfrm>
            <a:off x="2142749" y="3593916"/>
            <a:ext cx="975475" cy="250662"/>
          </a:xfrm>
          <a:prstGeom prst="rect">
            <a:avLst/>
          </a:prstGeom>
          <a:ln/>
        </p:spPr>
      </p:pic>
    </p:spTree>
    <p:extLst>
      <p:ext uri="{BB962C8B-B14F-4D97-AF65-F5344CB8AC3E}">
        <p14:creationId xmlns:p14="http://schemas.microsoft.com/office/powerpoint/2010/main" val="36663154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The set of integers</a:t>
            </a:r>
            <a:endParaRPr lang="ro-RO" dirty="0"/>
          </a:p>
        </p:txBody>
      </p:sp>
      <p:sp>
        <p:nvSpPr>
          <p:cNvPr id="3" name="Content Placeholder 2"/>
          <p:cNvSpPr>
            <a:spLocks noGrp="1"/>
          </p:cNvSpPr>
          <p:nvPr>
            <p:ph idx="1"/>
          </p:nvPr>
        </p:nvSpPr>
        <p:spPr>
          <a:xfrm>
            <a:off x="628650" y="1825625"/>
            <a:ext cx="7886700" cy="3769776"/>
          </a:xfrm>
        </p:spPr>
        <p:txBody>
          <a:bodyPr>
            <a:normAutofit fontScale="92500" lnSpcReduction="20000"/>
          </a:bodyPr>
          <a:lstStyle/>
          <a:p>
            <a:pPr marL="0" indent="0">
              <a:buNone/>
            </a:pPr>
            <a:r>
              <a:rPr lang="en-US" dirty="0"/>
              <a:t>3. Subtraction of whole numbers</a:t>
            </a:r>
          </a:p>
          <a:p>
            <a:pPr marL="0" indent="0">
              <a:buNone/>
            </a:pPr>
            <a:r>
              <a:rPr lang="en-US" dirty="0"/>
              <a:t>Subtracting an integer is equivalent to adding the opposite of that number.</a:t>
            </a:r>
          </a:p>
          <a:p>
            <a:pPr marL="0" indent="0">
              <a:buNone/>
            </a:pPr>
            <a:r>
              <a:rPr lang="en-US" dirty="0"/>
              <a:t>Examples:</a:t>
            </a:r>
          </a:p>
          <a:p>
            <a:pPr marL="0" indent="0">
              <a:buNone/>
            </a:pPr>
            <a:endParaRPr lang="en-US" dirty="0"/>
          </a:p>
          <a:p>
            <a:pPr marL="0" indent="0">
              <a:buNone/>
            </a:pPr>
            <a:r>
              <a:rPr lang="en-US" dirty="0"/>
              <a:t>b) Multiplication and division</a:t>
            </a:r>
          </a:p>
          <a:p>
            <a:pPr marL="0" indent="0">
              <a:buNone/>
            </a:pPr>
            <a:r>
              <a:rPr lang="en-US" dirty="0"/>
              <a:t>The product of two integers with the same sign is a positive integer whose modulus is obtained by multiplying the modulus of the two numbers.</a:t>
            </a:r>
          </a:p>
          <a:p>
            <a:pPr marL="0" indent="0">
              <a:buNone/>
            </a:pPr>
            <a:r>
              <a:rPr lang="en-US" dirty="0"/>
              <a:t>Examples:</a:t>
            </a:r>
            <a:endParaRPr lang="ro-RO" dirty="0"/>
          </a:p>
        </p:txBody>
      </p:sp>
      <p:pic>
        <p:nvPicPr>
          <p:cNvPr id="4" name="image41.png" descr="left parenthesis negative 8 right parenthesis minus left parenthesis plus 3 right parenthesis equals left parenthesis negative 8 right parenthesis plus left parenthesis negative 3 right parenthesis equals negative 11&#10;9 minus left parenthesis negative 5 right parenthesis equals 9 plus left parenthesis plus 5 right parenthesis equals 14"/>
          <p:cNvPicPr/>
          <p:nvPr/>
        </p:nvPicPr>
        <p:blipFill>
          <a:blip r:embed="rId2"/>
          <a:srcRect/>
          <a:stretch>
            <a:fillRect/>
          </a:stretch>
        </p:blipFill>
        <p:spPr>
          <a:xfrm>
            <a:off x="2365666" y="2902421"/>
            <a:ext cx="2206334" cy="447595"/>
          </a:xfrm>
          <a:prstGeom prst="rect">
            <a:avLst/>
          </a:prstGeom>
          <a:ln/>
        </p:spPr>
      </p:pic>
      <p:pic>
        <p:nvPicPr>
          <p:cNvPr id="5" name="image42.png" descr="left parenthesis plus 3 right parenthesis times left parenthesis plus 7 right parenthesis equals plus 21&#10;left parenthesis negative 5 right parenthesis times left parenthesis negative 6 right parenthesis equals plus 30"/>
          <p:cNvPicPr/>
          <p:nvPr/>
        </p:nvPicPr>
        <p:blipFill>
          <a:blip r:embed="rId3"/>
          <a:srcRect/>
          <a:stretch>
            <a:fillRect/>
          </a:stretch>
        </p:blipFill>
        <p:spPr>
          <a:xfrm>
            <a:off x="2305109" y="5147806"/>
            <a:ext cx="1291936" cy="447595"/>
          </a:xfrm>
          <a:prstGeom prst="rect">
            <a:avLst/>
          </a:prstGeom>
          <a:ln/>
        </p:spPr>
      </p:pic>
    </p:spTree>
    <p:extLst>
      <p:ext uri="{BB962C8B-B14F-4D97-AF65-F5344CB8AC3E}">
        <p14:creationId xmlns:p14="http://schemas.microsoft.com/office/powerpoint/2010/main" val="12319517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The set of integers</a:t>
            </a:r>
            <a:endParaRPr lang="ro-RO" dirty="0"/>
          </a:p>
        </p:txBody>
      </p:sp>
      <p:sp>
        <p:nvSpPr>
          <p:cNvPr id="3" name="Content Placeholder 2"/>
          <p:cNvSpPr>
            <a:spLocks noGrp="1"/>
          </p:cNvSpPr>
          <p:nvPr>
            <p:ph idx="1"/>
          </p:nvPr>
        </p:nvSpPr>
        <p:spPr>
          <a:xfrm>
            <a:off x="514727" y="2199297"/>
            <a:ext cx="7660371" cy="3014599"/>
          </a:xfrm>
        </p:spPr>
        <p:txBody>
          <a:bodyPr>
            <a:normAutofit fontScale="62500" lnSpcReduction="20000"/>
          </a:bodyPr>
          <a:lstStyle/>
          <a:p>
            <a:pPr lvl="0"/>
            <a:r>
              <a:rPr lang="en-US" dirty="0"/>
              <a:t>The product of two integers with different signs is a negative integer whose modulus is obtained by multiplying the modulus of the two numbers.</a:t>
            </a:r>
          </a:p>
          <a:p>
            <a:pPr lvl="0"/>
            <a:r>
              <a:rPr lang="en-US" dirty="0"/>
              <a:t>Examples:</a:t>
            </a:r>
          </a:p>
          <a:p>
            <a:pPr lvl="0"/>
            <a:r>
              <a:rPr lang="en-US" dirty="0"/>
              <a:t>Properties of multiplication of whole numbers</a:t>
            </a:r>
          </a:p>
          <a:p>
            <a:pPr lvl="0"/>
            <a:r>
              <a:rPr lang="en-US" dirty="0"/>
              <a:t>Let a, b, c be integers. The following properties occur:</a:t>
            </a:r>
          </a:p>
          <a:p>
            <a:pPr lvl="0"/>
            <a:r>
              <a:rPr lang="en-US" dirty="0"/>
              <a:t>commutativity: </a:t>
            </a:r>
            <a:r>
              <a:rPr lang="en-US" dirty="0" err="1"/>
              <a:t>a·b</a:t>
            </a:r>
            <a:r>
              <a:rPr lang="en-US" dirty="0"/>
              <a:t> = </a:t>
            </a:r>
            <a:r>
              <a:rPr lang="en-US" dirty="0" err="1"/>
              <a:t>b·a</a:t>
            </a:r>
            <a:endParaRPr lang="en-US" dirty="0"/>
          </a:p>
          <a:p>
            <a:pPr lvl="0"/>
            <a:r>
              <a:rPr lang="en-US" dirty="0"/>
              <a:t>associativity: (</a:t>
            </a:r>
            <a:r>
              <a:rPr lang="en-US" dirty="0" err="1"/>
              <a:t>a·b</a:t>
            </a:r>
            <a:r>
              <a:rPr lang="en-US" dirty="0"/>
              <a:t>)·c = a·(</a:t>
            </a:r>
            <a:r>
              <a:rPr lang="en-US" dirty="0" err="1"/>
              <a:t>b·c</a:t>
            </a:r>
            <a:r>
              <a:rPr lang="en-US" dirty="0"/>
              <a:t>)</a:t>
            </a:r>
          </a:p>
          <a:p>
            <a:pPr lvl="0"/>
            <a:r>
              <a:rPr lang="en-US" dirty="0"/>
              <a:t>number 1 is neutral element: a·1 = 1·a = a</a:t>
            </a:r>
          </a:p>
          <a:p>
            <a:pPr lvl="0"/>
            <a:r>
              <a:rPr lang="en-US" dirty="0"/>
              <a:t>distributiveness of multiplication over addition and subtraction: a·(</a:t>
            </a:r>
            <a:r>
              <a:rPr lang="en-US" dirty="0" err="1"/>
              <a:t>b+c</a:t>
            </a:r>
            <a:r>
              <a:rPr lang="en-US" dirty="0"/>
              <a:t>)=</a:t>
            </a:r>
            <a:r>
              <a:rPr lang="en-US" dirty="0" err="1"/>
              <a:t>a·b+a·c</a:t>
            </a:r>
            <a:r>
              <a:rPr lang="en-US" dirty="0"/>
              <a:t> and a·(b-c)=</a:t>
            </a:r>
            <a:r>
              <a:rPr lang="en-US" dirty="0" err="1"/>
              <a:t>a·b-a·c</a:t>
            </a:r>
            <a:endParaRPr lang="ro-RO" dirty="0"/>
          </a:p>
        </p:txBody>
      </p:sp>
      <p:pic>
        <p:nvPicPr>
          <p:cNvPr id="4" name="image14.png" descr="left parenthesis negative 2 right parenthesis times left parenthesis plus 9 right parenthesis equals negative 18&#10;3 times left parenthesis negative 5 right parenthesis equals negative 15"/>
          <p:cNvPicPr/>
          <p:nvPr/>
        </p:nvPicPr>
        <p:blipFill>
          <a:blip r:embed="rId2"/>
          <a:srcRect/>
          <a:stretch>
            <a:fillRect/>
          </a:stretch>
        </p:blipFill>
        <p:spPr>
          <a:xfrm>
            <a:off x="1980925" y="2673790"/>
            <a:ext cx="985838" cy="328613"/>
          </a:xfrm>
          <a:prstGeom prst="rect">
            <a:avLst/>
          </a:prstGeom>
          <a:ln/>
        </p:spPr>
      </p:pic>
    </p:spTree>
    <p:extLst>
      <p:ext uri="{BB962C8B-B14F-4D97-AF65-F5344CB8AC3E}">
        <p14:creationId xmlns:p14="http://schemas.microsoft.com/office/powerpoint/2010/main" val="7997665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i="1" dirty="0"/>
              <a:t>The set of integers</a:t>
            </a:r>
            <a:endParaRPr lang="ro-RO" dirty="0"/>
          </a:p>
        </p:txBody>
      </p:sp>
      <p:sp>
        <p:nvSpPr>
          <p:cNvPr id="3" name="Content Placeholder 2"/>
          <p:cNvSpPr>
            <a:spLocks noGrp="1"/>
          </p:cNvSpPr>
          <p:nvPr>
            <p:ph idx="1"/>
          </p:nvPr>
        </p:nvSpPr>
        <p:spPr>
          <a:xfrm>
            <a:off x="628650" y="1690689"/>
            <a:ext cx="7886700" cy="4351338"/>
          </a:xfrm>
        </p:spPr>
        <p:txBody>
          <a:bodyPr>
            <a:normAutofit/>
          </a:bodyPr>
          <a:lstStyle/>
          <a:p>
            <a:r>
              <a:rPr lang="en-US" sz="2400" dirty="0"/>
              <a:t>For practical reasons (measuring temperature, making maps of both mountainous regions and the bottom of oceans, showing remarkable historical moments) people have added to the set of natural numbers N= {0, 1, 2, 3, ... , n, . ..} the set of negative integers Z-={...,-n ...,-3,-2,-1}, obtaining: The set of integers</a:t>
            </a:r>
          </a:p>
          <a:p>
            <a:pPr marL="0" indent="0">
              <a:buNone/>
            </a:pPr>
            <a:r>
              <a:rPr lang="en-US" sz="2400" b="1" i="1" dirty="0"/>
              <a:t>	</a:t>
            </a:r>
            <a:r>
              <a:rPr lang="ro-RO" sz="2400" b="1" i="1" dirty="0"/>
              <a:t>Z</a:t>
            </a:r>
            <a:r>
              <a:rPr lang="ro-RO" sz="2400" i="1" dirty="0"/>
              <a:t>=</a:t>
            </a:r>
            <a:r>
              <a:rPr lang="ro-RO" sz="2400" dirty="0"/>
              <a:t>{...,-n ...,-3,-2,-1, 0, 1, 2, 3, ... , n, ...}.</a:t>
            </a:r>
            <a:endParaRPr lang="en-US" sz="2400" dirty="0"/>
          </a:p>
          <a:p>
            <a:pPr marL="0" indent="0">
              <a:buNone/>
            </a:pPr>
            <a:endParaRPr lang="ro-RO" sz="2400" dirty="0"/>
          </a:p>
          <a:p>
            <a:r>
              <a:rPr lang="ro-RO" sz="2400" dirty="0"/>
              <a:t>The set of nonzero integers is denoted by Z*=Z-{0}</a:t>
            </a:r>
          </a:p>
          <a:p>
            <a:r>
              <a:rPr lang="ro-RO" sz="2400" dirty="0"/>
              <a:t>We denote by Z - the negative integers Z -={ x </a:t>
            </a:r>
            <a:r>
              <a:rPr lang="el-GR" sz="2400" dirty="0"/>
              <a:t>ϵ </a:t>
            </a:r>
            <a:r>
              <a:rPr lang="ro-RO" sz="2400" dirty="0"/>
              <a:t>Z | x&lt;0}</a:t>
            </a:r>
          </a:p>
          <a:p>
            <a:r>
              <a:rPr lang="ro-RO" sz="2400" dirty="0"/>
              <a:t>We denote by Z + the positive integers Z +={ x </a:t>
            </a:r>
            <a:r>
              <a:rPr lang="el-GR" sz="2400" dirty="0"/>
              <a:t>ϵ </a:t>
            </a:r>
            <a:r>
              <a:rPr lang="ro-RO" sz="2400" dirty="0"/>
              <a:t>Z | x&gt;0}</a:t>
            </a:r>
          </a:p>
        </p:txBody>
      </p:sp>
    </p:spTree>
    <p:extLst>
      <p:ext uri="{BB962C8B-B14F-4D97-AF65-F5344CB8AC3E}">
        <p14:creationId xmlns:p14="http://schemas.microsoft.com/office/powerpoint/2010/main" val="17272951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The set of integers</a:t>
            </a:r>
            <a:endParaRPr lang="ro-RO" dirty="0"/>
          </a:p>
        </p:txBody>
      </p:sp>
      <p:sp>
        <p:nvSpPr>
          <p:cNvPr id="3" name="Content Placeholder 2"/>
          <p:cNvSpPr>
            <a:spLocks noGrp="1"/>
          </p:cNvSpPr>
          <p:nvPr>
            <p:ph idx="1"/>
          </p:nvPr>
        </p:nvSpPr>
        <p:spPr>
          <a:xfrm>
            <a:off x="568347" y="1880162"/>
            <a:ext cx="7303971" cy="3018841"/>
          </a:xfrm>
        </p:spPr>
        <p:txBody>
          <a:bodyPr>
            <a:normAutofit fontScale="62500" lnSpcReduction="20000"/>
          </a:bodyPr>
          <a:lstStyle/>
          <a:p>
            <a:pPr marL="0" indent="0">
              <a:buNone/>
            </a:pPr>
            <a:r>
              <a:rPr lang="en-US" dirty="0"/>
              <a:t>Division of whole numbers</a:t>
            </a:r>
          </a:p>
          <a:p>
            <a:pPr marL="0" indent="0">
              <a:buNone/>
            </a:pPr>
            <a:r>
              <a:rPr lang="en-US" dirty="0"/>
              <a:t>The product of two integers with the same sign is a positive integer whose modulus is obtained by dividing the modulus of the two numbers.</a:t>
            </a:r>
          </a:p>
          <a:p>
            <a:pPr marL="0" indent="0">
              <a:buNone/>
            </a:pPr>
            <a:r>
              <a:rPr lang="en-US" dirty="0"/>
              <a:t>Examples:</a:t>
            </a:r>
          </a:p>
          <a:p>
            <a:pPr marL="0" indent="0">
              <a:buNone/>
            </a:pPr>
            <a:r>
              <a:rPr lang="en-US" dirty="0"/>
              <a:t>The quotient of two integers with different signs is a negative integer, the modulus of which is obtained by dividing the modulus of the two numbers.</a:t>
            </a:r>
          </a:p>
          <a:p>
            <a:pPr marL="0" indent="0">
              <a:buNone/>
            </a:pPr>
            <a:r>
              <a:rPr lang="en-US" dirty="0"/>
              <a:t>Examples:</a:t>
            </a:r>
          </a:p>
          <a:p>
            <a:pPr marL="0" indent="0">
              <a:buNone/>
            </a:pPr>
            <a:r>
              <a:rPr lang="en-US" dirty="0"/>
              <a:t>Conclusion: the rule of signs is valid for both multiplication and division of whole numbers and it is as follows:</a:t>
            </a:r>
            <a:endParaRPr lang="ro-RO" dirty="0"/>
          </a:p>
        </p:txBody>
      </p:sp>
      <p:pic>
        <p:nvPicPr>
          <p:cNvPr id="4" name="image7.png" descr="left parenthesis plus 35 right parenthesis colon left parenthesis plus 7 right parenthesis equals plus 5&#10;left parenthesis negative 63 right parenthesis colon left parenthesis negative 9 right parenthesis equals plus 7"/>
          <p:cNvPicPr/>
          <p:nvPr/>
        </p:nvPicPr>
        <p:blipFill>
          <a:blip r:embed="rId2"/>
          <a:srcRect/>
          <a:stretch>
            <a:fillRect/>
          </a:stretch>
        </p:blipFill>
        <p:spPr>
          <a:xfrm>
            <a:off x="1803787" y="2663488"/>
            <a:ext cx="957263" cy="328613"/>
          </a:xfrm>
          <a:prstGeom prst="rect">
            <a:avLst/>
          </a:prstGeom>
          <a:ln/>
        </p:spPr>
      </p:pic>
      <p:pic>
        <p:nvPicPr>
          <p:cNvPr id="5" name="image4.png" descr="left parenthesis plus 72 right parenthesis colon left parenthesis negative 9 right parenthesis equals negative 8&#10;left parenthesis negative 32 right parenthesis colon 8 equals negative 4"/>
          <p:cNvPicPr/>
          <p:nvPr/>
        </p:nvPicPr>
        <p:blipFill>
          <a:blip r:embed="rId3"/>
          <a:srcRect/>
          <a:stretch>
            <a:fillRect/>
          </a:stretch>
        </p:blipFill>
        <p:spPr>
          <a:xfrm>
            <a:off x="1803787" y="3489331"/>
            <a:ext cx="957263" cy="328613"/>
          </a:xfrm>
          <a:prstGeom prst="rect">
            <a:avLst/>
          </a:prstGeom>
          <a:ln/>
        </p:spPr>
      </p:pic>
      <p:pic>
        <p:nvPicPr>
          <p:cNvPr id="6" name="image5.png" descr="plus times plus equals plus&#10;minus times negative equals plus&#10;plus times negative equals negative&#10;minus times plus equals negative&#10;"/>
          <p:cNvPicPr/>
          <p:nvPr/>
        </p:nvPicPr>
        <p:blipFill>
          <a:blip r:embed="rId4"/>
          <a:srcRect/>
          <a:stretch>
            <a:fillRect/>
          </a:stretch>
        </p:blipFill>
        <p:spPr>
          <a:xfrm>
            <a:off x="4104052" y="4318403"/>
            <a:ext cx="557213" cy="700088"/>
          </a:xfrm>
          <a:prstGeom prst="rect">
            <a:avLst/>
          </a:prstGeom>
          <a:ln/>
        </p:spPr>
      </p:pic>
    </p:spTree>
    <p:extLst>
      <p:ext uri="{BB962C8B-B14F-4D97-AF65-F5344CB8AC3E}">
        <p14:creationId xmlns:p14="http://schemas.microsoft.com/office/powerpoint/2010/main" val="19018492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The set of integers</a:t>
            </a:r>
            <a:endParaRPr lang="ro-RO" dirty="0"/>
          </a:p>
        </p:txBody>
      </p:sp>
      <p:sp>
        <p:nvSpPr>
          <p:cNvPr id="3" name="Content Placeholder 2"/>
          <p:cNvSpPr>
            <a:spLocks noGrp="1"/>
          </p:cNvSpPr>
          <p:nvPr>
            <p:ph idx="1"/>
          </p:nvPr>
        </p:nvSpPr>
        <p:spPr>
          <a:xfrm>
            <a:off x="302044" y="1778494"/>
            <a:ext cx="6447501" cy="2910580"/>
          </a:xfrm>
        </p:spPr>
        <p:txBody>
          <a:bodyPr>
            <a:noAutofit/>
          </a:bodyPr>
          <a:lstStyle/>
          <a:p>
            <a:r>
              <a:rPr lang="en-US" sz="1400" dirty="0"/>
              <a:t>c) Exponentiation of whole numbers</a:t>
            </a:r>
          </a:p>
          <a:p>
            <a:r>
              <a:rPr lang="en-US" sz="1400" dirty="0"/>
              <a:t>Let a be an integer, and n be a natural number zero.</a:t>
            </a:r>
          </a:p>
          <a:p>
            <a:r>
              <a:rPr lang="en-US" sz="1400" dirty="0"/>
              <a:t>a- is called base</a:t>
            </a:r>
          </a:p>
          <a:p>
            <a:r>
              <a:rPr lang="en-US" sz="1400" dirty="0"/>
              <a:t>n- is called an exponent</a:t>
            </a:r>
          </a:p>
          <a:p>
            <a:r>
              <a:rPr lang="en-US" sz="1400" dirty="0"/>
              <a:t>   Example:</a:t>
            </a:r>
          </a:p>
          <a:p>
            <a:endParaRPr lang="en-US" sz="1400" dirty="0"/>
          </a:p>
          <a:p>
            <a:r>
              <a:rPr lang="en-US" sz="1400" dirty="0"/>
              <a:t>Remarks:</a:t>
            </a:r>
          </a:p>
          <a:p>
            <a:r>
              <a:rPr lang="en-US" sz="1400" dirty="0"/>
              <a:t>1. When we raise a positive number to a power, the result will always be a positive number.</a:t>
            </a:r>
          </a:p>
          <a:p>
            <a:r>
              <a:rPr lang="en-US" sz="1400" dirty="0"/>
              <a:t>2. When we raise a negative number to a power, we have two possible situations:</a:t>
            </a:r>
          </a:p>
          <a:p>
            <a:r>
              <a:rPr lang="en-US" sz="1400" dirty="0"/>
              <a:t>if the exponent is an even number, the result is positive</a:t>
            </a:r>
          </a:p>
          <a:p>
            <a:r>
              <a:rPr lang="en-US" sz="1400" dirty="0"/>
              <a:t>if the exponent is an odd number, the result is negative</a:t>
            </a:r>
            <a:endParaRPr lang="ro-RO" sz="1400" dirty="0"/>
          </a:p>
        </p:txBody>
      </p:sp>
      <p:pic>
        <p:nvPicPr>
          <p:cNvPr id="7" name="image11.png" descr="a to the power of n equals stack a times a times a times... times a with underbrace below&#10;space space space space space space space space space space space space space space space space space space n space o r i"/>
          <p:cNvPicPr/>
          <p:nvPr/>
        </p:nvPicPr>
        <p:blipFill>
          <a:blip r:embed="rId2"/>
          <a:srcRect/>
          <a:stretch>
            <a:fillRect/>
          </a:stretch>
        </p:blipFill>
        <p:spPr>
          <a:xfrm>
            <a:off x="4738463" y="1778494"/>
            <a:ext cx="1100350" cy="381424"/>
          </a:xfrm>
          <a:prstGeom prst="rect">
            <a:avLst/>
          </a:prstGeom>
          <a:ln/>
        </p:spPr>
      </p:pic>
      <p:pic>
        <p:nvPicPr>
          <p:cNvPr id="8" name="image28.png" descr="left parenthesis plus 2 right parenthesis to the power of 5 equals 2 to the power of 5 equals 2 times 2 times 2 times 2 times 2 equals 32"/>
          <p:cNvPicPr/>
          <p:nvPr/>
        </p:nvPicPr>
        <p:blipFill>
          <a:blip r:embed="rId3"/>
          <a:srcRect/>
          <a:stretch>
            <a:fillRect/>
          </a:stretch>
        </p:blipFill>
        <p:spPr>
          <a:xfrm>
            <a:off x="1631926" y="3112340"/>
            <a:ext cx="1600200" cy="242888"/>
          </a:xfrm>
          <a:prstGeom prst="rect">
            <a:avLst/>
          </a:prstGeom>
          <a:ln/>
        </p:spPr>
      </p:pic>
      <p:pic>
        <p:nvPicPr>
          <p:cNvPr id="12" name="image25.png" descr="left parenthesis negative a right parenthesis to the power of n equals open curly brackets table attributes columnalign left end attributes row cell space space space a to the power of n comma space n minus p a r end cell row cell negative a to the power of n comma space n minus i m p a r end cell end table close a element of straight integer numbers to the power of asterisk times comma space n element of straight natural numbers"/>
          <p:cNvPicPr/>
          <p:nvPr/>
        </p:nvPicPr>
        <p:blipFill>
          <a:blip r:embed="rId4"/>
          <a:srcRect/>
          <a:stretch>
            <a:fillRect/>
          </a:stretch>
        </p:blipFill>
        <p:spPr>
          <a:xfrm>
            <a:off x="2512392" y="5547011"/>
            <a:ext cx="2401962" cy="475909"/>
          </a:xfrm>
          <a:prstGeom prst="rect">
            <a:avLst/>
          </a:prstGeom>
          <a:ln/>
        </p:spPr>
      </p:pic>
    </p:spTree>
    <p:extLst>
      <p:ext uri="{BB962C8B-B14F-4D97-AF65-F5344CB8AC3E}">
        <p14:creationId xmlns:p14="http://schemas.microsoft.com/office/powerpoint/2010/main" val="41412483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The set of integers</a:t>
            </a:r>
            <a:endParaRPr lang="ro-RO" dirty="0"/>
          </a:p>
        </p:txBody>
      </p:sp>
      <p:sp>
        <p:nvSpPr>
          <p:cNvPr id="3" name="Content Placeholder 2"/>
          <p:cNvSpPr>
            <a:spLocks noGrp="1"/>
          </p:cNvSpPr>
          <p:nvPr>
            <p:ph idx="1"/>
          </p:nvPr>
        </p:nvSpPr>
        <p:spPr>
          <a:xfrm>
            <a:off x="582692" y="1988805"/>
            <a:ext cx="6447501" cy="1679546"/>
          </a:xfrm>
        </p:spPr>
        <p:txBody>
          <a:bodyPr>
            <a:normAutofit/>
          </a:bodyPr>
          <a:lstStyle/>
          <a:p>
            <a:r>
              <a:rPr lang="ro-RO" dirty="0"/>
              <a:t>Ex</a:t>
            </a:r>
            <a:r>
              <a:rPr lang="en-US" dirty="0"/>
              <a:t>a</a:t>
            </a:r>
            <a:r>
              <a:rPr lang="ro-RO" dirty="0"/>
              <a:t>mple</a:t>
            </a:r>
            <a:r>
              <a:rPr lang="en-US" dirty="0"/>
              <a:t>s</a:t>
            </a:r>
            <a:r>
              <a:rPr lang="ro-RO" dirty="0"/>
              <a:t>:</a:t>
            </a:r>
          </a:p>
          <a:p>
            <a:pPr marL="0" indent="0">
              <a:buNone/>
            </a:pPr>
            <a:endParaRPr lang="ro-RO" dirty="0"/>
          </a:p>
          <a:p>
            <a:r>
              <a:rPr lang="ro-RO" dirty="0"/>
              <a:t>Reguli  de calcul:</a:t>
            </a:r>
          </a:p>
          <a:p>
            <a:endParaRPr lang="ro-RO" dirty="0"/>
          </a:p>
          <a:p>
            <a:endParaRPr lang="ro-RO" dirty="0"/>
          </a:p>
          <a:p>
            <a:endParaRPr lang="ro-RO" dirty="0"/>
          </a:p>
          <a:p>
            <a:endParaRPr lang="ro-RO" dirty="0"/>
          </a:p>
          <a:p>
            <a:endParaRPr lang="ro-RO" dirty="0"/>
          </a:p>
          <a:p>
            <a:endParaRPr lang="ro-RO" dirty="0"/>
          </a:p>
          <a:p>
            <a:endParaRPr lang="ro-RO" dirty="0"/>
          </a:p>
          <a:p>
            <a:endParaRPr lang="ro-RO" dirty="0"/>
          </a:p>
          <a:p>
            <a:endParaRPr lang="ro-RO" dirty="0"/>
          </a:p>
          <a:p>
            <a:pPr marL="0" indent="0">
              <a:buNone/>
            </a:pPr>
            <a:endParaRPr lang="ro-RO" dirty="0"/>
          </a:p>
        </p:txBody>
      </p:sp>
      <p:pic>
        <p:nvPicPr>
          <p:cNvPr id="4" name="image15.png" descr="left parenthesis negative 2 right parenthesis to the power of 5 equals negative 32&#10;left parenthesis negative 2 right parenthesis to the power of 6 equals 64&#10;left parenthesis negative 1 right parenthesis to the power of 2015 equals negative 1&#10;left parenthesis negative 1 right parenthesis to the power of 2016 equals 1"/>
          <p:cNvPicPr/>
          <p:nvPr/>
        </p:nvPicPr>
        <p:blipFill>
          <a:blip r:embed="rId2"/>
          <a:srcRect/>
          <a:stretch>
            <a:fillRect/>
          </a:stretch>
        </p:blipFill>
        <p:spPr>
          <a:xfrm>
            <a:off x="2731201" y="1988805"/>
            <a:ext cx="807244" cy="757238"/>
          </a:xfrm>
          <a:prstGeom prst="rect">
            <a:avLst/>
          </a:prstGeom>
          <a:ln/>
        </p:spPr>
      </p:pic>
      <p:pic>
        <p:nvPicPr>
          <p:cNvPr id="5" name="Picture 4"/>
          <p:cNvPicPr>
            <a:picLocks noChangeAspect="1"/>
          </p:cNvPicPr>
          <p:nvPr/>
        </p:nvPicPr>
        <p:blipFill>
          <a:blip r:embed="rId3"/>
          <a:stretch>
            <a:fillRect/>
          </a:stretch>
        </p:blipFill>
        <p:spPr>
          <a:xfrm>
            <a:off x="852820" y="2976257"/>
            <a:ext cx="2878931" cy="2185988"/>
          </a:xfrm>
          <a:prstGeom prst="rect">
            <a:avLst/>
          </a:prstGeom>
        </p:spPr>
      </p:pic>
    </p:spTree>
    <p:extLst>
      <p:ext uri="{BB962C8B-B14F-4D97-AF65-F5344CB8AC3E}">
        <p14:creationId xmlns:p14="http://schemas.microsoft.com/office/powerpoint/2010/main" val="38307668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The set of integers</a:t>
            </a:r>
            <a:endParaRPr lang="ro-RO" dirty="0"/>
          </a:p>
        </p:txBody>
      </p:sp>
      <p:sp>
        <p:nvSpPr>
          <p:cNvPr id="3" name="Content Placeholder 2"/>
          <p:cNvSpPr>
            <a:spLocks noGrp="1"/>
          </p:cNvSpPr>
          <p:nvPr>
            <p:ph idx="1"/>
          </p:nvPr>
        </p:nvSpPr>
        <p:spPr>
          <a:xfrm>
            <a:off x="628650" y="2036336"/>
            <a:ext cx="7201278" cy="3389508"/>
          </a:xfrm>
        </p:spPr>
        <p:txBody>
          <a:bodyPr>
            <a:normAutofit fontScale="62500" lnSpcReduction="20000"/>
          </a:bodyPr>
          <a:lstStyle/>
          <a:p>
            <a:pPr marL="0" indent="0">
              <a:buNone/>
            </a:pPr>
            <a:r>
              <a:rPr lang="en-US" dirty="0"/>
              <a:t>The order of performing integer operations</a:t>
            </a:r>
          </a:p>
          <a:p>
            <a:pPr marL="0" indent="0">
              <a:buNone/>
            </a:pPr>
            <a:endParaRPr lang="en-US" dirty="0"/>
          </a:p>
          <a:p>
            <a:pPr marL="0" indent="0">
              <a:buNone/>
            </a:pPr>
            <a:r>
              <a:rPr lang="en-US" dirty="0"/>
              <a:t>The order of operations with integers is the same as with natural numbers:</a:t>
            </a:r>
          </a:p>
          <a:p>
            <a:pPr marL="0" indent="0">
              <a:buNone/>
            </a:pPr>
            <a:r>
              <a:rPr lang="en-US" dirty="0"/>
              <a:t>first we calculate the exponentiations (3rd order operations)</a:t>
            </a:r>
          </a:p>
          <a:p>
            <a:pPr marL="0" indent="0">
              <a:buNone/>
            </a:pPr>
            <a:r>
              <a:rPr lang="en-US" dirty="0"/>
              <a:t>then we perform the multiplications and divisions (2nd order operations)</a:t>
            </a:r>
          </a:p>
          <a:p>
            <a:pPr marL="0" indent="0">
              <a:buNone/>
            </a:pPr>
            <a:r>
              <a:rPr lang="en-US" dirty="0"/>
              <a:t>at the end we perform additions and subtractions (first-order operations).</a:t>
            </a:r>
          </a:p>
          <a:p>
            <a:pPr marL="0" indent="0">
              <a:buNone/>
            </a:pPr>
            <a:r>
              <a:rPr lang="en-US" dirty="0"/>
              <a:t>If we also have parentheses in an exercise, we first perform the operations in the round brackets, then the operations in the square brackets, then the braces.</a:t>
            </a:r>
            <a:endParaRPr lang="ro-RO" dirty="0"/>
          </a:p>
        </p:txBody>
      </p:sp>
    </p:spTree>
    <p:extLst>
      <p:ext uri="{BB962C8B-B14F-4D97-AF65-F5344CB8AC3E}">
        <p14:creationId xmlns:p14="http://schemas.microsoft.com/office/powerpoint/2010/main" val="33718800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The set of integers</a:t>
            </a:r>
            <a:endParaRPr lang="ro-RO" dirty="0"/>
          </a:p>
        </p:txBody>
      </p:sp>
      <p:sp>
        <p:nvSpPr>
          <p:cNvPr id="3" name="Content Placeholder 2"/>
          <p:cNvSpPr>
            <a:spLocks noGrp="1"/>
          </p:cNvSpPr>
          <p:nvPr>
            <p:ph idx="1"/>
          </p:nvPr>
        </p:nvSpPr>
        <p:spPr>
          <a:xfrm>
            <a:off x="2066814" y="2119470"/>
            <a:ext cx="5514834" cy="3139973"/>
          </a:xfrm>
        </p:spPr>
        <p:txBody>
          <a:bodyPr>
            <a:noAutofit/>
          </a:bodyPr>
          <a:lstStyle/>
          <a:p>
            <a:pPr marL="0" indent="0">
              <a:buNone/>
            </a:pPr>
            <a:r>
              <a:rPr lang="en-US" sz="2000" dirty="0"/>
              <a:t>Applicability</a:t>
            </a:r>
          </a:p>
          <a:p>
            <a:pPr marL="0" indent="0">
              <a:buNone/>
            </a:pPr>
            <a:r>
              <a:rPr lang="en-US" sz="2000" dirty="0"/>
              <a:t>A shopping center has 8 levels: ground floor, 5 floors, a mezzanine and an underground parking lot. A person on the 4th floor descends 6 levels. What level did it reach?</a:t>
            </a:r>
          </a:p>
          <a:p>
            <a:pPr marL="0" indent="0">
              <a:buNone/>
            </a:pPr>
            <a:r>
              <a:rPr lang="en-US" sz="2000" dirty="0"/>
              <a:t>Solution:</a:t>
            </a:r>
          </a:p>
          <a:p>
            <a:pPr marL="0" indent="0">
              <a:buNone/>
            </a:pPr>
            <a:r>
              <a:rPr lang="en-US" sz="2000" dirty="0"/>
              <a:t>We represent the 8 levels on a vertical "axis". A person on the 4th floor going down 6 levels will reach the underground car park.</a:t>
            </a:r>
            <a:endParaRPr lang="ro-RO" sz="2000" dirty="0"/>
          </a:p>
        </p:txBody>
      </p:sp>
      <p:sp>
        <p:nvSpPr>
          <p:cNvPr id="4" name="Rectangle 3"/>
          <p:cNvSpPr/>
          <p:nvPr/>
        </p:nvSpPr>
        <p:spPr>
          <a:xfrm>
            <a:off x="508001" y="3804153"/>
            <a:ext cx="1239679" cy="2400300"/>
          </a:xfrm>
          <a:prstGeom prst="rect">
            <a:avLst/>
          </a:prstGeom>
          <a:noFill/>
          <a:ln>
            <a:noFill/>
          </a:ln>
        </p:spPr>
        <p:txBody>
          <a:bodyPr spcFirstLastPara="1" wrap="square" lIns="68569" tIns="68569" rIns="68569" bIns="68569" anchor="ctr" anchorCtr="0">
            <a:noAutofit/>
          </a:bodyPr>
          <a:lstStyle/>
          <a:p>
            <a:pPr>
              <a:lnSpc>
                <a:spcPct val="107000"/>
              </a:lnSpc>
            </a:pPr>
            <a:r>
              <a:rPr lang="ro-RO" sz="825">
                <a:latin typeface="Calibri" panose="020F0502020204030204" pitchFamily="34" charset="0"/>
                <a:ea typeface="Calibri" panose="020F0502020204030204" pitchFamily="34" charset="0"/>
              </a:rPr>
              <a:t> </a:t>
            </a:r>
          </a:p>
        </p:txBody>
      </p:sp>
      <p:pic>
        <p:nvPicPr>
          <p:cNvPr id="5" name="Picture 4"/>
          <p:cNvPicPr>
            <a:picLocks noChangeAspect="1"/>
          </p:cNvPicPr>
          <p:nvPr/>
        </p:nvPicPr>
        <p:blipFill>
          <a:blip r:embed="rId2"/>
          <a:stretch>
            <a:fillRect/>
          </a:stretch>
        </p:blipFill>
        <p:spPr>
          <a:xfrm>
            <a:off x="188866" y="2026455"/>
            <a:ext cx="1971675" cy="3036094"/>
          </a:xfrm>
          <a:prstGeom prst="rect">
            <a:avLst/>
          </a:prstGeom>
        </p:spPr>
      </p:pic>
    </p:spTree>
    <p:extLst>
      <p:ext uri="{BB962C8B-B14F-4D97-AF65-F5344CB8AC3E}">
        <p14:creationId xmlns:p14="http://schemas.microsoft.com/office/powerpoint/2010/main" val="23252103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The set of integers</a:t>
            </a:r>
            <a:endParaRPr lang="ro-RO" dirty="0"/>
          </a:p>
        </p:txBody>
      </p:sp>
      <p:sp>
        <p:nvSpPr>
          <p:cNvPr id="3" name="Content Placeholder 2"/>
          <p:cNvSpPr>
            <a:spLocks noGrp="1"/>
          </p:cNvSpPr>
          <p:nvPr>
            <p:ph idx="1"/>
          </p:nvPr>
        </p:nvSpPr>
        <p:spPr>
          <a:xfrm>
            <a:off x="495140" y="1690689"/>
            <a:ext cx="7667848" cy="2910580"/>
          </a:xfrm>
        </p:spPr>
        <p:txBody>
          <a:bodyPr>
            <a:noAutofit/>
          </a:bodyPr>
          <a:lstStyle/>
          <a:p>
            <a:pPr marL="0" indent="0">
              <a:buNone/>
            </a:pPr>
            <a:r>
              <a:rPr lang="en-US" sz="1600" dirty="0"/>
              <a:t>11) Problems that are solved with equations/inequalities in the context of whole numbers</a:t>
            </a:r>
          </a:p>
          <a:p>
            <a:pPr marL="0" indent="0">
              <a:buNone/>
            </a:pPr>
            <a:endParaRPr lang="en-US" sz="1600" dirty="0"/>
          </a:p>
          <a:p>
            <a:pPr marL="0" indent="0">
              <a:buNone/>
            </a:pPr>
            <a:r>
              <a:rPr lang="en-US" sz="1600" dirty="0"/>
              <a:t>A1. A sphygmomanometer, together with its battery, costs 155 lei, and the sphygmomanometer is 135 lei more expensive than the battery. Determine the price of the battery and the price of the tensiometer by the following procedures:</a:t>
            </a:r>
          </a:p>
          <a:p>
            <a:pPr marL="0" indent="0">
              <a:buNone/>
            </a:pPr>
            <a:r>
              <a:rPr lang="en-US" sz="1600" dirty="0"/>
              <a:t>Using segment representation, given;</a:t>
            </a:r>
          </a:p>
          <a:p>
            <a:pPr marL="0" indent="0">
              <a:buNone/>
            </a:pPr>
            <a:r>
              <a:rPr lang="en-US" sz="1600" dirty="0"/>
              <a:t>Let the black segment be the price of the tensiometer and the blue segment be the price of the battery.</a:t>
            </a:r>
          </a:p>
          <a:p>
            <a:pPr marL="0" indent="0">
              <a:buNone/>
            </a:pPr>
            <a:r>
              <a:rPr lang="en-US" sz="1600" dirty="0"/>
              <a:t>Either the segment in red, the price of 2, i.e. 155 lei. The green segment represents 135 lei.</a:t>
            </a:r>
            <a:endParaRPr lang="ro-RO" sz="1600" dirty="0"/>
          </a:p>
        </p:txBody>
      </p:sp>
      <p:pic>
        <p:nvPicPr>
          <p:cNvPr id="5" name="Picture 4"/>
          <p:cNvPicPr>
            <a:picLocks noChangeAspect="1"/>
          </p:cNvPicPr>
          <p:nvPr/>
        </p:nvPicPr>
        <p:blipFill>
          <a:blip r:embed="rId2"/>
          <a:stretch>
            <a:fillRect/>
          </a:stretch>
        </p:blipFill>
        <p:spPr>
          <a:xfrm>
            <a:off x="2787335" y="4679097"/>
            <a:ext cx="3429000" cy="771525"/>
          </a:xfrm>
          <a:prstGeom prst="rect">
            <a:avLst/>
          </a:prstGeom>
        </p:spPr>
      </p:pic>
    </p:spTree>
    <p:extLst>
      <p:ext uri="{BB962C8B-B14F-4D97-AF65-F5344CB8AC3E}">
        <p14:creationId xmlns:p14="http://schemas.microsoft.com/office/powerpoint/2010/main" val="21287284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The set of integers</a:t>
            </a:r>
            <a:endParaRPr lang="ro-RO" dirty="0"/>
          </a:p>
        </p:txBody>
      </p:sp>
      <p:sp>
        <p:nvSpPr>
          <p:cNvPr id="3" name="Content Placeholder 2"/>
          <p:cNvSpPr>
            <a:spLocks noGrp="1"/>
          </p:cNvSpPr>
          <p:nvPr>
            <p:ph idx="1"/>
          </p:nvPr>
        </p:nvSpPr>
        <p:spPr>
          <a:xfrm>
            <a:off x="508001" y="2005966"/>
            <a:ext cx="7763988" cy="3382307"/>
          </a:xfrm>
        </p:spPr>
        <p:txBody>
          <a:bodyPr>
            <a:normAutofit fontScale="55000" lnSpcReduction="20000"/>
          </a:bodyPr>
          <a:lstStyle/>
          <a:p>
            <a:pPr lvl="1"/>
            <a:r>
              <a:rPr lang="en-US" sz="2700" dirty="0"/>
              <a:t>Denote by x the price in lei of the battery, express the price of the tensiometer as a function of the price of the battery, form the equation that expresses the problem in mathematical language, solve the equation and formulate the answer. Finally, check the prices obtained.</a:t>
            </a:r>
          </a:p>
          <a:p>
            <a:pPr lvl="1"/>
            <a:endParaRPr lang="en-US" sz="2700" dirty="0"/>
          </a:p>
          <a:p>
            <a:pPr lvl="1"/>
            <a:r>
              <a:rPr lang="en-US" sz="2700" dirty="0"/>
              <a:t>A2. Three consecutive natural numbers have a sum less than 19. Determine the three numbers by performing the following steps:</a:t>
            </a:r>
          </a:p>
          <a:p>
            <a:pPr lvl="1"/>
            <a:r>
              <a:rPr lang="en-US" sz="2700" dirty="0"/>
              <a:t>a) Mark the smallest number with x and express the next two numbers with its help;</a:t>
            </a:r>
          </a:p>
          <a:p>
            <a:pPr lvl="1"/>
            <a:r>
              <a:rPr lang="en-US" sz="2700" dirty="0"/>
              <a:t>b) Form the inequality that expresses the problem in mathematical language and solve it</a:t>
            </a:r>
          </a:p>
          <a:p>
            <a:pPr lvl="1"/>
            <a:r>
              <a:rPr lang="en-US" sz="2700" dirty="0"/>
              <a:t>inequality;</a:t>
            </a:r>
          </a:p>
          <a:p>
            <a:pPr lvl="1"/>
            <a:r>
              <a:rPr lang="en-US" sz="2700" dirty="0"/>
              <a:t>c) Formulate the answer;</a:t>
            </a:r>
          </a:p>
          <a:p>
            <a:pPr lvl="1"/>
            <a:r>
              <a:rPr lang="en-US" sz="2700" dirty="0"/>
              <a:t>d) Check the results obtained;</a:t>
            </a:r>
          </a:p>
          <a:p>
            <a:pPr lvl="1"/>
            <a:r>
              <a:rPr lang="en-US" sz="2700" dirty="0"/>
              <a:t>e) Determine which other unknown could have been denoted by x and solve the problem in this case;</a:t>
            </a:r>
          </a:p>
          <a:p>
            <a:pPr lvl="1"/>
            <a:r>
              <a:rPr lang="en-US" sz="2700" dirty="0"/>
              <a:t>f) Solve the problem through other studied methods (figurative, tests, etc.).</a:t>
            </a:r>
            <a:endParaRPr lang="ro-RO" dirty="0"/>
          </a:p>
        </p:txBody>
      </p:sp>
    </p:spTree>
    <p:extLst>
      <p:ext uri="{BB962C8B-B14F-4D97-AF65-F5344CB8AC3E}">
        <p14:creationId xmlns:p14="http://schemas.microsoft.com/office/powerpoint/2010/main" val="19556256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The set of integers</a:t>
            </a:r>
            <a:endParaRPr lang="ro-RO" dirty="0"/>
          </a:p>
        </p:txBody>
      </p:sp>
      <p:sp>
        <p:nvSpPr>
          <p:cNvPr id="3" name="Content Placeholder 2"/>
          <p:cNvSpPr>
            <a:spLocks noGrp="1"/>
          </p:cNvSpPr>
          <p:nvPr>
            <p:ph idx="1"/>
          </p:nvPr>
        </p:nvSpPr>
        <p:spPr>
          <a:xfrm>
            <a:off x="628650" y="1776038"/>
            <a:ext cx="6447501" cy="2910580"/>
          </a:xfrm>
        </p:spPr>
        <p:txBody>
          <a:bodyPr>
            <a:noAutofit/>
          </a:bodyPr>
          <a:lstStyle/>
          <a:p>
            <a:pPr marL="0" indent="0">
              <a:buNone/>
            </a:pPr>
            <a:r>
              <a:rPr lang="en-US" sz="1600" dirty="0"/>
              <a:t>The stages of solving problems using equations (inequalities) are as follows:</a:t>
            </a:r>
          </a:p>
          <a:p>
            <a:pPr marL="0" indent="0">
              <a:buNone/>
            </a:pPr>
            <a:endParaRPr lang="en-US" sz="1600" dirty="0"/>
          </a:p>
          <a:p>
            <a:pPr marL="0" indent="0">
              <a:buNone/>
            </a:pPr>
            <a:r>
              <a:rPr lang="en-US" sz="1600" dirty="0"/>
              <a:t>1. Identifying known and unknown data from the problem statement.</a:t>
            </a:r>
          </a:p>
          <a:p>
            <a:pPr marL="0" indent="0">
              <a:buNone/>
            </a:pPr>
            <a:r>
              <a:rPr lang="en-US" sz="1600" dirty="0"/>
              <a:t>2. Establishing the unknown (usually denoted by x) and expressing the other unknowns (if any) using it.</a:t>
            </a:r>
          </a:p>
          <a:p>
            <a:pPr marL="0" indent="0">
              <a:buNone/>
            </a:pPr>
            <a:r>
              <a:rPr lang="en-US" sz="1600" dirty="0"/>
              <a:t>3. Formation of the equation / inequality that transcribes the problem in mathematical language.</a:t>
            </a:r>
          </a:p>
          <a:p>
            <a:pPr marL="0" indent="0">
              <a:buNone/>
            </a:pPr>
            <a:r>
              <a:rPr lang="en-US" sz="1600" dirty="0"/>
              <a:t>4. Solving the equation / inequality.</a:t>
            </a:r>
          </a:p>
          <a:p>
            <a:pPr marL="0" indent="0">
              <a:buNone/>
            </a:pPr>
            <a:r>
              <a:rPr lang="en-US" sz="1600" dirty="0"/>
              <a:t>5. Interpreting the solution/solutions and formulating the answer to the problem.</a:t>
            </a:r>
          </a:p>
          <a:p>
            <a:pPr marL="0" indent="0">
              <a:buNone/>
            </a:pPr>
            <a:r>
              <a:rPr lang="en-US" sz="1600" dirty="0"/>
              <a:t>6. Checking the solutions obtained in the initial (unprocessed) form of the problem.</a:t>
            </a:r>
            <a:endParaRPr lang="ro-RO" sz="1600" dirty="0"/>
          </a:p>
        </p:txBody>
      </p:sp>
    </p:spTree>
    <p:extLst>
      <p:ext uri="{BB962C8B-B14F-4D97-AF65-F5344CB8AC3E}">
        <p14:creationId xmlns:p14="http://schemas.microsoft.com/office/powerpoint/2010/main" val="6440290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The set of integers</a:t>
            </a:r>
            <a:endParaRPr lang="ro-RO" dirty="0"/>
          </a:p>
        </p:txBody>
      </p:sp>
      <p:sp>
        <p:nvSpPr>
          <p:cNvPr id="3" name="Content Placeholder 2"/>
          <p:cNvSpPr>
            <a:spLocks noGrp="1"/>
          </p:cNvSpPr>
          <p:nvPr>
            <p:ph idx="1"/>
          </p:nvPr>
        </p:nvSpPr>
        <p:spPr/>
        <p:txBody>
          <a:bodyPr>
            <a:normAutofit/>
          </a:bodyPr>
          <a:lstStyle/>
          <a:p>
            <a:r>
              <a:rPr lang="en-US" sz="2400" dirty="0"/>
              <a:t>Example:</a:t>
            </a:r>
          </a:p>
          <a:p>
            <a:r>
              <a:rPr lang="en-US" sz="2400" dirty="0"/>
              <a:t>I bought candies, wafers and juice from the store and paid a total of 123 lei. The wafers were 9 lei cheaper than twice the amount of candies, and the juice was 6 lei more expensive than the triple amount of candies. How much did each one cost?</a:t>
            </a:r>
            <a:endParaRPr lang="ro-RO" sz="2400" dirty="0"/>
          </a:p>
        </p:txBody>
      </p:sp>
      <p:pic>
        <p:nvPicPr>
          <p:cNvPr id="4" name="image13.png"/>
          <p:cNvPicPr/>
          <p:nvPr/>
        </p:nvPicPr>
        <p:blipFill>
          <a:blip r:embed="rId2"/>
          <a:srcRect/>
          <a:stretch>
            <a:fillRect/>
          </a:stretch>
        </p:blipFill>
        <p:spPr>
          <a:xfrm>
            <a:off x="873046" y="4532490"/>
            <a:ext cx="1079659" cy="1079659"/>
          </a:xfrm>
          <a:prstGeom prst="rect">
            <a:avLst/>
          </a:prstGeom>
          <a:ln/>
        </p:spPr>
      </p:pic>
      <p:pic>
        <p:nvPicPr>
          <p:cNvPr id="5" name="image12.jpg"/>
          <p:cNvPicPr/>
          <p:nvPr/>
        </p:nvPicPr>
        <p:blipFill>
          <a:blip r:embed="rId3"/>
          <a:srcRect/>
          <a:stretch>
            <a:fillRect/>
          </a:stretch>
        </p:blipFill>
        <p:spPr>
          <a:xfrm>
            <a:off x="3492341" y="4715251"/>
            <a:ext cx="1079659" cy="1079659"/>
          </a:xfrm>
          <a:prstGeom prst="rect">
            <a:avLst/>
          </a:prstGeom>
          <a:ln/>
        </p:spPr>
      </p:pic>
      <p:pic>
        <p:nvPicPr>
          <p:cNvPr id="6" name="image18.png"/>
          <p:cNvPicPr/>
          <p:nvPr/>
        </p:nvPicPr>
        <p:blipFill>
          <a:blip r:embed="rId4"/>
          <a:srcRect/>
          <a:stretch>
            <a:fillRect/>
          </a:stretch>
        </p:blipFill>
        <p:spPr>
          <a:xfrm>
            <a:off x="6063309" y="4472811"/>
            <a:ext cx="1079659" cy="1079659"/>
          </a:xfrm>
          <a:prstGeom prst="rect">
            <a:avLst/>
          </a:prstGeom>
          <a:ln/>
        </p:spPr>
      </p:pic>
    </p:spTree>
    <p:extLst>
      <p:ext uri="{BB962C8B-B14F-4D97-AF65-F5344CB8AC3E}">
        <p14:creationId xmlns:p14="http://schemas.microsoft.com/office/powerpoint/2010/main" val="24642348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The set of integers</a:t>
            </a:r>
            <a:endParaRPr lang="ro-RO" dirty="0"/>
          </a:p>
        </p:txBody>
      </p:sp>
      <p:sp>
        <p:nvSpPr>
          <p:cNvPr id="3" name="Content Placeholder 2"/>
          <p:cNvSpPr>
            <a:spLocks noGrp="1"/>
          </p:cNvSpPr>
          <p:nvPr>
            <p:ph idx="1"/>
          </p:nvPr>
        </p:nvSpPr>
        <p:spPr>
          <a:xfrm>
            <a:off x="581340" y="1690689"/>
            <a:ext cx="7454480" cy="4092437"/>
          </a:xfrm>
        </p:spPr>
        <p:txBody>
          <a:bodyPr>
            <a:noAutofit/>
          </a:bodyPr>
          <a:lstStyle/>
          <a:p>
            <a:pPr marL="0" indent="0">
              <a:buNone/>
            </a:pPr>
            <a:r>
              <a:rPr lang="en-US" sz="1400" dirty="0"/>
              <a:t>Step 1. Identifying known and unknown data from the problem statement.</a:t>
            </a:r>
          </a:p>
          <a:p>
            <a:pPr marL="0" indent="0">
              <a:buNone/>
            </a:pPr>
            <a:r>
              <a:rPr lang="en-US" sz="1400" dirty="0"/>
              <a:t>  We know: the total cost and prices of wafers and juice compared to the price of candy.</a:t>
            </a:r>
          </a:p>
          <a:p>
            <a:pPr marL="0" indent="0">
              <a:buNone/>
            </a:pPr>
            <a:r>
              <a:rPr lang="en-US" sz="1400" dirty="0"/>
              <a:t>Step 2. Establishing the unknown (usually denoted by x) and expressing the other unknowns (if</a:t>
            </a:r>
          </a:p>
          <a:p>
            <a:pPr marL="0" indent="0">
              <a:buNone/>
            </a:pPr>
            <a:r>
              <a:rPr lang="en-US" sz="1400" dirty="0"/>
              <a:t>exists) with its help. We denote by x the price of the candies. Then the price of wafers, being 9 less than twice the price of candy, is 2x – 9, and the price of juice, being 6 more than triple the price of candy, is 3x + 6.</a:t>
            </a:r>
          </a:p>
          <a:p>
            <a:pPr marL="0" indent="0">
              <a:buNone/>
            </a:pPr>
            <a:r>
              <a:rPr lang="en-US" sz="1400" dirty="0"/>
              <a:t>Step 3. Formation of the equation / inequality that transcribes the problem in mathematical language. The total amount being 123, we deduce that x + (2x – 9) + (3x + 6) = 123.</a:t>
            </a:r>
          </a:p>
          <a:p>
            <a:pPr marL="0" indent="0">
              <a:buNone/>
            </a:pPr>
            <a:r>
              <a:rPr lang="en-US" sz="1400" dirty="0"/>
              <a:t>Step 4. Solving the equation / inequality.</a:t>
            </a:r>
          </a:p>
          <a:p>
            <a:pPr marL="0" indent="0">
              <a:buNone/>
            </a:pPr>
            <a:r>
              <a:rPr lang="en-US" sz="1400" dirty="0"/>
              <a:t>x + 2x – 9 + 3x + 6 = 123 ⇔ 6x – 3 = 123 ⇔ 6x = 126 and x = 21.</a:t>
            </a:r>
          </a:p>
          <a:p>
            <a:pPr marL="0" indent="0">
              <a:buNone/>
            </a:pPr>
            <a:r>
              <a:rPr lang="en-US" sz="1400" dirty="0"/>
              <a:t>Step 5. Interpret the solution(s) and formulate the answer to the problem. The candies cost 21 lei, the wafers 2 21 – 9 = 42 – 9 = 33 lei, and the juice 3 21 + 6 =</a:t>
            </a:r>
          </a:p>
          <a:p>
            <a:pPr marL="0" indent="0">
              <a:buNone/>
            </a:pPr>
            <a:r>
              <a:rPr lang="en-US" sz="1400" dirty="0"/>
              <a:t>63 + 6 = 69 lei.</a:t>
            </a:r>
          </a:p>
          <a:p>
            <a:pPr marL="0" indent="0">
              <a:buNone/>
            </a:pPr>
            <a:r>
              <a:rPr lang="en-US" sz="1400" dirty="0"/>
              <a:t>Step 6. Checking the solutions obtained in the initial (unprocessed) form of the problem. We calculate the total amount: 21 + 33 + 69 = 33 + 90 = 123. So the determined costs are correct.</a:t>
            </a:r>
            <a:endParaRPr lang="ro-RO" sz="1400" dirty="0"/>
          </a:p>
        </p:txBody>
      </p:sp>
    </p:spTree>
    <p:extLst>
      <p:ext uri="{BB962C8B-B14F-4D97-AF65-F5344CB8AC3E}">
        <p14:creationId xmlns:p14="http://schemas.microsoft.com/office/powerpoint/2010/main" val="562923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The set of integers</a:t>
            </a:r>
            <a:endParaRPr lang="ro-RO" dirty="0"/>
          </a:p>
        </p:txBody>
      </p:sp>
      <p:sp>
        <p:nvSpPr>
          <p:cNvPr id="3" name="Content Placeholder 2"/>
          <p:cNvSpPr>
            <a:spLocks noGrp="1"/>
          </p:cNvSpPr>
          <p:nvPr>
            <p:ph idx="1"/>
          </p:nvPr>
        </p:nvSpPr>
        <p:spPr/>
        <p:txBody>
          <a:bodyPr/>
          <a:lstStyle/>
          <a:p>
            <a:r>
              <a:rPr lang="en-US" dirty="0"/>
              <a:t>Positive integers correspond to natural numbers and writing the "+" sign in front of them is optional.</a:t>
            </a:r>
          </a:p>
          <a:p>
            <a:r>
              <a:rPr lang="en-US" dirty="0"/>
              <a:t>The introduction of integers was required to be able to perform the subtraction operation. In the lower grades, in natural numbers, you learned that we cannot subtract 3-10. But in the set of integers, any subtraction operation has a result.</a:t>
            </a:r>
            <a:endParaRPr lang="ro-RO" dirty="0"/>
          </a:p>
        </p:txBody>
      </p:sp>
      <p:pic>
        <p:nvPicPr>
          <p:cNvPr id="4" name="image26.png" descr="Înțelegi matematica - mquest.ro"/>
          <p:cNvPicPr/>
          <p:nvPr/>
        </p:nvPicPr>
        <p:blipFill>
          <a:blip r:embed="rId2"/>
          <a:srcRect/>
          <a:stretch>
            <a:fillRect/>
          </a:stretch>
        </p:blipFill>
        <p:spPr>
          <a:xfrm>
            <a:off x="2567719" y="4957224"/>
            <a:ext cx="4298633" cy="818198"/>
          </a:xfrm>
          <a:prstGeom prst="rect">
            <a:avLst/>
          </a:prstGeom>
          <a:ln/>
        </p:spPr>
      </p:pic>
    </p:spTree>
    <p:extLst>
      <p:ext uri="{BB962C8B-B14F-4D97-AF65-F5344CB8AC3E}">
        <p14:creationId xmlns:p14="http://schemas.microsoft.com/office/powerpoint/2010/main" val="3585705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The set of integers</a:t>
            </a:r>
            <a:endParaRPr lang="ro-RO" dirty="0"/>
          </a:p>
        </p:txBody>
      </p:sp>
      <p:sp>
        <p:nvSpPr>
          <p:cNvPr id="3" name="Content Placeholder 2"/>
          <p:cNvSpPr>
            <a:spLocks noGrp="1"/>
          </p:cNvSpPr>
          <p:nvPr>
            <p:ph idx="1"/>
          </p:nvPr>
        </p:nvSpPr>
        <p:spPr>
          <a:xfrm>
            <a:off x="628650" y="1690689"/>
            <a:ext cx="7886700" cy="4237772"/>
          </a:xfrm>
        </p:spPr>
        <p:txBody>
          <a:bodyPr>
            <a:normAutofit fontScale="77500" lnSpcReduction="20000"/>
          </a:bodyPr>
          <a:lstStyle/>
          <a:p>
            <a:pPr marL="42863" indent="0">
              <a:buNone/>
            </a:pPr>
            <a:r>
              <a:rPr lang="en-US" dirty="0"/>
              <a:t>2) The theater club charges an entrance fee to the show of €4 for each student. The club borrowed €400 from the parents for costumes, gym and supplies. After the show, he returned the loan to his parents and was left with €100. How many spectators were at the show?</a:t>
            </a:r>
          </a:p>
          <a:p>
            <a:pPr marL="42863" indent="0">
              <a:buNone/>
            </a:pPr>
            <a:r>
              <a:rPr lang="en-US" dirty="0"/>
              <a:t>Let's establish the known data, the unknown, the unknown which is denoted by x, the equation. We solve the equation and interpret the solution.</a:t>
            </a:r>
          </a:p>
          <a:p>
            <a:pPr marL="42863" indent="0">
              <a:buNone/>
            </a:pPr>
            <a:r>
              <a:rPr lang="en-US" dirty="0"/>
              <a:t>Find two integers, knowing that one is triple the other, and their sum is equal to –36.</a:t>
            </a:r>
          </a:p>
          <a:p>
            <a:pPr marL="42863" indent="0">
              <a:buNone/>
            </a:pPr>
            <a:r>
              <a:rPr lang="en-US" dirty="0"/>
              <a:t>Solution: If we denote one of the numbers by x, the other is 3x, we get the equation x + 3 x = – 36. Hence, adding 2 to each term, we have 4 x = – 36. So, one number is x = – 36 : 4 = – 9, and the other is – 9  3 = – 27. Indeed, – 9 + 3 (– 9) = – 36.</a:t>
            </a:r>
            <a:endParaRPr lang="ro-RO" dirty="0"/>
          </a:p>
        </p:txBody>
      </p:sp>
    </p:spTree>
    <p:extLst>
      <p:ext uri="{BB962C8B-B14F-4D97-AF65-F5344CB8AC3E}">
        <p14:creationId xmlns:p14="http://schemas.microsoft.com/office/powerpoint/2010/main" val="14550924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6511" y="1263650"/>
            <a:ext cx="6560139" cy="990600"/>
          </a:xfrm>
        </p:spPr>
        <p:txBody>
          <a:bodyPr>
            <a:normAutofit fontScale="90000"/>
          </a:bodyPr>
          <a:lstStyle/>
          <a:p>
            <a:pPr lvl="2"/>
            <a:r>
              <a:rPr lang="en-US" dirty="0"/>
              <a:t>Scratch project </a:t>
            </a:r>
            <a:br>
              <a:rPr lang="en-US" dirty="0"/>
            </a:br>
            <a:br>
              <a:rPr lang="en-US" dirty="0"/>
            </a:br>
            <a:r>
              <a:rPr lang="en-US" dirty="0"/>
              <a:t>Model the following scenario: On a green background with the title "Consecutive Numbers", a character says "Tell me, please!" Three consecutive integers that sum to 48 (where 48 is randomly chosen up to 1000). And waits for the response (comma-separated list), followed by the appropriate comment "Bravo !" or "</a:t>
            </a:r>
            <a:r>
              <a:rPr lang="en-US" dirty="0" err="1"/>
              <a:t>Whoah</a:t>
            </a:r>
            <a:r>
              <a:rPr lang="en-US" dirty="0"/>
              <a:t>! It had to be ..." (followed by the correct value, in our case it would be 15,16,17).</a:t>
            </a:r>
            <a:endParaRPr lang="ro-RO" dirty="0"/>
          </a:p>
        </p:txBody>
      </p:sp>
      <p:pic>
        <p:nvPicPr>
          <p:cNvPr id="4" name="image20.png"/>
          <p:cNvPicPr>
            <a:picLocks noGrp="1"/>
          </p:cNvPicPr>
          <p:nvPr>
            <p:ph idx="1"/>
          </p:nvPr>
        </p:nvPicPr>
        <p:blipFill>
          <a:blip r:embed="rId2"/>
          <a:srcRect/>
          <a:stretch>
            <a:fillRect/>
          </a:stretch>
        </p:blipFill>
        <p:spPr>
          <a:xfrm>
            <a:off x="641225" y="3148212"/>
            <a:ext cx="2999627" cy="2911078"/>
          </a:xfrm>
          <a:prstGeom prst="rect">
            <a:avLst/>
          </a:prstGeom>
          <a:ln/>
        </p:spPr>
      </p:pic>
      <p:pic>
        <p:nvPicPr>
          <p:cNvPr id="5" name="image2.png"/>
          <p:cNvPicPr/>
          <p:nvPr/>
        </p:nvPicPr>
        <p:blipFill>
          <a:blip r:embed="rId3"/>
          <a:srcRect/>
          <a:stretch>
            <a:fillRect/>
          </a:stretch>
        </p:blipFill>
        <p:spPr>
          <a:xfrm>
            <a:off x="4168956" y="3488136"/>
            <a:ext cx="1619726" cy="1619726"/>
          </a:xfrm>
          <a:prstGeom prst="rect">
            <a:avLst/>
          </a:prstGeom>
          <a:ln/>
        </p:spPr>
      </p:pic>
      <p:pic>
        <p:nvPicPr>
          <p:cNvPr id="6" name="image46.png"/>
          <p:cNvPicPr/>
          <p:nvPr/>
        </p:nvPicPr>
        <p:blipFill>
          <a:blip r:embed="rId4"/>
          <a:srcRect/>
          <a:stretch>
            <a:fillRect/>
          </a:stretch>
        </p:blipFill>
        <p:spPr>
          <a:xfrm>
            <a:off x="6528735" y="3488136"/>
            <a:ext cx="1619726" cy="1619726"/>
          </a:xfrm>
          <a:prstGeom prst="rect">
            <a:avLst/>
          </a:prstGeom>
          <a:ln/>
        </p:spPr>
      </p:pic>
    </p:spTree>
    <p:extLst>
      <p:ext uri="{BB962C8B-B14F-4D97-AF65-F5344CB8AC3E}">
        <p14:creationId xmlns:p14="http://schemas.microsoft.com/office/powerpoint/2010/main" val="34623125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i="1" dirty="0"/>
              <a:t>Proiect scratch</a:t>
            </a:r>
            <a:endParaRPr lang="ro-RO" dirty="0"/>
          </a:p>
        </p:txBody>
      </p:sp>
      <p:pic>
        <p:nvPicPr>
          <p:cNvPr id="4" name="image8.png"/>
          <p:cNvPicPr>
            <a:picLocks noGrp="1"/>
          </p:cNvPicPr>
          <p:nvPr>
            <p:ph idx="1"/>
          </p:nvPr>
        </p:nvPicPr>
        <p:blipFill>
          <a:blip r:embed="rId2"/>
          <a:srcRect/>
          <a:stretch>
            <a:fillRect/>
          </a:stretch>
        </p:blipFill>
        <p:spPr>
          <a:xfrm>
            <a:off x="312079" y="1809750"/>
            <a:ext cx="4031321" cy="4189809"/>
          </a:xfrm>
          <a:prstGeom prst="rect">
            <a:avLst/>
          </a:prstGeom>
          <a:ln/>
        </p:spPr>
      </p:pic>
      <p:sp>
        <p:nvSpPr>
          <p:cNvPr id="5" name="TextBox 4"/>
          <p:cNvSpPr txBox="1"/>
          <p:nvPr/>
        </p:nvSpPr>
        <p:spPr>
          <a:xfrm>
            <a:off x="4672983" y="1682792"/>
            <a:ext cx="3533340" cy="253916"/>
          </a:xfrm>
          <a:prstGeom prst="rect">
            <a:avLst/>
          </a:prstGeom>
          <a:noFill/>
        </p:spPr>
        <p:txBody>
          <a:bodyPr wrap="none" rtlCol="0">
            <a:spAutoFit/>
          </a:bodyPr>
          <a:lstStyle/>
          <a:p>
            <a:r>
              <a:rPr lang="en-US" sz="1050" dirty="0"/>
              <a:t>Random calculator selects a number between 48 and 100000</a:t>
            </a:r>
            <a:endParaRPr lang="ro-RO" sz="1050" dirty="0"/>
          </a:p>
        </p:txBody>
      </p:sp>
    </p:spTree>
    <p:extLst>
      <p:ext uri="{BB962C8B-B14F-4D97-AF65-F5344CB8AC3E}">
        <p14:creationId xmlns:p14="http://schemas.microsoft.com/office/powerpoint/2010/main" val="32441111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Evaluation test</a:t>
            </a:r>
            <a:endParaRPr lang="ro-RO" dirty="0"/>
          </a:p>
        </p:txBody>
      </p:sp>
      <p:sp>
        <p:nvSpPr>
          <p:cNvPr id="3" name="Content Placeholder 2"/>
          <p:cNvSpPr>
            <a:spLocks noGrp="1"/>
          </p:cNvSpPr>
          <p:nvPr>
            <p:ph idx="1"/>
          </p:nvPr>
        </p:nvSpPr>
        <p:spPr>
          <a:xfrm>
            <a:off x="466283" y="2097447"/>
            <a:ext cx="6595420" cy="2910580"/>
          </a:xfrm>
        </p:spPr>
        <p:txBody>
          <a:bodyPr>
            <a:noAutofit/>
          </a:bodyPr>
          <a:lstStyle/>
          <a:p>
            <a:pPr marL="0" indent="0">
              <a:buNone/>
            </a:pPr>
            <a:r>
              <a:rPr lang="en-US" sz="1800" dirty="0"/>
              <a:t>1. a) Write the opposite of the number +124</a:t>
            </a:r>
          </a:p>
          <a:p>
            <a:pPr marL="0" indent="0">
              <a:buNone/>
            </a:pPr>
            <a:r>
              <a:rPr lang="en-US" sz="1800" dirty="0"/>
              <a:t>     b) Write the modulus of the number | -76 |</a:t>
            </a:r>
          </a:p>
          <a:p>
            <a:pPr marL="0" indent="0">
              <a:buNone/>
            </a:pPr>
            <a:r>
              <a:rPr lang="en-US" sz="1800" dirty="0"/>
              <a:t>2. Write the integers greater than or equal to -3 and less than or equal to 1.</a:t>
            </a:r>
          </a:p>
          <a:p>
            <a:pPr marL="0" indent="0">
              <a:buNone/>
            </a:pPr>
            <a:r>
              <a:rPr lang="en-US" sz="1800" dirty="0"/>
              <a:t>3. Order the following integers in ascending order: -2; 0; -7; +4; 12; -11; +7; -8.</a:t>
            </a:r>
          </a:p>
          <a:p>
            <a:pPr marL="0" indent="0">
              <a:buNone/>
            </a:pPr>
            <a:r>
              <a:rPr lang="en-US" sz="1800" dirty="0"/>
              <a:t>4. Put one of the signs &gt;, &lt;, =, so that the sentences below are true:</a:t>
            </a:r>
          </a:p>
          <a:p>
            <a:pPr marL="0" indent="0">
              <a:buNone/>
            </a:pPr>
            <a:r>
              <a:rPr lang="en-US" sz="1800" dirty="0"/>
              <a:t>– 5 -4 b) - 1 1 c) 0 -3 d) 1 | -8 |</a:t>
            </a:r>
          </a:p>
          <a:p>
            <a:pPr marL="0" indent="0">
              <a:buNone/>
            </a:pPr>
            <a:r>
              <a:rPr lang="en-US" sz="1800" dirty="0"/>
              <a:t>5. Calculate:</a:t>
            </a:r>
            <a:endParaRPr lang="ro-RO" sz="1800" dirty="0"/>
          </a:p>
        </p:txBody>
      </p:sp>
      <p:pic>
        <p:nvPicPr>
          <p:cNvPr id="4" name="Picture 3"/>
          <p:cNvPicPr>
            <a:picLocks noChangeAspect="1"/>
          </p:cNvPicPr>
          <p:nvPr/>
        </p:nvPicPr>
        <p:blipFill>
          <a:blip r:embed="rId2"/>
          <a:stretch>
            <a:fillRect/>
          </a:stretch>
        </p:blipFill>
        <p:spPr>
          <a:xfrm>
            <a:off x="2300061" y="4918294"/>
            <a:ext cx="4307681" cy="992981"/>
          </a:xfrm>
          <a:prstGeom prst="rect">
            <a:avLst/>
          </a:prstGeom>
        </p:spPr>
      </p:pic>
    </p:spTree>
    <p:extLst>
      <p:ext uri="{BB962C8B-B14F-4D97-AF65-F5344CB8AC3E}">
        <p14:creationId xmlns:p14="http://schemas.microsoft.com/office/powerpoint/2010/main" val="4632195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Evaluation test</a:t>
            </a:r>
            <a:endParaRPr lang="ro-RO" dirty="0"/>
          </a:p>
        </p:txBody>
      </p:sp>
      <p:sp>
        <p:nvSpPr>
          <p:cNvPr id="3" name="Content Placeholder 2"/>
          <p:cNvSpPr>
            <a:spLocks noGrp="1"/>
          </p:cNvSpPr>
          <p:nvPr>
            <p:ph idx="1"/>
          </p:nvPr>
        </p:nvSpPr>
        <p:spPr/>
        <p:txBody>
          <a:bodyPr>
            <a:normAutofit/>
          </a:bodyPr>
          <a:lstStyle/>
          <a:p>
            <a:r>
              <a:rPr lang="ro-RO" sz="1800" b="1" dirty="0"/>
              <a:t>6.</a:t>
            </a:r>
            <a:r>
              <a:rPr lang="ro-RO" sz="1800" dirty="0"/>
              <a:t> Calcula</a:t>
            </a:r>
            <a:r>
              <a:rPr lang="en-US" sz="1800" dirty="0" err="1"/>
              <a:t>te</a:t>
            </a:r>
            <a:r>
              <a:rPr lang="en-US" sz="1800" dirty="0"/>
              <a:t>:</a:t>
            </a:r>
            <a:endParaRPr lang="ro-RO" sz="1800" dirty="0"/>
          </a:p>
        </p:txBody>
      </p:sp>
      <p:pic>
        <p:nvPicPr>
          <p:cNvPr id="4" name="Picture 3"/>
          <p:cNvPicPr>
            <a:picLocks noChangeAspect="1"/>
          </p:cNvPicPr>
          <p:nvPr/>
        </p:nvPicPr>
        <p:blipFill>
          <a:blip r:embed="rId2"/>
          <a:stretch>
            <a:fillRect/>
          </a:stretch>
        </p:blipFill>
        <p:spPr>
          <a:xfrm>
            <a:off x="890177" y="2527672"/>
            <a:ext cx="6322077" cy="1057275"/>
          </a:xfrm>
          <a:prstGeom prst="rect">
            <a:avLst/>
          </a:prstGeom>
        </p:spPr>
      </p:pic>
    </p:spTree>
    <p:extLst>
      <p:ext uri="{BB962C8B-B14F-4D97-AF65-F5344CB8AC3E}">
        <p14:creationId xmlns:p14="http://schemas.microsoft.com/office/powerpoint/2010/main" val="20651563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The set of integers</a:t>
            </a:r>
            <a:endParaRPr lang="ro-RO" dirty="0"/>
          </a:p>
        </p:txBody>
      </p:sp>
      <p:sp>
        <p:nvSpPr>
          <p:cNvPr id="3" name="Content Placeholder 2"/>
          <p:cNvSpPr>
            <a:spLocks noGrp="1"/>
          </p:cNvSpPr>
          <p:nvPr>
            <p:ph idx="1"/>
          </p:nvPr>
        </p:nvSpPr>
        <p:spPr>
          <a:xfrm>
            <a:off x="406148" y="1881676"/>
            <a:ext cx="8247725" cy="2784889"/>
          </a:xfrm>
        </p:spPr>
        <p:txBody>
          <a:bodyPr>
            <a:normAutofit fontScale="92500" lnSpcReduction="20000"/>
          </a:bodyPr>
          <a:lstStyle/>
          <a:p>
            <a:pPr lvl="0"/>
            <a:r>
              <a:rPr lang="en-US" dirty="0"/>
              <a:t>Each whole number corresponds to a point on the number line. The number associated with the point is its abscissa (coordinate).</a:t>
            </a:r>
          </a:p>
          <a:p>
            <a:pPr lvl="0"/>
            <a:endParaRPr lang="en-US" dirty="0"/>
          </a:p>
          <a:p>
            <a:pPr lvl="0"/>
            <a:r>
              <a:rPr lang="en-US" dirty="0"/>
              <a:t>On the axis of numbers in the drawing, the points O (origin), I, A, B, C and D have abscissas 0, +1, +3, –1, +4, –4 respectively and we write O(0), I(+1 ), A(+3), B(–1), C(+4), D(–4).</a:t>
            </a:r>
            <a:endParaRPr lang="ro-RO" dirty="0"/>
          </a:p>
        </p:txBody>
      </p:sp>
      <p:pic>
        <p:nvPicPr>
          <p:cNvPr id="4" name="image29.png" descr="Integers | Properties of Integers|Negative Integers |Positive Integers"/>
          <p:cNvPicPr/>
          <p:nvPr/>
        </p:nvPicPr>
        <p:blipFill>
          <a:blip r:embed="rId2"/>
          <a:srcRect/>
          <a:stretch>
            <a:fillRect/>
          </a:stretch>
        </p:blipFill>
        <p:spPr>
          <a:xfrm>
            <a:off x="490126" y="4666565"/>
            <a:ext cx="3882037" cy="1455676"/>
          </a:xfrm>
          <a:prstGeom prst="rect">
            <a:avLst/>
          </a:prstGeom>
          <a:ln/>
        </p:spPr>
      </p:pic>
      <p:pic>
        <p:nvPicPr>
          <p:cNvPr id="5" name="image30.png"/>
          <p:cNvPicPr/>
          <p:nvPr/>
        </p:nvPicPr>
        <p:blipFill>
          <a:blip r:embed="rId3"/>
          <a:srcRect b="20901"/>
          <a:stretch>
            <a:fillRect/>
          </a:stretch>
        </p:blipFill>
        <p:spPr>
          <a:xfrm>
            <a:off x="4656408" y="5076093"/>
            <a:ext cx="4298633" cy="634365"/>
          </a:xfrm>
          <a:prstGeom prst="rect">
            <a:avLst/>
          </a:prstGeom>
          <a:ln/>
        </p:spPr>
      </p:pic>
    </p:spTree>
    <p:extLst>
      <p:ext uri="{BB962C8B-B14F-4D97-AF65-F5344CB8AC3E}">
        <p14:creationId xmlns:p14="http://schemas.microsoft.com/office/powerpoint/2010/main" val="20577708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The set of integers</a:t>
            </a:r>
            <a:endParaRPr lang="ro-RO" dirty="0"/>
          </a:p>
        </p:txBody>
      </p:sp>
      <p:sp>
        <p:nvSpPr>
          <p:cNvPr id="3" name="Content Placeholder 2"/>
          <p:cNvSpPr>
            <a:spLocks noGrp="1"/>
          </p:cNvSpPr>
          <p:nvPr>
            <p:ph idx="1"/>
          </p:nvPr>
        </p:nvSpPr>
        <p:spPr>
          <a:xfrm>
            <a:off x="628650" y="1690689"/>
            <a:ext cx="7886700" cy="4486274"/>
          </a:xfrm>
        </p:spPr>
        <p:txBody>
          <a:bodyPr>
            <a:normAutofit fontScale="62500" lnSpcReduction="20000"/>
          </a:bodyPr>
          <a:lstStyle/>
          <a:p>
            <a:pPr lvl="0"/>
            <a:r>
              <a:rPr lang="en-US" dirty="0"/>
              <a:t>Two integers that differ only in their sign are called opposites. On the number axis, they are represented by two symmetrical points with respect to the origin O.</a:t>
            </a:r>
          </a:p>
          <a:p>
            <a:pPr marL="0" lvl="0" indent="0">
              <a:buNone/>
            </a:pPr>
            <a:r>
              <a:rPr lang="en-US" dirty="0"/>
              <a:t>Example: +4 and –4 are opposite integers and the points C and D, respectively, through which they are represented on the axis are symmetric about the origin O (or O is the midpoint of the segment CD).</a:t>
            </a:r>
          </a:p>
          <a:p>
            <a:pPr lvl="0"/>
            <a:r>
              <a:rPr lang="en-US" dirty="0"/>
              <a:t>Note: The opposite of 0 is 0.</a:t>
            </a:r>
          </a:p>
          <a:p>
            <a:pPr lvl="0"/>
            <a:r>
              <a:rPr lang="en-US" dirty="0"/>
              <a:t>The distance from the origin to the point through which an integer a is represented, on the number line, is called the modulus of the number a and is denoted |a|.</a:t>
            </a:r>
          </a:p>
          <a:p>
            <a:pPr marL="0" lvl="0" indent="0">
              <a:buNone/>
            </a:pPr>
            <a:r>
              <a:rPr lang="en-US" dirty="0"/>
              <a:t>Example: In the above figure the module of the number +4 is equal to the distance from O to A and we write |+4| = 4, and the modulus of its opposite, – 4, is equal to the distance from O to B and |–4| = 4.</a:t>
            </a:r>
          </a:p>
          <a:p>
            <a:pPr lvl="0"/>
            <a:r>
              <a:rPr lang="en-US" dirty="0"/>
              <a:t>Similarly we get |0| = 0, |–1| = |+1|, |+3| = 3.</a:t>
            </a:r>
          </a:p>
          <a:p>
            <a:pPr lvl="0"/>
            <a:r>
              <a:rPr lang="en-US" dirty="0"/>
              <a:t>Note: The modules of two opposite numbers are equal because the points representing them on the number line are equidistant from the origin.</a:t>
            </a:r>
            <a:endParaRPr lang="ro-RO" dirty="0"/>
          </a:p>
        </p:txBody>
      </p:sp>
    </p:spTree>
    <p:extLst>
      <p:ext uri="{BB962C8B-B14F-4D97-AF65-F5344CB8AC3E}">
        <p14:creationId xmlns:p14="http://schemas.microsoft.com/office/powerpoint/2010/main" val="14152417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The set of integers</a:t>
            </a:r>
            <a:endParaRPr lang="ro-RO" dirty="0"/>
          </a:p>
        </p:txBody>
      </p:sp>
      <p:sp>
        <p:nvSpPr>
          <p:cNvPr id="3" name="Content Placeholder 2"/>
          <p:cNvSpPr>
            <a:spLocks noGrp="1"/>
          </p:cNvSpPr>
          <p:nvPr>
            <p:ph idx="1"/>
          </p:nvPr>
        </p:nvSpPr>
        <p:spPr>
          <a:xfrm>
            <a:off x="358619" y="1975224"/>
            <a:ext cx="6447501" cy="2910580"/>
          </a:xfrm>
        </p:spPr>
        <p:txBody>
          <a:bodyPr>
            <a:normAutofit fontScale="70000" lnSpcReduction="20000"/>
          </a:bodyPr>
          <a:lstStyle/>
          <a:p>
            <a:pPr lvl="0"/>
            <a:r>
              <a:rPr lang="en-US" dirty="0"/>
              <a:t>Of two different integers, the greater one is the one on the axis represented on the right. Of two positive (negative) integers, the one with the bigger (smaller) modulus is greater. Any positive number is greater than any negative number.</a:t>
            </a:r>
          </a:p>
          <a:p>
            <a:pPr lvl="0"/>
            <a:r>
              <a:rPr lang="en-US" dirty="0"/>
              <a:t>Examples:</a:t>
            </a:r>
          </a:p>
          <a:p>
            <a:pPr lvl="0"/>
            <a:r>
              <a:rPr lang="en-US" dirty="0"/>
              <a:t>1) Comparisons</a:t>
            </a:r>
          </a:p>
          <a:p>
            <a:pPr lvl="0"/>
            <a:r>
              <a:rPr lang="en-US" dirty="0"/>
              <a:t>a) –3 &gt; –5 because |–3| = 3 &lt; 5 = |–5|.</a:t>
            </a:r>
          </a:p>
          <a:p>
            <a:pPr lvl="0"/>
            <a:r>
              <a:rPr lang="en-US" dirty="0"/>
              <a:t>b) –5 &lt; +3 because point C is to the right of point E' on the axis or because -5 is negative and +5 is positive.</a:t>
            </a:r>
            <a:endParaRPr lang="ro-RO" dirty="0"/>
          </a:p>
        </p:txBody>
      </p:sp>
      <p:pic>
        <p:nvPicPr>
          <p:cNvPr id="4" name="image37.png"/>
          <p:cNvPicPr/>
          <p:nvPr/>
        </p:nvPicPr>
        <p:blipFill>
          <a:blip r:embed="rId2"/>
          <a:srcRect/>
          <a:stretch>
            <a:fillRect/>
          </a:stretch>
        </p:blipFill>
        <p:spPr>
          <a:xfrm>
            <a:off x="2706528" y="5170339"/>
            <a:ext cx="3730943" cy="863918"/>
          </a:xfrm>
          <a:prstGeom prst="rect">
            <a:avLst/>
          </a:prstGeom>
          <a:ln/>
        </p:spPr>
      </p:pic>
    </p:spTree>
    <p:extLst>
      <p:ext uri="{BB962C8B-B14F-4D97-AF65-F5344CB8AC3E}">
        <p14:creationId xmlns:p14="http://schemas.microsoft.com/office/powerpoint/2010/main" val="15403067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The set of integers</a:t>
            </a:r>
            <a:endParaRPr lang="ro-RO" b="1" dirty="0"/>
          </a:p>
        </p:txBody>
      </p:sp>
      <p:sp>
        <p:nvSpPr>
          <p:cNvPr id="3" name="Content Placeholder 2"/>
          <p:cNvSpPr>
            <a:spLocks noGrp="1"/>
          </p:cNvSpPr>
          <p:nvPr>
            <p:ph idx="1"/>
          </p:nvPr>
        </p:nvSpPr>
        <p:spPr>
          <a:xfrm>
            <a:off x="385779" y="1690689"/>
            <a:ext cx="6784565" cy="3671602"/>
          </a:xfrm>
        </p:spPr>
        <p:txBody>
          <a:bodyPr>
            <a:normAutofit fontScale="70000" lnSpcReduction="20000"/>
          </a:bodyPr>
          <a:lstStyle/>
          <a:p>
            <a:pPr marL="0" indent="0">
              <a:buNone/>
            </a:pPr>
            <a:r>
              <a:rPr lang="en-US" sz="2600" dirty="0"/>
              <a:t>2) Daily problems.</a:t>
            </a:r>
          </a:p>
          <a:p>
            <a:r>
              <a:rPr lang="en-US" sz="2600" dirty="0"/>
              <a:t>a) Of two citizens who have debts to the bank, one 1000 and the other 2000 banking units, which should be more ok? Let's model the information in the language of integers.</a:t>
            </a:r>
          </a:p>
          <a:p>
            <a:r>
              <a:rPr lang="en-US" sz="2600" dirty="0"/>
              <a:t>b) Two citizens have, one a deposit of 1000 in the bank, and the other a credit of 1000. Which should be more ok? Let's model the information in the language of integers.</a:t>
            </a:r>
          </a:p>
          <a:p>
            <a:r>
              <a:rPr lang="en-US" sz="2600" dirty="0"/>
              <a:t>3) Copy and represent on the axis the points A', B', C', D', whose abscissas are, respectively, the opposites of the abscissas of points A, B, C, D in the given drawing.</a:t>
            </a:r>
            <a:endParaRPr lang="ro-RO" sz="2600" dirty="0"/>
          </a:p>
          <a:p>
            <a:endParaRPr lang="ro-RO" dirty="0"/>
          </a:p>
          <a:p>
            <a:endParaRPr lang="ro-RO" dirty="0"/>
          </a:p>
          <a:p>
            <a:r>
              <a:rPr lang="en-US" dirty="0"/>
              <a:t>Solution</a:t>
            </a:r>
            <a:endParaRPr lang="ro-RO" dirty="0"/>
          </a:p>
          <a:p>
            <a:endParaRPr lang="ro-RO" dirty="0"/>
          </a:p>
        </p:txBody>
      </p:sp>
      <p:pic>
        <p:nvPicPr>
          <p:cNvPr id="4" name="image27.png"/>
          <p:cNvPicPr/>
          <p:nvPr/>
        </p:nvPicPr>
        <p:blipFill>
          <a:blip r:embed="rId2"/>
          <a:srcRect/>
          <a:stretch>
            <a:fillRect/>
          </a:stretch>
        </p:blipFill>
        <p:spPr>
          <a:xfrm>
            <a:off x="1270412" y="4201309"/>
            <a:ext cx="3243263" cy="492919"/>
          </a:xfrm>
          <a:prstGeom prst="rect">
            <a:avLst/>
          </a:prstGeom>
          <a:ln/>
        </p:spPr>
      </p:pic>
      <p:pic>
        <p:nvPicPr>
          <p:cNvPr id="5" name="image38.png"/>
          <p:cNvPicPr/>
          <p:nvPr/>
        </p:nvPicPr>
        <p:blipFill>
          <a:blip r:embed="rId3"/>
          <a:srcRect l="16000"/>
          <a:stretch>
            <a:fillRect/>
          </a:stretch>
        </p:blipFill>
        <p:spPr>
          <a:xfrm>
            <a:off x="1270412" y="5362291"/>
            <a:ext cx="3150394" cy="450056"/>
          </a:xfrm>
          <a:prstGeom prst="rect">
            <a:avLst/>
          </a:prstGeom>
          <a:ln/>
        </p:spPr>
      </p:pic>
    </p:spTree>
    <p:extLst>
      <p:ext uri="{BB962C8B-B14F-4D97-AF65-F5344CB8AC3E}">
        <p14:creationId xmlns:p14="http://schemas.microsoft.com/office/powerpoint/2010/main" val="11595646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The set of integers</a:t>
            </a:r>
            <a:endParaRPr lang="ro-RO" dirty="0"/>
          </a:p>
        </p:txBody>
      </p:sp>
      <p:sp>
        <p:nvSpPr>
          <p:cNvPr id="3" name="Content Placeholder 2"/>
          <p:cNvSpPr>
            <a:spLocks noGrp="1"/>
          </p:cNvSpPr>
          <p:nvPr>
            <p:ph idx="1"/>
          </p:nvPr>
        </p:nvSpPr>
        <p:spPr>
          <a:xfrm>
            <a:off x="460746" y="2407164"/>
            <a:ext cx="7341354" cy="2910580"/>
          </a:xfrm>
        </p:spPr>
        <p:txBody>
          <a:bodyPr>
            <a:normAutofit fontScale="92500" lnSpcReduction="20000"/>
          </a:bodyPr>
          <a:lstStyle/>
          <a:p>
            <a:r>
              <a:rPr lang="en-US" dirty="0"/>
              <a:t>The abscissa of point A is 2 and the opposite of 2 is - 2, so we will represent point A' of abscissa - 2. Analogously, point B has abscissa - 1, and the opposite of - 1 is 1 and we will represent point B' of abscissa 1; point C has abscissa 4 and its opposite is - 4 and we will represent point C' of abscissa - 4; point D has abscissa – 3 and its opposite is 3 and we will represent point D' of abscissa 3. Thus, we obtain points A'(–2), B'(1), C'(–4) and D'(3 ).</a:t>
            </a:r>
            <a:endParaRPr lang="ro-RO" dirty="0"/>
          </a:p>
        </p:txBody>
      </p:sp>
      <p:pic>
        <p:nvPicPr>
          <p:cNvPr id="5" name="image38.png"/>
          <p:cNvPicPr/>
          <p:nvPr/>
        </p:nvPicPr>
        <p:blipFill>
          <a:blip r:embed="rId2"/>
          <a:srcRect l="16000"/>
          <a:stretch>
            <a:fillRect/>
          </a:stretch>
        </p:blipFill>
        <p:spPr>
          <a:xfrm>
            <a:off x="3611752" y="5469539"/>
            <a:ext cx="3150394" cy="450056"/>
          </a:xfrm>
          <a:prstGeom prst="rect">
            <a:avLst/>
          </a:prstGeom>
          <a:ln/>
        </p:spPr>
      </p:pic>
      <p:pic>
        <p:nvPicPr>
          <p:cNvPr id="6" name="image27.png"/>
          <p:cNvPicPr/>
          <p:nvPr/>
        </p:nvPicPr>
        <p:blipFill>
          <a:blip r:embed="rId3"/>
          <a:srcRect/>
          <a:stretch>
            <a:fillRect/>
          </a:stretch>
        </p:blipFill>
        <p:spPr>
          <a:xfrm>
            <a:off x="2597284" y="1629631"/>
            <a:ext cx="3243263" cy="492919"/>
          </a:xfrm>
          <a:prstGeom prst="rect">
            <a:avLst/>
          </a:prstGeom>
          <a:ln/>
        </p:spPr>
      </p:pic>
    </p:spTree>
    <p:extLst>
      <p:ext uri="{BB962C8B-B14F-4D97-AF65-F5344CB8AC3E}">
        <p14:creationId xmlns:p14="http://schemas.microsoft.com/office/powerpoint/2010/main" val="8816949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The set of integers</a:t>
            </a:r>
            <a:endParaRPr lang="ro-RO" dirty="0"/>
          </a:p>
        </p:txBody>
      </p:sp>
      <p:sp>
        <p:nvSpPr>
          <p:cNvPr id="3" name="Content Placeholder 2"/>
          <p:cNvSpPr>
            <a:spLocks noGrp="1"/>
          </p:cNvSpPr>
          <p:nvPr>
            <p:ph idx="1"/>
          </p:nvPr>
        </p:nvSpPr>
        <p:spPr/>
        <p:txBody>
          <a:bodyPr>
            <a:normAutofit/>
          </a:bodyPr>
          <a:lstStyle/>
          <a:p>
            <a:r>
              <a:rPr lang="en-US" sz="2400" dirty="0"/>
              <a:t>4) Determine the sets:</a:t>
            </a:r>
          </a:p>
          <a:p>
            <a:pPr marL="0" indent="0">
              <a:buNone/>
            </a:pPr>
            <a:r>
              <a:rPr lang="en-US" sz="2400" dirty="0"/>
              <a:t>Solution:</a:t>
            </a:r>
          </a:p>
          <a:p>
            <a:r>
              <a:rPr lang="en-US" sz="2400" dirty="0"/>
              <a:t>The integers x whose distance on the axis is less than or equal to 2 are the positive ones 1 and 2, but also the negative ones –2 and –1, as well as the integer 0. We deduce that A = {–2, –1, 0, 1, 2}. If |y| &lt; 4, then the positive integers y are 1, 2 and 3, the negative ones – 1, – 2 and – 3, but also 0. We get B = {–3, –2, –1, 0, 1, 2, 3}. How |z| &gt; 0, for any non-zero integer, we deduce that C=Z*.</a:t>
            </a:r>
            <a:endParaRPr lang="ro-RO" sz="2400" dirty="0"/>
          </a:p>
        </p:txBody>
      </p:sp>
      <p:pic>
        <p:nvPicPr>
          <p:cNvPr id="4" name="image31.png"/>
          <p:cNvPicPr/>
          <p:nvPr/>
        </p:nvPicPr>
        <p:blipFill>
          <a:blip r:embed="rId2"/>
          <a:srcRect t="36666"/>
          <a:stretch>
            <a:fillRect/>
          </a:stretch>
        </p:blipFill>
        <p:spPr>
          <a:xfrm>
            <a:off x="3808951" y="1825625"/>
            <a:ext cx="4402482" cy="356342"/>
          </a:xfrm>
          <a:prstGeom prst="rect">
            <a:avLst/>
          </a:prstGeom>
          <a:ln/>
        </p:spPr>
      </p:pic>
    </p:spTree>
    <p:extLst>
      <p:ext uri="{BB962C8B-B14F-4D97-AF65-F5344CB8AC3E}">
        <p14:creationId xmlns:p14="http://schemas.microsoft.com/office/powerpoint/2010/main" val="2492688996"/>
      </p:ext>
    </p:extLst>
  </p:cSld>
  <p:clrMapOvr>
    <a:masterClrMapping/>
  </p:clrMapOvr>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AE6F2518-B084-4896-AF52-66CC2144AA26}"/>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108</TotalTime>
  <Words>3626</Words>
  <Application>Microsoft Office PowerPoint</Application>
  <PresentationFormat>On-screen Show (4:3)</PresentationFormat>
  <Paragraphs>251</Paragraphs>
  <Slides>34</Slides>
  <Notes>1</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34</vt:i4>
      </vt:variant>
    </vt:vector>
  </HeadingPairs>
  <TitlesOfParts>
    <vt:vector size="42" baseType="lpstr">
      <vt:lpstr>Adobe Heiti Std R</vt:lpstr>
      <vt:lpstr>Arial</vt:lpstr>
      <vt:lpstr>Calibri</vt:lpstr>
      <vt:lpstr>Calibri Light</vt:lpstr>
      <vt:lpstr>2_Office Theme</vt:lpstr>
      <vt:lpstr>Office Theme</vt:lpstr>
      <vt:lpstr>1_Office Theme</vt:lpstr>
      <vt:lpstr>3_Office Theme</vt:lpstr>
      <vt:lpstr>Integers</vt:lpstr>
      <vt:lpstr>The set of integers</vt:lpstr>
      <vt:lpstr>The set of integers</vt:lpstr>
      <vt:lpstr>The set of integers</vt:lpstr>
      <vt:lpstr>The set of integers</vt:lpstr>
      <vt:lpstr>The set of integers</vt:lpstr>
      <vt:lpstr>The set of integers</vt:lpstr>
      <vt:lpstr>The set of integers</vt:lpstr>
      <vt:lpstr>The set of integers</vt:lpstr>
      <vt:lpstr>The set of integers</vt:lpstr>
      <vt:lpstr>The set of integers</vt:lpstr>
      <vt:lpstr>The set of integers</vt:lpstr>
      <vt:lpstr>The set of integers</vt:lpstr>
      <vt:lpstr>The set of integers</vt:lpstr>
      <vt:lpstr>The set of integers</vt:lpstr>
      <vt:lpstr>The set of integers</vt:lpstr>
      <vt:lpstr>The set of integers</vt:lpstr>
      <vt:lpstr>The set of integers</vt:lpstr>
      <vt:lpstr>The set of integers</vt:lpstr>
      <vt:lpstr>The set of integers</vt:lpstr>
      <vt:lpstr>The set of integers</vt:lpstr>
      <vt:lpstr>The set of integers</vt:lpstr>
      <vt:lpstr>The set of integers</vt:lpstr>
      <vt:lpstr>The set of integers</vt:lpstr>
      <vt:lpstr>The set of integers</vt:lpstr>
      <vt:lpstr>The set of integers</vt:lpstr>
      <vt:lpstr>The set of integers</vt:lpstr>
      <vt:lpstr>The set of integers</vt:lpstr>
      <vt:lpstr>The set of integers</vt:lpstr>
      <vt:lpstr>The set of integers</vt:lpstr>
      <vt:lpstr>Scratch project   Model the following scenario: On a green background with the title "Consecutive Numbers", a character says "Tell me, please!" Three consecutive integers that sum to 48 (where 48 is randomly chosen up to 1000). And waits for the response (comma-separated list), followed by the appropriate comment "Bravo !" or "Whoah! It had to be ..." (followed by the correct value, in our case it would be 15,16,17).</vt:lpstr>
      <vt:lpstr>Proiect scratch</vt:lpstr>
      <vt:lpstr>Evaluation test</vt:lpstr>
      <vt:lpstr>Evaluation test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Numere întregi</dc:title>
  <dc:creator>Microsoft account</dc:creator>
  <cp:lastModifiedBy>Ioana-Alina Zidaru</cp:lastModifiedBy>
  <cp:revision>9</cp:revision>
  <dcterms:created xsi:type="dcterms:W3CDTF">2022-06-19T18:34:58Z</dcterms:created>
  <dcterms:modified xsi:type="dcterms:W3CDTF">2023-01-25T16:35:45Z</dcterms:modified>
</cp:coreProperties>
</file>