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19" roundtripDataSignature="AMtx7mh6vq6dgPRb+wfJbMLUVb1P3BEsd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customschemas.google.com/relationships/presentationmetadata" Target="meta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 name="Google Shape;3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3287a2c2a5_0_5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g13287a2c2a5_0_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3287a2c2a5_0_7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g13287a2c2a5_0_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13287a2c2a5_0_6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g13287a2c2a5_0_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 name="Google Shape;45;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 name="Google Shape;5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3287a2c2a5_0_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 name="Google Shape;57;g13287a2c2a5_0_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3287a2c2a5_0_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g13287a2c2a5_0_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3287a2c2a5_0_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g13287a2c2a5_0_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3287a2c2a5_0_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 name="Google Shape;82;g13287a2c2a5_0_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3287a2c2a5_0_4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g13287a2c2a5_0_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p:nvPr/>
        </p:nvSpPr>
        <p:spPr>
          <a:xfrm>
            <a:off x="0" y="5805265"/>
            <a:ext cx="8964488" cy="1080120"/>
          </a:xfrm>
          <a:prstGeom prst="rect">
            <a:avLst/>
          </a:prstGeom>
          <a:solidFill>
            <a:schemeClr val="lt1">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 name="Google Shape;17;p11"/>
          <p:cNvSpPr txBox="1"/>
          <p:nvPr>
            <p:ph type="ctrTitle"/>
          </p:nvPr>
        </p:nvSpPr>
        <p:spPr>
          <a:xfrm>
            <a:off x="327992" y="1052736"/>
            <a:ext cx="7772400" cy="14700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8" name="Google Shape;18;p11"/>
          <p:cNvSpPr txBox="1"/>
          <p:nvPr>
            <p:ph idx="1" type="subTitle"/>
          </p:nvPr>
        </p:nvSpPr>
        <p:spPr>
          <a:xfrm>
            <a:off x="323528" y="2636912"/>
            <a:ext cx="6400800" cy="17526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rgbClr val="595959"/>
              </a:buClr>
              <a:buSzPts val="3200"/>
              <a:buFont typeface="Arial"/>
              <a:buNone/>
              <a:defRPr b="0" i="0" sz="3200" u="none" cap="none" strike="noStrike">
                <a:solidFill>
                  <a:srgbClr val="595959"/>
                </a:solidFill>
                <a:latin typeface="Calibri"/>
                <a:ea typeface="Calibri"/>
                <a:cs typeface="Calibri"/>
                <a:sym typeface="Calibri"/>
              </a:defRPr>
            </a:lvl1pPr>
            <a:lvl2pPr lvl="1" marR="0" rtl="0"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0"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pic>
        <p:nvPicPr>
          <p:cNvPr descr="C:\Users\mkomod05.cs8500\Google Drive\SEIT lab\Projects\World of Physics\Kick-off\eu flag.JPG" id="19" name="Google Shape;19;p11"/>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0" name="Google Shape;20;p11"/>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it-IT" sz="1600" u="none" strike="noStrike">
                <a:solidFill>
                  <a:srgbClr val="003996"/>
                </a:solidFill>
                <a:latin typeface="Arial"/>
                <a:ea typeface="Arial"/>
                <a:cs typeface="Arial"/>
                <a:sym typeface="Arial"/>
              </a:rPr>
              <a:t>Erasmus</a:t>
            </a:r>
            <a:r>
              <a:rPr b="0" i="0" lang="it-IT" sz="140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pic>
        <p:nvPicPr>
          <p:cNvPr id="21" name="Google Shape;21;p11"/>
          <p:cNvPicPr preferRelativeResize="0"/>
          <p:nvPr/>
        </p:nvPicPr>
        <p:blipFill rotWithShape="1">
          <a:blip r:embed="rId3">
            <a:alphaModFix/>
          </a:blip>
          <a:srcRect b="0" l="0" r="0" t="0"/>
          <a:stretch/>
        </p:blipFill>
        <p:spPr>
          <a:xfrm>
            <a:off x="7608064" y="5661248"/>
            <a:ext cx="1356424" cy="1356424"/>
          </a:xfrm>
          <a:prstGeom prst="rect">
            <a:avLst/>
          </a:prstGeom>
          <a:noFill/>
          <a:ln>
            <a:noFill/>
          </a:ln>
        </p:spPr>
      </p:pic>
      <p:sp>
        <p:nvSpPr>
          <p:cNvPr id="22" name="Google Shape;22;p11"/>
          <p:cNvSpPr/>
          <p:nvPr/>
        </p:nvSpPr>
        <p:spPr>
          <a:xfrm>
            <a:off x="0" y="0"/>
            <a:ext cx="9144000" cy="6885385"/>
          </a:xfrm>
          <a:prstGeom prst="rect">
            <a:avLst/>
          </a:prstGeom>
          <a:solidFill>
            <a:schemeClr val="lt1">
              <a:alpha val="3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3" name="Shape 23"/>
        <p:cNvGrpSpPr/>
        <p:nvPr/>
      </p:nvGrpSpPr>
      <p:grpSpPr>
        <a:xfrm>
          <a:off x="0" y="0"/>
          <a:ext cx="0" cy="0"/>
          <a:chOff x="0" y="0"/>
          <a:chExt cx="0" cy="0"/>
        </a:xfrm>
      </p:grpSpPr>
      <p:sp>
        <p:nvSpPr>
          <p:cNvPr id="24" name="Google Shape;24;p12"/>
          <p:cNvSpPr/>
          <p:nvPr/>
        </p:nvSpPr>
        <p:spPr>
          <a:xfrm>
            <a:off x="0" y="0"/>
            <a:ext cx="9144000" cy="6885385"/>
          </a:xfrm>
          <a:prstGeom prst="rect">
            <a:avLst/>
          </a:prstGeom>
          <a:solidFill>
            <a:schemeClr val="lt1">
              <a:alpha val="3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 name="Google Shape;25;p1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6" name="Google Shape;26;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rgbClr val="3F3F3F"/>
              </a:buClr>
              <a:buSzPts val="3200"/>
              <a:buFont typeface="Arial"/>
              <a:buChar char="•"/>
              <a:defRPr b="0" i="0" sz="3200" u="none" cap="none" strike="noStrike">
                <a:solidFill>
                  <a:srgbClr val="3F3F3F"/>
                </a:solidFill>
                <a:latin typeface="Calibri"/>
                <a:ea typeface="Calibri"/>
                <a:cs typeface="Calibri"/>
                <a:sym typeface="Calibri"/>
              </a:defRPr>
            </a:lvl1pPr>
            <a:lvl2pPr indent="-406400" lvl="1" marL="914400" marR="0" rtl="0" algn="l">
              <a:spcBef>
                <a:spcPts val="560"/>
              </a:spcBef>
              <a:spcAft>
                <a:spcPts val="0"/>
              </a:spcAft>
              <a:buClr>
                <a:srgbClr val="3F3F3F"/>
              </a:buClr>
              <a:buSzPts val="2800"/>
              <a:buFont typeface="Arial"/>
              <a:buChar char="–"/>
              <a:defRPr b="0" i="0" sz="2800" u="none" cap="none" strike="noStrike">
                <a:solidFill>
                  <a:srgbClr val="3F3F3F"/>
                </a:solidFill>
                <a:latin typeface="Calibri"/>
                <a:ea typeface="Calibri"/>
                <a:cs typeface="Calibri"/>
                <a:sym typeface="Calibri"/>
              </a:defRPr>
            </a:lvl2pPr>
            <a:lvl3pPr indent="-381000" lvl="2" marL="1371600" marR="0" rtl="0" algn="l">
              <a:spcBef>
                <a:spcPts val="480"/>
              </a:spcBef>
              <a:spcAft>
                <a:spcPts val="0"/>
              </a:spcAft>
              <a:buClr>
                <a:srgbClr val="3F3F3F"/>
              </a:buClr>
              <a:buSzPts val="2400"/>
              <a:buFont typeface="Arial"/>
              <a:buChar char="•"/>
              <a:defRPr b="0" i="0" sz="2400" u="none" cap="none" strike="noStrike">
                <a:solidFill>
                  <a:srgbClr val="3F3F3F"/>
                </a:solidFill>
                <a:latin typeface="Calibri"/>
                <a:ea typeface="Calibri"/>
                <a:cs typeface="Calibri"/>
                <a:sym typeface="Calibri"/>
              </a:defRPr>
            </a:lvl3pPr>
            <a:lvl4pPr indent="-355600" lvl="3" marL="1828800" marR="0" rtl="0" algn="l">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4pPr>
            <a:lvl5pPr indent="-355600" lvl="4" marL="2286000" marR="0" rtl="0" algn="l">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7" name="Google Shape;27;p12"/>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fld id="{00000000-1234-1234-1234-123412341234}" type="slidenum">
              <a:rPr b="1" lang="it-IT" sz="1400">
                <a:solidFill>
                  <a:srgbClr val="494429"/>
                </a:solidFill>
                <a:latin typeface="Calibri"/>
                <a:ea typeface="Calibri"/>
                <a:cs typeface="Calibri"/>
                <a:sym typeface="Calibri"/>
              </a:rPr>
              <a:t>‹#›</a:t>
            </a:fld>
            <a:endParaRPr b="1" sz="1400">
              <a:solidFill>
                <a:srgbClr val="494429"/>
              </a:solidFill>
              <a:latin typeface="Calibri"/>
              <a:ea typeface="Calibri"/>
              <a:cs typeface="Calibri"/>
              <a:sym typeface="Calibri"/>
            </a:endParaRPr>
          </a:p>
        </p:txBody>
      </p:sp>
      <p:pic>
        <p:nvPicPr>
          <p:cNvPr descr="C:\Users\mkomod05.cs8500\Google Drive\SEIT lab\Projects\World of Physics\Kick-off\eu flag.JPG" id="28" name="Google Shape;28;p12"/>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9" name="Google Shape;29;p12"/>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it-IT" sz="1600" u="none" strike="noStrike">
                <a:solidFill>
                  <a:srgbClr val="003996"/>
                </a:solidFill>
                <a:latin typeface="Arial"/>
                <a:ea typeface="Arial"/>
                <a:cs typeface="Arial"/>
                <a:sym typeface="Arial"/>
              </a:rPr>
              <a:t>Erasmus</a:t>
            </a:r>
            <a:r>
              <a:rPr b="0" i="0" lang="it-IT" sz="140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13"/>
          <p:cNvSpPr/>
          <p:nvPr/>
        </p:nvSpPr>
        <p:spPr>
          <a:xfrm>
            <a:off x="0" y="0"/>
            <a:ext cx="9144000" cy="6885385"/>
          </a:xfrm>
          <a:prstGeom prst="rect">
            <a:avLst/>
          </a:prstGeom>
          <a:solidFill>
            <a:schemeClr val="lt1">
              <a:alpha val="3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 name="Google Shape;32;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1"/>
              </a:buClr>
              <a:buSzPts val="4000"/>
              <a:buFont typeface="Calibri"/>
              <a:buNone/>
              <a:defRPr b="1" i="0" sz="4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3" name="Google Shape;33;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marR="0" rtl="0" algn="l">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1pPr>
            <a:lvl2pPr indent="-228600" lvl="1" marL="914400" marR="0" rtl="0" algn="l">
              <a:spcBef>
                <a:spcPts val="36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spcBef>
                <a:spcPts val="32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34" name="Google Shape;34;p13"/>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fld id="{00000000-1234-1234-1234-123412341234}" type="slidenum">
              <a:rPr b="1" lang="it-IT" sz="1400">
                <a:solidFill>
                  <a:srgbClr val="494429"/>
                </a:solidFill>
                <a:latin typeface="Calibri"/>
                <a:ea typeface="Calibri"/>
                <a:cs typeface="Calibri"/>
                <a:sym typeface="Calibri"/>
              </a:rPr>
              <a:t>‹#›</a:t>
            </a:fld>
            <a:endParaRPr b="1" sz="1400">
              <a:solidFill>
                <a:srgbClr val="494429"/>
              </a:solidFill>
              <a:latin typeface="Calibri"/>
              <a:ea typeface="Calibri"/>
              <a:cs typeface="Calibri"/>
              <a:sym typeface="Calibri"/>
            </a:endParaRPr>
          </a:p>
        </p:txBody>
      </p:sp>
      <p:pic>
        <p:nvPicPr>
          <p:cNvPr descr="C:\Users\mkomod05.cs8500\Google Drive\SEIT lab\Projects\World of Physics\Kick-off\eu flag.JPG" id="35" name="Google Shape;35;p13"/>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36" name="Google Shape;36;p13"/>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it-IT" sz="1600" u="none" strike="noStrike">
                <a:solidFill>
                  <a:srgbClr val="003996"/>
                </a:solidFill>
                <a:latin typeface="Arial"/>
                <a:ea typeface="Arial"/>
                <a:cs typeface="Arial"/>
                <a:sym typeface="Arial"/>
              </a:rPr>
              <a:t>Erasmus</a:t>
            </a:r>
            <a:r>
              <a:rPr b="0" i="0" lang="it-IT" sz="140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image" Target="../media/image9.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28627"/>
          </a:schemeClr>
        </a:solidFill>
      </p:bgPr>
    </p:bg>
    <p:spTree>
      <p:nvGrpSpPr>
        <p:cNvPr id="9" name="Shape 9"/>
        <p:cNvGrpSpPr/>
        <p:nvPr/>
      </p:nvGrpSpPr>
      <p:grpSpPr>
        <a:xfrm>
          <a:off x="0" y="0"/>
          <a:ext cx="0" cy="0"/>
          <a:chOff x="0" y="0"/>
          <a:chExt cx="0" cy="0"/>
        </a:xfrm>
      </p:grpSpPr>
      <p:pic>
        <p:nvPicPr>
          <p:cNvPr descr="C:\Users\mkomod05.cs8500\Google Drive\SEIT lab\Projects\World of Physics\Kick-off\eu flag.JPG" id="10" name="Google Shape;10;p10"/>
          <p:cNvPicPr preferRelativeResize="0"/>
          <p:nvPr/>
        </p:nvPicPr>
        <p:blipFill rotWithShape="1">
          <a:blip r:embed="rId1">
            <a:alphaModFix/>
          </a:blip>
          <a:srcRect b="0" l="0" r="0" t="0"/>
          <a:stretch/>
        </p:blipFill>
        <p:spPr>
          <a:xfrm>
            <a:off x="233141" y="6275280"/>
            <a:ext cx="766959" cy="511306"/>
          </a:xfrm>
          <a:prstGeom prst="rect">
            <a:avLst/>
          </a:prstGeom>
          <a:noFill/>
          <a:ln>
            <a:noFill/>
          </a:ln>
        </p:spPr>
      </p:pic>
      <p:sp>
        <p:nvSpPr>
          <p:cNvPr id="11" name="Google Shape;11;p10"/>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it-IT" sz="1600" u="none" cap="none" strike="noStrike">
                <a:solidFill>
                  <a:srgbClr val="003996"/>
                </a:solidFill>
                <a:latin typeface="Arial"/>
                <a:ea typeface="Arial"/>
                <a:cs typeface="Arial"/>
                <a:sym typeface="Arial"/>
              </a:rPr>
              <a:t>Erasmus</a:t>
            </a:r>
            <a:r>
              <a:rPr b="0" i="0" lang="it-IT" sz="1400" u="none" cap="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
        <p:nvSpPr>
          <p:cNvPr id="12" name="Google Shape;12;p10"/>
          <p:cNvSpPr txBox="1"/>
          <p:nvPr/>
        </p:nvSpPr>
        <p:spPr>
          <a:xfrm>
            <a:off x="5621849" y="116632"/>
            <a:ext cx="3486147"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600"/>
              <a:buFont typeface="Calibri"/>
              <a:buNone/>
            </a:pPr>
            <a:r>
              <a:rPr lang="it-IT" sz="1600">
                <a:solidFill>
                  <a:schemeClr val="dk1"/>
                </a:solidFill>
                <a:latin typeface="Calibri"/>
                <a:ea typeface="Calibri"/>
                <a:cs typeface="Calibri"/>
                <a:sym typeface="Calibri"/>
              </a:rPr>
              <a:t>Mathesis - </a:t>
            </a:r>
            <a:r>
              <a:rPr b="0" i="0" lang="it-IT" sz="1600" u="none" strike="noStrike">
                <a:solidFill>
                  <a:schemeClr val="dk1"/>
                </a:solidFill>
                <a:latin typeface="Calibri"/>
                <a:ea typeface="Calibri"/>
                <a:cs typeface="Calibri"/>
                <a:sym typeface="Calibri"/>
              </a:rPr>
              <a:t>2020-1-RO01-KA201-080410</a:t>
            </a:r>
            <a:endParaRPr sz="1600">
              <a:solidFill>
                <a:schemeClr val="dk1"/>
              </a:solidFill>
              <a:latin typeface="Calibri"/>
              <a:ea typeface="Calibri"/>
              <a:cs typeface="Calibri"/>
              <a:sym typeface="Calibri"/>
            </a:endParaRPr>
          </a:p>
        </p:txBody>
      </p:sp>
      <p:pic>
        <p:nvPicPr>
          <p:cNvPr id="13" name="Google Shape;13;p10"/>
          <p:cNvPicPr preferRelativeResize="0"/>
          <p:nvPr/>
        </p:nvPicPr>
        <p:blipFill rotWithShape="1">
          <a:blip r:embed="rId2">
            <a:alphaModFix/>
          </a:blip>
          <a:srcRect b="0" l="0" r="0" t="0"/>
          <a:stretch/>
        </p:blipFill>
        <p:spPr>
          <a:xfrm>
            <a:off x="7608064" y="5661248"/>
            <a:ext cx="1356424" cy="1356424"/>
          </a:xfrm>
          <a:prstGeom prst="rect">
            <a:avLst/>
          </a:prstGeom>
          <a:noFill/>
          <a:ln>
            <a:noFill/>
          </a:ln>
        </p:spPr>
      </p:pic>
      <p:pic>
        <p:nvPicPr>
          <p:cNvPr id="14" name="Google Shape;14;p10"/>
          <p:cNvPicPr preferRelativeResize="0"/>
          <p:nvPr/>
        </p:nvPicPr>
        <p:blipFill rotWithShape="1">
          <a:blip r:embed="rId3">
            <a:alphaModFix/>
          </a:blip>
          <a:srcRect b="0" l="0" r="0" t="0"/>
          <a:stretch/>
        </p:blipFill>
        <p:spPr>
          <a:xfrm>
            <a:off x="9036495" y="-1"/>
            <a:ext cx="107505" cy="688538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1"/>
          <p:cNvSpPr txBox="1"/>
          <p:nvPr>
            <p:ph type="ctrTitle"/>
          </p:nvPr>
        </p:nvSpPr>
        <p:spPr>
          <a:xfrm>
            <a:off x="327992" y="1052736"/>
            <a:ext cx="8276456" cy="14700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Basic Concepts in Algorithmic Thinking</a:t>
            </a:r>
            <a:endParaRPr b="1">
              <a:solidFill>
                <a:srgbClr val="166C59"/>
              </a:solidFill>
            </a:endParaRPr>
          </a:p>
        </p:txBody>
      </p:sp>
      <p:sp>
        <p:nvSpPr>
          <p:cNvPr id="42" name="Google Shape;42;p1"/>
          <p:cNvSpPr txBox="1"/>
          <p:nvPr>
            <p:ph idx="1" type="subTitle"/>
          </p:nvPr>
        </p:nvSpPr>
        <p:spPr>
          <a:xfrm>
            <a:off x="323528" y="2636912"/>
            <a:ext cx="8568952" cy="17526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595959"/>
              </a:buClr>
              <a:buSzPts val="3200"/>
              <a:buNone/>
            </a:pPr>
            <a:r>
              <a:rPr lang="it-IT"/>
              <a:t>Sequencing, Selection &amp; Repetition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Repetition</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99" name="Google Shape;99;p5"/>
          <p:cNvSpPr txBox="1"/>
          <p:nvPr>
            <p:ph idx="1" type="body"/>
          </p:nvPr>
        </p:nvSpPr>
        <p:spPr>
          <a:xfrm>
            <a:off x="457200" y="1894574"/>
            <a:ext cx="8229600" cy="4231500"/>
          </a:xfrm>
          <a:prstGeom prst="rect">
            <a:avLst/>
          </a:prstGeom>
          <a:noFill/>
          <a:ln>
            <a:noFill/>
          </a:ln>
        </p:spPr>
        <p:txBody>
          <a:bodyPr anchorCtr="0" anchor="t" bIns="45700" lIns="91425" spcFirstLastPara="1" rIns="91425" wrap="square" tIns="45700">
            <a:noAutofit/>
          </a:bodyPr>
          <a:lstStyle/>
          <a:p>
            <a:pPr indent="0" lvl="0" marL="0" rtl="0" algn="l">
              <a:spcBef>
                <a:spcPts val="640"/>
              </a:spcBef>
              <a:spcAft>
                <a:spcPts val="0"/>
              </a:spcAft>
              <a:buClr>
                <a:srgbClr val="3F3F3F"/>
              </a:buClr>
              <a:buSzPts val="3200"/>
              <a:buNone/>
            </a:pPr>
            <a:r>
              <a:rPr b="1" lang="it-IT"/>
              <a:t>Repetition, often also called iteration or looping, is a construct that allows an instruction to be executed more than once without the need to repeat them each time within the context of a sequential instruction block. Commonly, there are three types of repetition: count-controlled, while and repeat-until.</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g13287a2c2a5_0_5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Repetition</a:t>
            </a:r>
            <a:endParaRPr b="1">
              <a:solidFill>
                <a:srgbClr val="166C59"/>
              </a:solidFill>
            </a:endParaRPr>
          </a:p>
          <a:p>
            <a:pPr indent="0" lvl="0" marL="0" rtl="0" algn="ctr">
              <a:spcBef>
                <a:spcPts val="0"/>
              </a:spcBef>
              <a:spcAft>
                <a:spcPts val="0"/>
              </a:spcAft>
              <a:buClr>
                <a:srgbClr val="166C59"/>
              </a:buClr>
              <a:buSzPts val="4400"/>
              <a:buFont typeface="Calibri"/>
              <a:buNone/>
            </a:pPr>
            <a:r>
              <a:rPr b="1" lang="it-IT">
                <a:solidFill>
                  <a:srgbClr val="166C59"/>
                </a:solidFill>
              </a:rPr>
              <a:t>Count-controlled</a:t>
            </a:r>
            <a:endParaRPr b="1">
              <a:solidFill>
                <a:srgbClr val="166C59"/>
              </a:solidFill>
            </a:endParaRPr>
          </a:p>
        </p:txBody>
      </p:sp>
      <p:sp>
        <p:nvSpPr>
          <p:cNvPr id="105" name="Google Shape;105;g13287a2c2a5_0_53"/>
          <p:cNvSpPr txBox="1"/>
          <p:nvPr>
            <p:ph idx="1" type="body"/>
          </p:nvPr>
        </p:nvSpPr>
        <p:spPr>
          <a:xfrm>
            <a:off x="457200" y="1894574"/>
            <a:ext cx="8229600" cy="4231500"/>
          </a:xfrm>
          <a:prstGeom prst="rect">
            <a:avLst/>
          </a:prstGeom>
          <a:noFill/>
          <a:ln>
            <a:noFill/>
          </a:ln>
        </p:spPr>
        <p:txBody>
          <a:bodyPr anchorCtr="0" anchor="t" bIns="45700" lIns="91425" spcFirstLastPara="1" rIns="91425" wrap="square" tIns="45700">
            <a:noAutofit/>
          </a:bodyPr>
          <a:lstStyle/>
          <a:p>
            <a:pPr indent="0" lvl="0" marL="0" rtl="0" algn="just">
              <a:spcBef>
                <a:spcPts val="640"/>
              </a:spcBef>
              <a:spcAft>
                <a:spcPts val="0"/>
              </a:spcAft>
              <a:buClr>
                <a:srgbClr val="3F3F3F"/>
              </a:buClr>
              <a:buSzPts val="3200"/>
              <a:buNone/>
            </a:pPr>
            <a:r>
              <a:rPr b="1" lang="it-IT"/>
              <a:t>Count-controlled repetition is a type of repetition that allows a block of instructions to be repeated a predefined number of times. For example, if we wanted to make explicit the instructions to count down from 10 to 0 we could say "subtract 1 from the current count 10 times in a row"</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g13287a2c2a5_0_70"/>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Repetition</a:t>
            </a:r>
            <a:endParaRPr b="1">
              <a:solidFill>
                <a:srgbClr val="166C59"/>
              </a:solidFill>
            </a:endParaRPr>
          </a:p>
          <a:p>
            <a:pPr indent="0" lvl="0" marL="0" rtl="0" algn="ctr">
              <a:spcBef>
                <a:spcPts val="0"/>
              </a:spcBef>
              <a:spcAft>
                <a:spcPts val="0"/>
              </a:spcAft>
              <a:buClr>
                <a:srgbClr val="166C59"/>
              </a:buClr>
              <a:buSzPts val="4400"/>
              <a:buFont typeface="Calibri"/>
              <a:buNone/>
            </a:pPr>
            <a:r>
              <a:rPr b="1" lang="it-IT">
                <a:solidFill>
                  <a:srgbClr val="166C59"/>
                </a:solidFill>
              </a:rPr>
              <a:t>While</a:t>
            </a:r>
            <a:endParaRPr b="1">
              <a:solidFill>
                <a:srgbClr val="166C59"/>
              </a:solidFill>
            </a:endParaRPr>
          </a:p>
        </p:txBody>
      </p:sp>
      <p:sp>
        <p:nvSpPr>
          <p:cNvPr id="111" name="Google Shape;111;g13287a2c2a5_0_70"/>
          <p:cNvSpPr txBox="1"/>
          <p:nvPr>
            <p:ph idx="1" type="body"/>
          </p:nvPr>
        </p:nvSpPr>
        <p:spPr>
          <a:xfrm>
            <a:off x="457200" y="1894575"/>
            <a:ext cx="4022700" cy="4231500"/>
          </a:xfrm>
          <a:prstGeom prst="rect">
            <a:avLst/>
          </a:prstGeom>
          <a:noFill/>
          <a:ln>
            <a:noFill/>
          </a:ln>
        </p:spPr>
        <p:txBody>
          <a:bodyPr anchorCtr="0" anchor="t" bIns="45700" lIns="91425" spcFirstLastPara="1" rIns="91425" wrap="square" tIns="45700">
            <a:noAutofit/>
          </a:bodyPr>
          <a:lstStyle/>
          <a:p>
            <a:pPr indent="0" lvl="0" marL="0" rtl="0" algn="just">
              <a:spcBef>
                <a:spcPts val="640"/>
              </a:spcBef>
              <a:spcAft>
                <a:spcPts val="0"/>
              </a:spcAft>
              <a:buClr>
                <a:srgbClr val="3F3F3F"/>
              </a:buClr>
              <a:buSzPts val="3200"/>
              <a:buNone/>
            </a:pPr>
            <a:r>
              <a:rPr b="1" lang="it-IT"/>
              <a:t>W</a:t>
            </a:r>
            <a:r>
              <a:rPr b="1" lang="it-IT"/>
              <a:t>hile repetition allows a block of instructions to be repeated until a condition is met, without knowing in advance how many times they are to be repeated.</a:t>
            </a:r>
            <a:endParaRPr/>
          </a:p>
        </p:txBody>
      </p:sp>
      <p:pic>
        <p:nvPicPr>
          <p:cNvPr id="112" name="Google Shape;112;g13287a2c2a5_0_70"/>
          <p:cNvPicPr preferRelativeResize="0"/>
          <p:nvPr/>
        </p:nvPicPr>
        <p:blipFill>
          <a:blip r:embed="rId3">
            <a:alphaModFix/>
          </a:blip>
          <a:stretch>
            <a:fillRect/>
          </a:stretch>
        </p:blipFill>
        <p:spPr>
          <a:xfrm>
            <a:off x="4642150" y="2572038"/>
            <a:ext cx="4086225" cy="28765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g13287a2c2a5_0_61"/>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Repetition</a:t>
            </a:r>
            <a:endParaRPr b="1">
              <a:solidFill>
                <a:srgbClr val="166C59"/>
              </a:solidFill>
            </a:endParaRPr>
          </a:p>
          <a:p>
            <a:pPr indent="0" lvl="0" marL="0" rtl="0" algn="ctr">
              <a:spcBef>
                <a:spcPts val="0"/>
              </a:spcBef>
              <a:spcAft>
                <a:spcPts val="0"/>
              </a:spcAft>
              <a:buClr>
                <a:schemeClr val="dk1"/>
              </a:buClr>
              <a:buSzPts val="1100"/>
              <a:buFont typeface="Arial"/>
              <a:buNone/>
            </a:pPr>
            <a:r>
              <a:rPr b="1" lang="it-IT">
                <a:solidFill>
                  <a:srgbClr val="166C59"/>
                </a:solidFill>
              </a:rPr>
              <a:t>Repeat-until</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118" name="Google Shape;118;g13287a2c2a5_0_61"/>
          <p:cNvSpPr txBox="1"/>
          <p:nvPr>
            <p:ph idx="1" type="body"/>
          </p:nvPr>
        </p:nvSpPr>
        <p:spPr>
          <a:xfrm>
            <a:off x="457200" y="1746550"/>
            <a:ext cx="4022700" cy="4231500"/>
          </a:xfrm>
          <a:prstGeom prst="rect">
            <a:avLst/>
          </a:prstGeom>
          <a:noFill/>
          <a:ln>
            <a:noFill/>
          </a:ln>
        </p:spPr>
        <p:txBody>
          <a:bodyPr anchorCtr="0" anchor="t" bIns="45700" lIns="91425" spcFirstLastPara="1" rIns="91425" wrap="square" tIns="45700">
            <a:noAutofit/>
          </a:bodyPr>
          <a:lstStyle/>
          <a:p>
            <a:pPr indent="0" lvl="0" marL="0" rtl="0" algn="just">
              <a:spcBef>
                <a:spcPts val="640"/>
              </a:spcBef>
              <a:spcAft>
                <a:spcPts val="0"/>
              </a:spcAft>
              <a:buClr>
                <a:srgbClr val="3F3F3F"/>
              </a:buClr>
              <a:buSzPts val="3200"/>
              <a:buNone/>
            </a:pPr>
            <a:r>
              <a:rPr b="1" lang="it-IT"/>
              <a:t>Repeat-until repetition is a very similar construct to while. The difference is that the condition check is carried out after the first iteration of the instruction</a:t>
            </a:r>
            <a:endParaRPr/>
          </a:p>
        </p:txBody>
      </p:sp>
      <p:pic>
        <p:nvPicPr>
          <p:cNvPr id="119" name="Google Shape;119;g13287a2c2a5_0_61"/>
          <p:cNvPicPr preferRelativeResize="0"/>
          <p:nvPr/>
        </p:nvPicPr>
        <p:blipFill>
          <a:blip r:embed="rId3">
            <a:alphaModFix/>
          </a:blip>
          <a:stretch>
            <a:fillRect/>
          </a:stretch>
        </p:blipFill>
        <p:spPr>
          <a:xfrm>
            <a:off x="4572000" y="2453738"/>
            <a:ext cx="4305300" cy="3133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What is an Algorithm?</a:t>
            </a:r>
            <a:endParaRPr b="1">
              <a:solidFill>
                <a:srgbClr val="166C59"/>
              </a:solidFill>
            </a:endParaRPr>
          </a:p>
        </p:txBody>
      </p:sp>
      <p:sp>
        <p:nvSpPr>
          <p:cNvPr id="48" name="Google Shape;48;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3200"/>
              <a:buNone/>
            </a:pPr>
            <a:r>
              <a:rPr b="1" lang="it-IT"/>
              <a:t>An algorithm, also often referred to more simply as a procedure, is a set of clear and well-defined steps that can be used to complete a task</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Characteristics of an algorithm:</a:t>
            </a:r>
            <a:br>
              <a:rPr b="1" lang="it-IT">
                <a:solidFill>
                  <a:srgbClr val="166C59"/>
                </a:solidFill>
              </a:rPr>
            </a:br>
            <a:r>
              <a:rPr b="1" lang="it-IT">
                <a:solidFill>
                  <a:srgbClr val="166C59"/>
                </a:solidFill>
              </a:rPr>
              <a:t>Effectiveness</a:t>
            </a:r>
            <a:endParaRPr b="1">
              <a:solidFill>
                <a:srgbClr val="166C59"/>
              </a:solidFill>
            </a:endParaRPr>
          </a:p>
        </p:txBody>
      </p:sp>
      <p:sp>
        <p:nvSpPr>
          <p:cNvPr id="54" name="Google Shape;54;p3"/>
          <p:cNvSpPr txBox="1"/>
          <p:nvPr>
            <p:ph idx="1" type="body"/>
          </p:nvPr>
        </p:nvSpPr>
        <p:spPr>
          <a:xfrm>
            <a:off x="457200" y="1805774"/>
            <a:ext cx="8229600" cy="432030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b="1" lang="it-IT"/>
              <a:t>An algorithm must be effectively executable by an executor; this means that the executor must be able to understand the description of the algorithm and therefore be able to recognise the language in which the steps making up the procedure are expressed.</a:t>
            </a:r>
            <a:endParaRPr b="1"/>
          </a:p>
          <a:p>
            <a:pPr indent="0" lvl="0" marL="0" rtl="0" algn="just">
              <a:spcBef>
                <a:spcPts val="0"/>
              </a:spcBef>
              <a:spcAft>
                <a:spcPts val="0"/>
              </a:spcAft>
              <a:buClr>
                <a:schemeClr val="dk1"/>
              </a:buClr>
              <a:buSzPts val="1100"/>
              <a:buFont typeface="Arial"/>
              <a:buNone/>
            </a:pPr>
            <a:r>
              <a:t/>
            </a:r>
            <a:endParaRPr b="1"/>
          </a:p>
          <a:p>
            <a:pPr indent="0" lvl="0" marL="0" rtl="0" algn="just">
              <a:spcBef>
                <a:spcPts val="0"/>
              </a:spcBef>
              <a:spcAft>
                <a:spcPts val="0"/>
              </a:spcAft>
              <a:buClr>
                <a:srgbClr val="3F3F3F"/>
              </a:buClr>
              <a:buSzPts val="3200"/>
              <a:buNone/>
            </a:pPr>
            <a:r>
              <a:t/>
            </a:r>
            <a:endParaRPr b="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13287a2c2a5_0_8"/>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Characteristics of an algorithm:</a:t>
            </a:r>
            <a:br>
              <a:rPr b="1" lang="it-IT">
                <a:solidFill>
                  <a:srgbClr val="166C59"/>
                </a:solidFill>
              </a:rPr>
            </a:br>
            <a:r>
              <a:rPr b="1" lang="it-IT">
                <a:solidFill>
                  <a:srgbClr val="166C59"/>
                </a:solidFill>
              </a:rPr>
              <a:t>Finiteness of expression</a:t>
            </a:r>
            <a:endParaRPr b="1">
              <a:solidFill>
                <a:srgbClr val="166C59"/>
              </a:solidFill>
            </a:endParaRPr>
          </a:p>
        </p:txBody>
      </p:sp>
      <p:sp>
        <p:nvSpPr>
          <p:cNvPr id="60" name="Google Shape;60;g13287a2c2a5_0_8"/>
          <p:cNvSpPr txBox="1"/>
          <p:nvPr>
            <p:ph idx="1" type="body"/>
          </p:nvPr>
        </p:nvSpPr>
        <p:spPr>
          <a:xfrm>
            <a:off x="457200" y="1805774"/>
            <a:ext cx="8229600" cy="432030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3200"/>
              <a:buNone/>
            </a:pPr>
            <a:r>
              <a:rPr b="1" lang="it-IT"/>
              <a:t>The procedure described by an algorithm must be articulated in a finite number of instructions.</a:t>
            </a:r>
            <a:endParaRPr b="1"/>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13287a2c2a5_0_1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Characteristics of an algorithm:</a:t>
            </a:r>
            <a:br>
              <a:rPr b="1" lang="it-IT">
                <a:solidFill>
                  <a:srgbClr val="166C59"/>
                </a:solidFill>
              </a:rPr>
            </a:br>
            <a:r>
              <a:rPr b="1" lang="it-IT">
                <a:solidFill>
                  <a:srgbClr val="166C59"/>
                </a:solidFill>
              </a:rPr>
              <a:t>Finiteness of computation</a:t>
            </a:r>
            <a:endParaRPr b="1">
              <a:solidFill>
                <a:srgbClr val="166C59"/>
              </a:solidFill>
            </a:endParaRPr>
          </a:p>
        </p:txBody>
      </p:sp>
      <p:sp>
        <p:nvSpPr>
          <p:cNvPr id="66" name="Google Shape;66;g13287a2c2a5_0_13"/>
          <p:cNvSpPr txBox="1"/>
          <p:nvPr>
            <p:ph idx="1" type="body"/>
          </p:nvPr>
        </p:nvSpPr>
        <p:spPr>
          <a:xfrm>
            <a:off x="457200" y="1805774"/>
            <a:ext cx="8229600" cy="432030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3200"/>
              <a:buNone/>
            </a:pPr>
            <a:r>
              <a:rPr b="1" lang="it-IT"/>
              <a:t>Similarly to the finiteness of expression, an algorithm must always be characterised by a finite number of execution steps. In other words, an algorithm must always specify a condition for which the execution ends.</a:t>
            </a:r>
            <a:endParaRPr b="1"/>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g13287a2c2a5_0_2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Characteristics of an algorithm:</a:t>
            </a:r>
            <a:br>
              <a:rPr b="1" lang="it-IT">
                <a:solidFill>
                  <a:srgbClr val="166C59"/>
                </a:solidFill>
              </a:rPr>
            </a:br>
            <a:r>
              <a:rPr b="1" lang="it-IT">
                <a:solidFill>
                  <a:srgbClr val="166C59"/>
                </a:solidFill>
              </a:rPr>
              <a:t>Determinism</a:t>
            </a:r>
            <a:endParaRPr b="1">
              <a:solidFill>
                <a:srgbClr val="166C59"/>
              </a:solidFill>
            </a:endParaRPr>
          </a:p>
        </p:txBody>
      </p:sp>
      <p:sp>
        <p:nvSpPr>
          <p:cNvPr id="72" name="Google Shape;72;g13287a2c2a5_0_22"/>
          <p:cNvSpPr txBox="1"/>
          <p:nvPr>
            <p:ph idx="1" type="body"/>
          </p:nvPr>
        </p:nvSpPr>
        <p:spPr>
          <a:xfrm>
            <a:off x="457200" y="1805774"/>
            <a:ext cx="8229600" cy="432030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3200"/>
              <a:buNone/>
            </a:pPr>
            <a:r>
              <a:rPr b="1" lang="it-IT"/>
              <a:t>An algorithm must be deterministic, which means: applying the same algorithm to the same set of input data will always produce the same output results.</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4"/>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Sequencing</a:t>
            </a:r>
            <a:endParaRPr b="1">
              <a:solidFill>
                <a:srgbClr val="166C59"/>
              </a:solidFill>
            </a:endParaRPr>
          </a:p>
        </p:txBody>
      </p:sp>
      <p:sp>
        <p:nvSpPr>
          <p:cNvPr id="78" name="Google Shape;78;p4"/>
          <p:cNvSpPr txBox="1"/>
          <p:nvPr>
            <p:ph idx="1" type="body"/>
          </p:nvPr>
        </p:nvSpPr>
        <p:spPr>
          <a:xfrm>
            <a:off x="457200" y="1600200"/>
            <a:ext cx="4021500" cy="452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F3F3F"/>
              </a:buClr>
              <a:buSzPts val="3200"/>
              <a:buNone/>
            </a:pPr>
            <a:r>
              <a:rPr b="1" lang="it-IT"/>
              <a:t>Sequencing means defining an order for the instructions that are part of the algorithm.</a:t>
            </a:r>
            <a:endParaRPr b="1"/>
          </a:p>
        </p:txBody>
      </p:sp>
      <p:pic>
        <p:nvPicPr>
          <p:cNvPr id="79" name="Google Shape;79;p4"/>
          <p:cNvPicPr preferRelativeResize="0"/>
          <p:nvPr/>
        </p:nvPicPr>
        <p:blipFill>
          <a:blip r:embed="rId3">
            <a:alphaModFix/>
          </a:blip>
          <a:stretch>
            <a:fillRect/>
          </a:stretch>
        </p:blipFill>
        <p:spPr>
          <a:xfrm>
            <a:off x="4665200" y="1178650"/>
            <a:ext cx="4021600" cy="521765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g13287a2c2a5_0_3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Selection</a:t>
            </a:r>
            <a:endParaRPr b="1">
              <a:solidFill>
                <a:srgbClr val="166C59"/>
              </a:solidFill>
            </a:endParaRPr>
          </a:p>
        </p:txBody>
      </p:sp>
      <p:sp>
        <p:nvSpPr>
          <p:cNvPr id="85" name="Google Shape;85;g13287a2c2a5_0_35"/>
          <p:cNvSpPr txBox="1"/>
          <p:nvPr>
            <p:ph idx="1" type="body"/>
          </p:nvPr>
        </p:nvSpPr>
        <p:spPr>
          <a:xfrm>
            <a:off x="457200" y="1600200"/>
            <a:ext cx="4021500" cy="452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F3F3F"/>
              </a:buClr>
              <a:buSzPts val="3200"/>
              <a:buNone/>
            </a:pPr>
            <a:r>
              <a:rPr b="1" lang="it-IT"/>
              <a:t>Selection is the construct that allows us to define different 'execution' paths and choose one rather than another depending on the verification of a particular condition</a:t>
            </a:r>
            <a:endParaRPr b="1"/>
          </a:p>
        </p:txBody>
      </p:sp>
      <p:pic>
        <p:nvPicPr>
          <p:cNvPr id="86" name="Google Shape;86;g13287a2c2a5_0_35"/>
          <p:cNvPicPr preferRelativeResize="0"/>
          <p:nvPr/>
        </p:nvPicPr>
        <p:blipFill>
          <a:blip r:embed="rId3">
            <a:alphaModFix/>
          </a:blip>
          <a:stretch>
            <a:fillRect/>
          </a:stretch>
        </p:blipFill>
        <p:spPr>
          <a:xfrm>
            <a:off x="4326300" y="1457113"/>
            <a:ext cx="4360500" cy="438863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g13287a2c2a5_0_41"/>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it-IT">
                <a:solidFill>
                  <a:srgbClr val="166C59"/>
                </a:solidFill>
              </a:rPr>
              <a:t>Sequencing</a:t>
            </a:r>
            <a:endParaRPr b="1">
              <a:solidFill>
                <a:srgbClr val="166C59"/>
              </a:solidFill>
            </a:endParaRPr>
          </a:p>
        </p:txBody>
      </p:sp>
      <p:sp>
        <p:nvSpPr>
          <p:cNvPr id="92" name="Google Shape;92;g13287a2c2a5_0_41"/>
          <p:cNvSpPr txBox="1"/>
          <p:nvPr>
            <p:ph idx="1" type="body"/>
          </p:nvPr>
        </p:nvSpPr>
        <p:spPr>
          <a:xfrm>
            <a:off x="457200" y="1600200"/>
            <a:ext cx="4021500" cy="452610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3200"/>
              <a:buNone/>
            </a:pPr>
            <a:r>
              <a:rPr b="1" lang="it-IT"/>
              <a:t>Sequencing means defining an order for the instructions that are part of the algorithm.</a:t>
            </a:r>
            <a:endParaRPr b="1"/>
          </a:p>
        </p:txBody>
      </p:sp>
      <p:pic>
        <p:nvPicPr>
          <p:cNvPr id="93" name="Google Shape;93;g13287a2c2a5_0_41"/>
          <p:cNvPicPr preferRelativeResize="0"/>
          <p:nvPr/>
        </p:nvPicPr>
        <p:blipFill>
          <a:blip r:embed="rId3">
            <a:alphaModFix/>
          </a:blip>
          <a:stretch>
            <a:fillRect/>
          </a:stretch>
        </p:blipFill>
        <p:spPr>
          <a:xfrm>
            <a:off x="4665200" y="1178650"/>
            <a:ext cx="4021600" cy="52176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2016-10-07T11:12:08Z</dcterms:created>
</cp:coreProperties>
</file>