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68" r:id="rId4"/>
    <p:sldId id="269" r:id="rId5"/>
    <p:sldId id="270" r:id="rId6"/>
    <p:sldId id="271" r:id="rId7"/>
    <p:sldId id="260" r:id="rId8"/>
    <p:sldId id="272" r:id="rId9"/>
    <p:sldId id="259" r:id="rId10"/>
    <p:sldId id="273" r:id="rId11"/>
    <p:sldId id="258" r:id="rId12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6C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>
      <p:cViewPr varScale="1">
        <p:scale>
          <a:sx n="61" d="100"/>
          <a:sy n="61" d="100"/>
        </p:scale>
        <p:origin x="17" y="1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439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8A5AE34-1DFB-CC4D-9014-8DD2D342F1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4FAA0C0-042D-B049-B12E-612B6D5D919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A603A-52FC-A843-A4FF-78F320F77747}" type="datetimeFigureOut">
              <a:rPr lang="it-IT" smtClean="0"/>
              <a:t>26/01/2023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DA2F5DD-CDCA-5143-A4CF-4E8AD356A4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3F48A0E-F25C-C54E-ABAA-6F7E5B2283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C8DB0-DDF1-1A44-A00D-86B1BC4526C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3521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87230-FEEE-4023-9621-AC41121D7D24}" type="datetimeFigureOut">
              <a:rPr lang="el-GR" smtClean="0"/>
              <a:t>26/1/2023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B1656-30CE-4964-8324-EF746C5075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28234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Correct:  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01981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Correct:  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543296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Correct:  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444630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Correct:  B</a:t>
            </a:r>
            <a:endParaRPr/>
          </a:p>
        </p:txBody>
      </p:sp>
      <p:sp>
        <p:nvSpPr>
          <p:cNvPr id="100" name="Google Shape;10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61994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41412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1204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0541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5" y="-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61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2204864"/>
            <a:ext cx="8276456" cy="1470025"/>
          </a:xfrm>
        </p:spPr>
        <p:txBody>
          <a:bodyPr/>
          <a:lstStyle/>
          <a:p>
            <a:pPr algn="ctr"/>
            <a:r>
              <a:rPr lang="en-US" b="1" dirty="0"/>
              <a:t>Gaussian Elimination</a:t>
            </a:r>
            <a:endParaRPr lang="el-GR" b="1" dirty="0"/>
          </a:p>
        </p:txBody>
      </p:sp>
    </p:spTree>
    <p:extLst>
      <p:ext uri="{BB962C8B-B14F-4D97-AF65-F5344CB8AC3E}">
        <p14:creationId xmlns:p14="http://schemas.microsoft.com/office/powerpoint/2010/main" val="11969167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"/>
          <p:cNvSpPr txBox="1"/>
          <p:nvPr/>
        </p:nvSpPr>
        <p:spPr>
          <a:xfrm>
            <a:off x="698321" y="3725405"/>
            <a:ext cx="7945951" cy="1177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ea typeface="Calibri"/>
                <a:cs typeface="Calibri"/>
              </a:rPr>
              <a:t>(3,2,1)</a:t>
            </a:r>
            <a:endParaRPr sz="1350" dirty="0"/>
          </a:p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cs typeface="Calibri"/>
                <a:sym typeface="Calibri"/>
              </a:rPr>
              <a:t>(1,2,3)</a:t>
            </a:r>
          </a:p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cs typeface="Calibri"/>
                <a:sym typeface="Calibri"/>
              </a:rPr>
              <a:t>(2,2,3)</a:t>
            </a:r>
            <a:endParaRPr sz="1350" dirty="0"/>
          </a:p>
        </p:txBody>
      </p:sp>
      <p:pic>
        <p:nvPicPr>
          <p:cNvPr id="94" name="Google Shape;94;p1" descr="Badge Question Mark with solid fi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5016" y="1019193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68863" y="1799962"/>
            <a:ext cx="197809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434299" y="1781812"/>
            <a:ext cx="2204771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latin typeface="Arial Unicode MS" panose="020B0604020202020204" pitchFamily="34" charset="-128"/>
              </a:rPr>
              <a:t>Be the following system</a:t>
            </a:r>
            <a:r>
              <a:rPr lang="en-US" sz="1500" dirty="0"/>
              <a:t> </a:t>
            </a:r>
            <a:endParaRPr lang="en-US" sz="1500" dirty="0">
              <a:latin typeface="Arial" panose="020B0604020202020204" pitchFamily="34" charset="0"/>
            </a:endParaRPr>
          </a:p>
        </p:txBody>
      </p:sp>
      <p:sp>
        <p:nvSpPr>
          <p:cNvPr id="13" name="Rectangle 21"/>
          <p:cNvSpPr>
            <a:spLocks noChangeArrowheads="1"/>
          </p:cNvSpPr>
          <p:nvPr/>
        </p:nvSpPr>
        <p:spPr bwMode="auto">
          <a:xfrm>
            <a:off x="215967" y="3316998"/>
            <a:ext cx="2643994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what are the resulting values: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9961" y="1891718"/>
            <a:ext cx="2421710" cy="1240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4021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"/>
          <p:cNvSpPr txBox="1"/>
          <p:nvPr/>
        </p:nvSpPr>
        <p:spPr>
          <a:xfrm>
            <a:off x="605118" y="3585322"/>
            <a:ext cx="7945951" cy="1177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 err="1">
                <a:latin typeface="Calibri"/>
                <a:cs typeface="Calibri"/>
                <a:sym typeface="Calibri"/>
              </a:rPr>
              <a:t>ln</a:t>
            </a:r>
            <a:r>
              <a:rPr lang="en-US" sz="2400" dirty="0">
                <a:latin typeface="Calibri"/>
                <a:cs typeface="Calibri"/>
                <a:sym typeface="Calibri"/>
              </a:rPr>
              <a:t>(</a:t>
            </a:r>
            <a:r>
              <a:rPr lang="en-US" sz="2400" dirty="0" err="1">
                <a:latin typeface="Calibri"/>
                <a:cs typeface="Calibri"/>
                <a:sym typeface="Calibri"/>
              </a:rPr>
              <a:t>lnx</a:t>
            </a:r>
            <a:r>
              <a:rPr lang="en-US" sz="2400" dirty="0">
                <a:latin typeface="Calibri"/>
                <a:cs typeface="Calibri"/>
                <a:sym typeface="Calibri"/>
              </a:rPr>
              <a:t>)+C</a:t>
            </a:r>
            <a:endParaRPr sz="1350" dirty="0"/>
          </a:p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 err="1">
                <a:latin typeface="Calibri"/>
                <a:cs typeface="Calibri"/>
                <a:sym typeface="Calibri"/>
              </a:rPr>
              <a:t>ln</a:t>
            </a:r>
            <a:r>
              <a:rPr lang="en-US" sz="2400" dirty="0">
                <a:latin typeface="Calibri"/>
                <a:cs typeface="Calibri"/>
                <a:sym typeface="Calibri"/>
              </a:rPr>
              <a:t>(lnx+7)+C</a:t>
            </a:r>
            <a:endParaRPr sz="1350" dirty="0"/>
          </a:p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cs typeface="Calibri"/>
                <a:sym typeface="Calibri"/>
              </a:rPr>
              <a:t>Lnx+7+C</a:t>
            </a:r>
            <a:endParaRPr sz="1350" dirty="0"/>
          </a:p>
        </p:txBody>
      </p:sp>
      <p:pic>
        <p:nvPicPr>
          <p:cNvPr id="107" name="Google Shape;107;p2" descr="Badge Question Mark with solid fi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5016" y="1019193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038886" y="2334658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4404" y="2141300"/>
            <a:ext cx="1729029" cy="885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772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Gaussian Elimination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dirty="0">
                <a:solidFill>
                  <a:schemeClr val="tx1"/>
                </a:solidFill>
              </a:rPr>
              <a:t>In </a:t>
            </a:r>
            <a:r>
              <a:rPr lang="en-US" u="sng" dirty="0">
                <a:solidFill>
                  <a:schemeClr val="tx1"/>
                </a:solidFill>
              </a:rPr>
              <a:t>mathematics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b="1" dirty="0">
                <a:solidFill>
                  <a:schemeClr val="tx1"/>
                </a:solidFill>
              </a:rPr>
              <a:t>Gaussian elimination </a:t>
            </a:r>
            <a:r>
              <a:rPr lang="en-US" dirty="0">
                <a:solidFill>
                  <a:schemeClr val="tx1"/>
                </a:solidFill>
              </a:rPr>
              <a:t>(also called row reduction) is a method used to solve </a:t>
            </a:r>
            <a:r>
              <a:rPr lang="en-US" b="1" dirty="0">
                <a:solidFill>
                  <a:schemeClr val="tx1"/>
                </a:solidFill>
              </a:rPr>
              <a:t>systems of linear equations</a:t>
            </a:r>
            <a:r>
              <a:rPr lang="en-US" dirty="0">
                <a:solidFill>
                  <a:schemeClr val="tx1"/>
                </a:solidFill>
              </a:rPr>
              <a:t>. It is named after </a:t>
            </a:r>
            <a:r>
              <a:rPr lang="en-US" b="1" dirty="0">
                <a:solidFill>
                  <a:schemeClr val="tx1"/>
                </a:solidFill>
              </a:rPr>
              <a:t>Carl Friedrich Gauss</a:t>
            </a:r>
            <a:r>
              <a:rPr lang="en-US" dirty="0">
                <a:solidFill>
                  <a:schemeClr val="tx1"/>
                </a:solidFill>
              </a:rPr>
              <a:t>, a famous German mathematician who wrote about this method but did not invent it.</a:t>
            </a:r>
            <a:endParaRPr lang="el-G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808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Gaussian Elimination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it-IT" dirty="0"/>
          </a:p>
          <a:p>
            <a:pPr marL="0" indent="0" algn="just">
              <a:buNone/>
            </a:pPr>
            <a:endParaRPr lang="it-IT" b="1" dirty="0"/>
          </a:p>
          <a:p>
            <a:pPr marL="0" indent="0" algn="just">
              <a:buNone/>
            </a:pPr>
            <a:endParaRPr lang="el-GR" dirty="0"/>
          </a:p>
        </p:txBody>
      </p:sp>
      <p:pic>
        <p:nvPicPr>
          <p:cNvPr id="13" name="Picture 12" descr="metoda eliminarii lui Gauss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851660"/>
            <a:ext cx="4876800" cy="31546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55730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Gaussian Elimination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6792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>
                <a:solidFill>
                  <a:schemeClr val="tx1"/>
                </a:solidFill>
              </a:rPr>
              <a:t>The system is solved by the inverse substitution method according to the relations:</a:t>
            </a:r>
            <a:endParaRPr lang="el-GR" dirty="0">
              <a:solidFill>
                <a:schemeClr val="tx1"/>
              </a:solidFill>
            </a:endParaRPr>
          </a:p>
        </p:txBody>
      </p:sp>
      <p:pic>
        <p:nvPicPr>
          <p:cNvPr id="5" name="Picture 4" descr="metoda eliminarii lui Gauss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204964"/>
            <a:ext cx="5086310" cy="20242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9348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Gaussian Elimination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6792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The algorithm is not a complicated one, but it appears quite often in programming contests and has interesting applications.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Suppose we have the following system:</a:t>
            </a:r>
            <a:endParaRPr lang="el-G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530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Gaussian Elimination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6792"/>
          </a:xfrm>
        </p:spPr>
        <p:txBody>
          <a:bodyPr/>
          <a:lstStyle/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br>
              <a:rPr lang="en-US" i="1" dirty="0"/>
            </a:br>
            <a:endParaRPr lang="it-IT" dirty="0"/>
          </a:p>
          <a:p>
            <a:pPr marL="0" indent="0" algn="just">
              <a:buNone/>
            </a:pPr>
            <a:endParaRPr lang="it-IT" b="1" dirty="0"/>
          </a:p>
          <a:p>
            <a:pPr marL="0" indent="0" algn="just">
              <a:buNone/>
            </a:pPr>
            <a:endParaRPr lang="el-GR" dirty="0"/>
          </a:p>
        </p:txBody>
      </p:sp>
      <p:pic>
        <p:nvPicPr>
          <p:cNvPr id="5" name="Picture 4" descr="\begin{pmatrix}&#10;a_{11} &amp;  a_{12}  &amp; \ldots &amp; a_{1n}\\&#10;a_{21} &amp;  a_{22}  &amp; \ldots &amp; a_{2n}\\&#10;\vdots &amp; \vdots   &amp; \ddots &amp; \vdots\\&#10;a_{n1} &amp;  a_{n2} &amp; \ldots  &amp; a_{nn}&#10;\end{pmatrix} * &#10;\begin{pmatrix}&#10;x_{1} \\&#10;x_{2} \\&#10;\vdots \\&#10;x_{n}&#10;\end{pmatrix} = &#10;\begin{pmatrix}&#10;b_{1} \\&#10;b_{2} \\&#10;\vdots \\&#10;b_{n}&#10;\end{pmatrix}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430" y="1417638"/>
            <a:ext cx="7151139" cy="2160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&#10;\begin{pmatrix}&#10;a_{11} &amp;  a_{12} &amp; \ldots &amp; a_{1n} &amp; b_{1}\\&#10;a_{21} &amp;  a_{22} &amp; \ldots &amp; a_{2n} &amp; b_{2}\\&#10;a_{31} &amp;  a_{32} &amp; \ldots &amp; a_{3n} &amp; b_{3}\\&#10;\vdots &amp; \vdots  &amp; \ddots &amp; \vdots \\&#10;a_{n1} &amp;  a_{n2} &amp; \ldots  &amp; a_{nn} &amp; b_{n}&#10;\end{pmatrix}&#10;&#10;\rightarrow&#10;&#10;\begin{pmatrix}&#10;a_{11} &amp;  a_{12} &amp; \ldots &amp; a_{1n} &amp; b_{1}\\&#10;0      &amp;  a'_{22} &amp; \ldots &amp; a'_{2n} &amp; b'_{2}\\&#10;0      &amp;  0      &amp; \ldots &amp; a'_{3n} &amp; b'_{3}\\&#10;\vdots &amp; \vdots  &amp; \ddots &amp; \vdots \\&#10;0 &amp;  0 &amp; \ldots  &amp; a'_{nn} &amp; b'_{n}&#10;\end{pmatrix}&#10;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430" y="3792433"/>
            <a:ext cx="7045647" cy="1856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097219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Gaussian Elimination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2736"/>
            <a:ext cx="8229600" cy="2332856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>
                <a:solidFill>
                  <a:schemeClr val="tx1"/>
                </a:solidFill>
              </a:rPr>
              <a:t>Having the matrix in this form we can easily find each unknown in the equation where the unknowns with lower indices have the coefficient 0</a:t>
            </a:r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12" name="Picture 11" descr="&#10;\:&#10;x_{n}=\frac{b'_{n}}{a'_{nn}}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330" y="2866543"/>
            <a:ext cx="1606768" cy="683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x_{n-1}=\frac{b'_{n-1}-a'_{n-1n}*x_{n}}{a'_{n-1n-1}}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853" y="3690985"/>
            <a:ext cx="3173722" cy="640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 descr=" x_{i}=\frac{b'_{i}-\sum\limits_{j=i+1}^n a'_{ij}*x_{j}}{a'_{ii}}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245" y="4637376"/>
            <a:ext cx="3090555" cy="10663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313774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"/>
          <p:cNvSpPr txBox="1"/>
          <p:nvPr/>
        </p:nvSpPr>
        <p:spPr>
          <a:xfrm>
            <a:off x="698321" y="3717032"/>
            <a:ext cx="7945951" cy="1177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ea typeface="Calibri"/>
                <a:cs typeface="Calibri"/>
              </a:rPr>
              <a:t>(1, 10, 20)</a:t>
            </a:r>
            <a:endParaRPr sz="1350" dirty="0"/>
          </a:p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cs typeface="Calibri"/>
                <a:sym typeface="Calibri"/>
              </a:rPr>
              <a:t>(-5,-2,-1)</a:t>
            </a:r>
          </a:p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cs typeface="Calibri"/>
                <a:sym typeface="Calibri"/>
              </a:rPr>
              <a:t>(-5,-2,1)</a:t>
            </a:r>
            <a:endParaRPr sz="1350" dirty="0"/>
          </a:p>
        </p:txBody>
      </p:sp>
      <p:pic>
        <p:nvPicPr>
          <p:cNvPr id="94" name="Google Shape;94;p1" descr="Badge Question Mark with solid fi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5016" y="1019193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34299" y="1802163"/>
            <a:ext cx="197809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434299" y="1781812"/>
            <a:ext cx="2204771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latin typeface="Arial Unicode MS" panose="020B0604020202020204" pitchFamily="34" charset="-128"/>
              </a:rPr>
              <a:t>Be the following system</a:t>
            </a:r>
            <a:r>
              <a:rPr lang="en-US" sz="1500" dirty="0"/>
              <a:t> </a:t>
            </a:r>
            <a:endParaRPr lang="en-US" sz="1500" dirty="0">
              <a:latin typeface="Arial" panose="020B0604020202020204" pitchFamily="34" charset="0"/>
            </a:endParaRPr>
          </a:p>
        </p:txBody>
      </p:sp>
      <p:sp>
        <p:nvSpPr>
          <p:cNvPr id="13" name="Rectangle 21"/>
          <p:cNvSpPr>
            <a:spLocks noChangeArrowheads="1"/>
          </p:cNvSpPr>
          <p:nvPr/>
        </p:nvSpPr>
        <p:spPr bwMode="auto">
          <a:xfrm>
            <a:off x="215967" y="3316998"/>
            <a:ext cx="2643994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what are the resulting values:</a:t>
            </a:r>
          </a:p>
        </p:txBody>
      </p:sp>
      <p:pic>
        <p:nvPicPr>
          <p:cNvPr id="21" name="Picture 2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9961" y="1872286"/>
            <a:ext cx="2525152" cy="113023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E9392CE-C5C3-9938-7210-3733D7366025}"/>
              </a:ext>
            </a:extLst>
          </p:cNvPr>
          <p:cNvSpPr txBox="1"/>
          <p:nvPr/>
        </p:nvSpPr>
        <p:spPr>
          <a:xfrm>
            <a:off x="1187624" y="977679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Exercises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"/>
          <p:cNvSpPr txBox="1"/>
          <p:nvPr/>
        </p:nvSpPr>
        <p:spPr>
          <a:xfrm>
            <a:off x="683568" y="3725404"/>
            <a:ext cx="7945951" cy="1177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ea typeface="Calibri"/>
                <a:cs typeface="Calibri"/>
              </a:rPr>
              <a:t>(-1,0,1)</a:t>
            </a:r>
            <a:endParaRPr sz="1350" dirty="0"/>
          </a:p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cs typeface="Calibri"/>
                <a:sym typeface="Calibri"/>
              </a:rPr>
              <a:t>(-1,1,0)</a:t>
            </a:r>
          </a:p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cs typeface="Calibri"/>
                <a:sym typeface="Calibri"/>
              </a:rPr>
              <a:t>(10,10,0)</a:t>
            </a:r>
            <a:endParaRPr sz="1350" dirty="0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68863" y="1799962"/>
            <a:ext cx="197809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434299" y="1781812"/>
            <a:ext cx="2204771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latin typeface="Arial Unicode MS" panose="020B0604020202020204" pitchFamily="34" charset="-128"/>
              </a:rPr>
              <a:t>Be the following system</a:t>
            </a:r>
            <a:r>
              <a:rPr lang="en-US" sz="1500" dirty="0"/>
              <a:t> </a:t>
            </a:r>
            <a:endParaRPr lang="en-US" sz="1500" dirty="0">
              <a:latin typeface="Arial" panose="020B0604020202020204" pitchFamily="34" charset="0"/>
            </a:endParaRPr>
          </a:p>
        </p:txBody>
      </p:sp>
      <p:sp>
        <p:nvSpPr>
          <p:cNvPr id="13" name="Rectangle 21"/>
          <p:cNvSpPr>
            <a:spLocks noChangeArrowheads="1"/>
          </p:cNvSpPr>
          <p:nvPr/>
        </p:nvSpPr>
        <p:spPr bwMode="auto">
          <a:xfrm>
            <a:off x="215967" y="3316998"/>
            <a:ext cx="2643994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what are the resulting values:</a:t>
            </a:r>
          </a:p>
        </p:txBody>
      </p:sp>
      <p:pic>
        <p:nvPicPr>
          <p:cNvPr id="14" name="Picture 13" descr="metoda eliminarii lui Gauss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1372" y="1941759"/>
            <a:ext cx="2702122" cy="12380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82929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228</Words>
  <Application>Microsoft Office PowerPoint</Application>
  <PresentationFormat>On-screen Show (4:3)</PresentationFormat>
  <Paragraphs>43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Adobe Heiti Std R</vt:lpstr>
      <vt:lpstr>Arial</vt:lpstr>
      <vt:lpstr>Arial Unicode MS</vt:lpstr>
      <vt:lpstr>Calibri</vt:lpstr>
      <vt:lpstr>Office Theme</vt:lpstr>
      <vt:lpstr>Gaussian Elimination</vt:lpstr>
      <vt:lpstr>Gaussian Elimination</vt:lpstr>
      <vt:lpstr>Gaussian Elimination</vt:lpstr>
      <vt:lpstr>Gaussian Elimination</vt:lpstr>
      <vt:lpstr>Gaussian Elimination</vt:lpstr>
      <vt:lpstr>Gaussian Elimination</vt:lpstr>
      <vt:lpstr>Gaussian Elimination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Elev</dc:creator>
  <cp:keywords/>
  <dc:description/>
  <cp:lastModifiedBy>Ioana-Alina Zidaru</cp:lastModifiedBy>
  <cp:revision>23</cp:revision>
  <dcterms:created xsi:type="dcterms:W3CDTF">2016-10-07T11:12:08Z</dcterms:created>
  <dcterms:modified xsi:type="dcterms:W3CDTF">2023-01-25T22:44:09Z</dcterms:modified>
  <cp:category/>
</cp:coreProperties>
</file>