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0" r:id="rId1"/>
  </p:sldMasterIdLst>
  <p:notesMasterIdLst>
    <p:notesMasterId r:id="rId64"/>
  </p:notesMasterIdLst>
  <p:sldIdLst>
    <p:sldId id="256" r:id="rId2"/>
    <p:sldId id="257" r:id="rId3"/>
    <p:sldId id="259" r:id="rId4"/>
    <p:sldId id="260" r:id="rId5"/>
    <p:sldId id="261" r:id="rId6"/>
    <p:sldId id="262" r:id="rId7"/>
    <p:sldId id="263" r:id="rId8"/>
    <p:sldId id="264" r:id="rId9"/>
    <p:sldId id="265" r:id="rId10"/>
    <p:sldId id="270" r:id="rId11"/>
    <p:sldId id="271" r:id="rId12"/>
    <p:sldId id="272" r:id="rId13"/>
    <p:sldId id="273" r:id="rId14"/>
    <p:sldId id="275" r:id="rId15"/>
    <p:sldId id="276" r:id="rId16"/>
    <p:sldId id="278" r:id="rId17"/>
    <p:sldId id="279" r:id="rId18"/>
    <p:sldId id="280" r:id="rId19"/>
    <p:sldId id="286" r:id="rId20"/>
    <p:sldId id="287" r:id="rId21"/>
    <p:sldId id="290" r:id="rId22"/>
    <p:sldId id="291" r:id="rId23"/>
    <p:sldId id="292" r:id="rId24"/>
    <p:sldId id="300" r:id="rId25"/>
    <p:sldId id="304" r:id="rId26"/>
    <p:sldId id="305" r:id="rId27"/>
    <p:sldId id="306" r:id="rId28"/>
    <p:sldId id="307" r:id="rId29"/>
    <p:sldId id="308" r:id="rId30"/>
    <p:sldId id="309" r:id="rId31"/>
    <p:sldId id="310" r:id="rId32"/>
    <p:sldId id="311" r:id="rId33"/>
    <p:sldId id="312" r:id="rId34"/>
    <p:sldId id="313" r:id="rId35"/>
    <p:sldId id="314" r:id="rId36"/>
    <p:sldId id="315" r:id="rId37"/>
    <p:sldId id="316" r:id="rId38"/>
    <p:sldId id="317" r:id="rId39"/>
    <p:sldId id="318" r:id="rId40"/>
    <p:sldId id="319" r:id="rId41"/>
    <p:sldId id="320" r:id="rId42"/>
    <p:sldId id="321" r:id="rId43"/>
    <p:sldId id="322" r:id="rId44"/>
    <p:sldId id="323" r:id="rId45"/>
    <p:sldId id="324" r:id="rId46"/>
    <p:sldId id="325" r:id="rId47"/>
    <p:sldId id="258" r:id="rId48"/>
    <p:sldId id="326" r:id="rId49"/>
    <p:sldId id="327" r:id="rId50"/>
    <p:sldId id="328" r:id="rId51"/>
    <p:sldId id="329" r:id="rId52"/>
    <p:sldId id="330" r:id="rId53"/>
    <p:sldId id="331" r:id="rId54"/>
    <p:sldId id="332" r:id="rId55"/>
    <p:sldId id="266" r:id="rId56"/>
    <p:sldId id="267" r:id="rId57"/>
    <p:sldId id="333" r:id="rId58"/>
    <p:sldId id="269" r:id="rId59"/>
    <p:sldId id="334" r:id="rId60"/>
    <p:sldId id="335" r:id="rId61"/>
    <p:sldId id="336" r:id="rId62"/>
    <p:sldId id="337" r:id="rId63"/>
  </p:sldIdLst>
  <p:sldSz cx="9144000" cy="6858000" type="screen4x3"/>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3" d="100"/>
          <a:sy n="63" d="100"/>
        </p:scale>
        <p:origin x="1370" y="-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o-RO"/>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44271A-D296-418E-82C3-5CE6F6F86EA5}" type="datetimeFigureOut">
              <a:rPr lang="ro-RO" smtClean="0"/>
              <a:t>25.01.2023</a:t>
            </a:fld>
            <a:endParaRPr lang="ro-RO"/>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o-RO"/>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o-RO"/>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C7A244-676C-4D9C-8EFA-18B47D01D032}" type="slidenum">
              <a:rPr lang="ro-RO" smtClean="0"/>
              <a:t>‹#›</a:t>
            </a:fld>
            <a:endParaRPr lang="ro-RO"/>
          </a:p>
        </p:txBody>
      </p:sp>
    </p:spTree>
    <p:extLst>
      <p:ext uri="{BB962C8B-B14F-4D97-AF65-F5344CB8AC3E}">
        <p14:creationId xmlns:p14="http://schemas.microsoft.com/office/powerpoint/2010/main" val="8164891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ro-RO" dirty="0"/>
          </a:p>
        </p:txBody>
      </p:sp>
      <p:sp>
        <p:nvSpPr>
          <p:cNvPr id="4" name="Slide Number Placeholder 3"/>
          <p:cNvSpPr>
            <a:spLocks noGrp="1"/>
          </p:cNvSpPr>
          <p:nvPr>
            <p:ph type="sldNum" sz="quarter" idx="5"/>
          </p:nvPr>
        </p:nvSpPr>
        <p:spPr/>
        <p:txBody>
          <a:bodyPr/>
          <a:lstStyle/>
          <a:p>
            <a:fld id="{32C7A244-676C-4D9C-8EFA-18B47D01D032}" type="slidenum">
              <a:rPr lang="ro-RO" smtClean="0"/>
              <a:t>10</a:t>
            </a:fld>
            <a:endParaRPr lang="ro-RO"/>
          </a:p>
        </p:txBody>
      </p:sp>
    </p:spTree>
    <p:extLst>
      <p:ext uri="{BB962C8B-B14F-4D97-AF65-F5344CB8AC3E}">
        <p14:creationId xmlns:p14="http://schemas.microsoft.com/office/powerpoint/2010/main" val="123953330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0" y="5805265"/>
            <a:ext cx="8964488" cy="108012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ctrTitle"/>
          </p:nvPr>
        </p:nvSpPr>
        <p:spPr>
          <a:xfrm>
            <a:off x="327992" y="1052736"/>
            <a:ext cx="7772400" cy="1470025"/>
          </a:xfrm>
          <a:prstGeom prst="rect">
            <a:avLst/>
          </a:prstGeom>
        </p:spPr>
        <p:txBody>
          <a:bodyPr/>
          <a:lstStyle>
            <a:lvl1pPr algn="l">
              <a:defRPr/>
            </a:lvl1pPr>
          </a:lstStyle>
          <a:p>
            <a:r>
              <a:rPr lang="en-US" dirty="0"/>
              <a:t>Click to edit Master title style</a:t>
            </a:r>
            <a:endParaRPr lang="el-GR" dirty="0"/>
          </a:p>
        </p:txBody>
      </p:sp>
      <p:sp>
        <p:nvSpPr>
          <p:cNvPr id="3" name="Subtitle 2"/>
          <p:cNvSpPr>
            <a:spLocks noGrp="1"/>
          </p:cNvSpPr>
          <p:nvPr>
            <p:ph type="subTitle" idx="1"/>
          </p:nvPr>
        </p:nvSpPr>
        <p:spPr>
          <a:xfrm>
            <a:off x="323528" y="2636912"/>
            <a:ext cx="6400800" cy="1752600"/>
          </a:xfrm>
          <a:prstGeom prst="rect">
            <a:avLst/>
          </a:prstGeom>
        </p:spPr>
        <p:txBody>
          <a:bodyPr/>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l-GR" dirty="0"/>
          </a:p>
        </p:txBody>
      </p:sp>
      <p:pic>
        <p:nvPicPr>
          <p:cNvPr id="8"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pic>
        <p:nvPicPr>
          <p:cNvPr id="11" name="Immagine 10">
            <a:extLst>
              <a:ext uri="{FF2B5EF4-FFF2-40B4-BE49-F238E27FC236}">
                <a16:creationId xmlns:a16="http://schemas.microsoft.com/office/drawing/2014/main" id="{DF91AAC3-92D8-CC47-A11C-AB37DE0F40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08064" y="5661248"/>
            <a:ext cx="1356424" cy="1356424"/>
          </a:xfrm>
          <a:prstGeom prst="rect">
            <a:avLst/>
          </a:prstGeom>
        </p:spPr>
      </p:pic>
      <p:sp>
        <p:nvSpPr>
          <p:cNvPr id="14" name="Rectangle 9">
            <a:extLst>
              <a:ext uri="{FF2B5EF4-FFF2-40B4-BE49-F238E27FC236}">
                <a16:creationId xmlns:a16="http://schemas.microsoft.com/office/drawing/2014/main" id="{57BBC6BC-0C3C-4842-9D96-8F55EF4C1DF9}"/>
              </a:ext>
            </a:extLst>
          </p:cNvPr>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p>
        </p:txBody>
      </p:sp>
    </p:spTree>
    <p:extLst>
      <p:ext uri="{BB962C8B-B14F-4D97-AF65-F5344CB8AC3E}">
        <p14:creationId xmlns:p14="http://schemas.microsoft.com/office/powerpoint/2010/main" val="19364335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Rectangle 9"/>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l-GR"/>
          </a:p>
        </p:txBody>
      </p:sp>
      <p:sp>
        <p:nvSpPr>
          <p:cNvPr id="3" name="Content Placeholder 2"/>
          <p:cNvSpPr>
            <a:spLocks noGrp="1"/>
          </p:cNvSpPr>
          <p:nvPr>
            <p:ph idx="1"/>
          </p:nvPr>
        </p:nvSpPr>
        <p:spPr>
          <a:xfrm>
            <a:off x="457200" y="1600200"/>
            <a:ext cx="8229600" cy="4525963"/>
          </a:xfrm>
          <a:prstGeom prst="rect">
            <a:avLst/>
          </a:prstGeo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8" name="Slide Number Placeholder 5"/>
          <p:cNvSpPr txBox="1">
            <a:spLocks/>
          </p:cNvSpPr>
          <p:nvPr userDrawn="1"/>
        </p:nvSpPr>
        <p:spPr>
          <a:xfrm>
            <a:off x="3438532" y="6520259"/>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4779324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Rectangle 9"/>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endParaRPr lang="el-G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1" name="Slide Number Placeholder 5"/>
          <p:cNvSpPr txBox="1">
            <a:spLocks/>
          </p:cNvSpPr>
          <p:nvPr userDrawn="1"/>
        </p:nvSpPr>
        <p:spPr>
          <a:xfrm>
            <a:off x="3438532" y="6520259"/>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164106903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alpha val="29000"/>
          </a:schemeClr>
        </a:solidFill>
        <a:effectLst/>
      </p:bgPr>
    </p:bg>
    <p:spTree>
      <p:nvGrpSpPr>
        <p:cNvPr id="1" name=""/>
        <p:cNvGrpSpPr/>
        <p:nvPr/>
      </p:nvGrpSpPr>
      <p:grpSpPr>
        <a:xfrm>
          <a:off x="0" y="0"/>
          <a:ext cx="0" cy="0"/>
          <a:chOff x="0" y="0"/>
          <a:chExt cx="0" cy="0"/>
        </a:xfrm>
      </p:grpSpPr>
      <p:pic>
        <p:nvPicPr>
          <p:cNvPr id="4" name="Picture 2" descr="C:\Users\mkomod05.cs8500\Google Drive\SEIT lab\Projects\World of Physics\Kick-off\eu flag.JP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
        <p:nvSpPr>
          <p:cNvPr id="6" name="TextBox 5"/>
          <p:cNvSpPr txBox="1"/>
          <p:nvPr userDrawn="1"/>
        </p:nvSpPr>
        <p:spPr>
          <a:xfrm>
            <a:off x="5621849" y="116632"/>
            <a:ext cx="3486147" cy="338554"/>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Mathesis - </a:t>
            </a:r>
            <a:r>
              <a:rPr lang="it-IT" sz="1600" b="0" i="0" u="none" strike="noStrike" kern="1200" dirty="0">
                <a:solidFill>
                  <a:schemeClr val="tx1"/>
                </a:solidFill>
                <a:effectLst/>
                <a:latin typeface="+mn-lt"/>
                <a:ea typeface="+mn-ea"/>
                <a:cs typeface="+mn-cs"/>
              </a:rPr>
              <a:t>2020-1-RO01-KA201-080410</a:t>
            </a:r>
            <a:endParaRPr lang="en-US" sz="1600" dirty="0">
              <a:solidFill>
                <a:schemeClr val="tx1"/>
              </a:solidFill>
            </a:endParaRPr>
          </a:p>
        </p:txBody>
      </p:sp>
      <p:pic>
        <p:nvPicPr>
          <p:cNvPr id="8" name="Immagine 7">
            <a:extLst>
              <a:ext uri="{FF2B5EF4-FFF2-40B4-BE49-F238E27FC236}">
                <a16:creationId xmlns:a16="http://schemas.microsoft.com/office/drawing/2014/main" id="{11E8045F-D0EB-B840-B99A-AACDB1255D31}"/>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608064" y="5661248"/>
            <a:ext cx="1356424" cy="1356424"/>
          </a:xfrm>
          <a:prstGeom prst="rect">
            <a:avLst/>
          </a:prstGeom>
        </p:spPr>
      </p:pic>
      <p:pic>
        <p:nvPicPr>
          <p:cNvPr id="7" name="Immagine 6">
            <a:extLst>
              <a:ext uri="{FF2B5EF4-FFF2-40B4-BE49-F238E27FC236}">
                <a16:creationId xmlns:a16="http://schemas.microsoft.com/office/drawing/2014/main" id="{C03D61F6-AC6D-484D-BC35-A044D823193E}"/>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9036495" y="-1"/>
            <a:ext cx="107505" cy="6885385"/>
          </a:xfrm>
          <a:prstGeom prst="rect">
            <a:avLst/>
          </a:prstGeom>
        </p:spPr>
      </p:pic>
    </p:spTree>
    <p:extLst>
      <p:ext uri="{BB962C8B-B14F-4D97-AF65-F5344CB8AC3E}">
        <p14:creationId xmlns:p14="http://schemas.microsoft.com/office/powerpoint/2010/main" val="1345403270"/>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Lst>
  <p:hf sldNum="0"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https://mquest.ro/home/ch?c=6" TargetMode="External"/><Relationship Id="rId2" Type="http://schemas.openxmlformats.org/officeDocument/2006/relationships/hyperlink" Target="https://mquest.ro/home/learnunitnew?id=32" TargetMode="External"/><Relationship Id="rId1" Type="http://schemas.openxmlformats.org/officeDocument/2006/relationships/slideLayout" Target="../slideLayouts/slideLayout2.xml"/><Relationship Id="rId4" Type="http://schemas.openxmlformats.org/officeDocument/2006/relationships/hyperlink" Target="https://www.scoalaintuitext.ro/blog/matematica-clasa-a-iii-a-2/"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36498"/>
            <a:ext cx="8229600" cy="1143000"/>
          </a:xfrm>
        </p:spPr>
        <p:txBody>
          <a:bodyPr/>
          <a:lstStyle/>
          <a:p>
            <a:pPr algn="ctr"/>
            <a:r>
              <a:rPr lang="en-US" b="1" dirty="0"/>
              <a:t>What are fractions?</a:t>
            </a:r>
            <a:endParaRPr lang="ro-RO" b="1" dirty="0"/>
          </a:p>
        </p:txBody>
      </p:sp>
    </p:spTree>
    <p:extLst>
      <p:ext uri="{BB962C8B-B14F-4D97-AF65-F5344CB8AC3E}">
        <p14:creationId xmlns:p14="http://schemas.microsoft.com/office/powerpoint/2010/main" val="33571279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3A19C3A-5061-E58C-2854-B26DC8CF6422}"/>
              </a:ext>
            </a:extLst>
          </p:cNvPr>
          <p:cNvSpPr>
            <a:spLocks noGrp="1"/>
          </p:cNvSpPr>
          <p:nvPr>
            <p:ph idx="1"/>
          </p:nvPr>
        </p:nvSpPr>
        <p:spPr>
          <a:xfrm>
            <a:off x="457200" y="649466"/>
            <a:ext cx="8229600" cy="4525963"/>
          </a:xfrm>
        </p:spPr>
        <p:txBody>
          <a:bodyPr>
            <a:normAutofit fontScale="77500" lnSpcReduction="20000"/>
          </a:bodyPr>
          <a:lstStyle/>
          <a:p>
            <a:pPr marL="0" indent="0" algn="ctr">
              <a:buNone/>
            </a:pPr>
            <a:r>
              <a:rPr lang="en-US" b="1" dirty="0">
                <a:solidFill>
                  <a:srgbClr val="2E74B5"/>
                </a:solidFill>
                <a:ea typeface="Times New Roman" panose="02020603050405020304" pitchFamily="18" charset="0"/>
                <a:cs typeface="Times New Roman" panose="02020603050405020304" pitchFamily="18" charset="0"/>
              </a:rPr>
              <a:t>Shape changes. Amplification and simplification of fractions</a:t>
            </a:r>
          </a:p>
          <a:p>
            <a:pPr marL="0" indent="0" algn="ctr">
              <a:buNone/>
            </a:pPr>
            <a:endParaRPr lang="en-US" b="1" dirty="0">
              <a:solidFill>
                <a:srgbClr val="2E74B5"/>
              </a:solidFill>
              <a:ea typeface="Times New Roman" panose="02020603050405020304" pitchFamily="18" charset="0"/>
              <a:cs typeface="Times New Roman" panose="02020603050405020304" pitchFamily="18" charset="0"/>
            </a:endParaRPr>
          </a:p>
          <a:p>
            <a:pPr marL="0" indent="0">
              <a:buNone/>
            </a:pPr>
            <a:r>
              <a:rPr lang="en-US" b="1" dirty="0">
                <a:solidFill>
                  <a:schemeClr val="tx1"/>
                </a:solidFill>
                <a:ea typeface="Times New Roman" panose="02020603050405020304" pitchFamily="18" charset="0"/>
                <a:cs typeface="Times New Roman" panose="02020603050405020304" pitchFamily="18" charset="0"/>
              </a:rPr>
              <a:t>Shape changes:</a:t>
            </a:r>
          </a:p>
          <a:p>
            <a:pPr marL="0" indent="0">
              <a:buNone/>
            </a:pPr>
            <a:r>
              <a:rPr lang="en-US" dirty="0">
                <a:solidFill>
                  <a:schemeClr val="tx1"/>
                </a:solidFill>
                <a:ea typeface="Times New Roman" panose="02020603050405020304" pitchFamily="18" charset="0"/>
                <a:cs typeface="Times New Roman" panose="02020603050405020304" pitchFamily="18" charset="0"/>
              </a:rPr>
              <a:t>If we divide a whole into 3 equal parts and then extract one part, we have the same quantity as if we divided the whole into 6 equal parts and took two parts.</a:t>
            </a:r>
          </a:p>
          <a:p>
            <a:pPr marL="0" indent="0">
              <a:buNone/>
            </a:pPr>
            <a:r>
              <a:rPr lang="en-US" dirty="0">
                <a:solidFill>
                  <a:schemeClr val="tx1"/>
                </a:solidFill>
                <a:ea typeface="Times New Roman" panose="02020603050405020304" pitchFamily="18" charset="0"/>
                <a:cs typeface="Times New Roman" panose="02020603050405020304" pitchFamily="18" charset="0"/>
              </a:rPr>
              <a:t>So:</a:t>
            </a:r>
          </a:p>
          <a:p>
            <a:pPr marL="0" indent="0">
              <a:buNone/>
            </a:pPr>
            <a:r>
              <a:rPr lang="en-US" dirty="0">
                <a:solidFill>
                  <a:schemeClr val="tx1"/>
                </a:solidFill>
                <a:ea typeface="Times New Roman" panose="02020603050405020304" pitchFamily="18" charset="0"/>
                <a:cs typeface="Times New Roman" panose="02020603050405020304" pitchFamily="18" charset="0"/>
              </a:rPr>
              <a:t>1/3 = 2/6</a:t>
            </a:r>
          </a:p>
          <a:p>
            <a:pPr marL="0" indent="0">
              <a:buNone/>
            </a:pPr>
            <a:r>
              <a:rPr lang="en-US" dirty="0">
                <a:solidFill>
                  <a:schemeClr val="tx1"/>
                </a:solidFill>
                <a:ea typeface="Times New Roman" panose="02020603050405020304" pitchFamily="18" charset="0"/>
                <a:cs typeface="Times New Roman" panose="02020603050405020304" pitchFamily="18" charset="0"/>
              </a:rPr>
              <a:t>According to what has been stated, we can write:</a:t>
            </a:r>
          </a:p>
          <a:p>
            <a:pPr marL="0" indent="0">
              <a:buNone/>
            </a:pPr>
            <a:r>
              <a:rPr lang="en-US" dirty="0">
                <a:solidFill>
                  <a:schemeClr val="tx1"/>
                </a:solidFill>
                <a:ea typeface="Times New Roman" panose="02020603050405020304" pitchFamily="18" charset="0"/>
                <a:cs typeface="Times New Roman" panose="02020603050405020304" pitchFamily="18" charset="0"/>
              </a:rPr>
              <a:t>2/5 = 4/10</a:t>
            </a:r>
          </a:p>
          <a:p>
            <a:pPr marL="0" indent="0">
              <a:buNone/>
            </a:pPr>
            <a:r>
              <a:rPr lang="en-US" dirty="0">
                <a:solidFill>
                  <a:schemeClr val="tx1"/>
                </a:solidFill>
                <a:ea typeface="Times New Roman" panose="02020603050405020304" pitchFamily="18" charset="0"/>
                <a:cs typeface="Times New Roman" panose="02020603050405020304" pitchFamily="18" charset="0"/>
              </a:rPr>
              <a:t>5/3 = 12/20</a:t>
            </a:r>
          </a:p>
          <a:p>
            <a:pPr marL="0" indent="0">
              <a:buNone/>
            </a:pPr>
            <a:r>
              <a:rPr lang="en-US" dirty="0">
                <a:solidFill>
                  <a:schemeClr val="tx1"/>
                </a:solidFill>
                <a:ea typeface="Times New Roman" panose="02020603050405020304" pitchFamily="18" charset="0"/>
                <a:cs typeface="Times New Roman" panose="02020603050405020304" pitchFamily="18" charset="0"/>
              </a:rPr>
              <a:t>2/3 = 4/6 = 6/9 = ... = 24/36 = ...</a:t>
            </a:r>
            <a:endParaRPr lang="ro-RO" dirty="0">
              <a:solidFill>
                <a:schemeClr val="tx1"/>
              </a:solidFill>
            </a:endParaRPr>
          </a:p>
        </p:txBody>
      </p:sp>
    </p:spTree>
    <p:extLst>
      <p:ext uri="{BB962C8B-B14F-4D97-AF65-F5344CB8AC3E}">
        <p14:creationId xmlns:p14="http://schemas.microsoft.com/office/powerpoint/2010/main" val="38839988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52CC22D-F32E-F01D-172C-33672455DB9E}"/>
              </a:ext>
            </a:extLst>
          </p:cNvPr>
          <p:cNvSpPr>
            <a:spLocks noGrp="1"/>
          </p:cNvSpPr>
          <p:nvPr>
            <p:ph idx="1"/>
          </p:nvPr>
        </p:nvSpPr>
        <p:spPr>
          <a:xfrm>
            <a:off x="535923" y="879580"/>
            <a:ext cx="8229600" cy="4525963"/>
          </a:xfrm>
        </p:spPr>
        <p:txBody>
          <a:bodyPr>
            <a:normAutofit fontScale="85000" lnSpcReduction="20000"/>
          </a:bodyPr>
          <a:lstStyle/>
          <a:p>
            <a:pPr marL="0" marR="35719" indent="0" algn="just">
              <a:lnSpc>
                <a:spcPct val="107000"/>
              </a:lnSpc>
              <a:spcBef>
                <a:spcPts val="1080"/>
              </a:spcBef>
              <a:spcAft>
                <a:spcPts val="675"/>
              </a:spcAft>
              <a:buNone/>
            </a:pPr>
            <a:r>
              <a:rPr lang="en-US" b="1" dirty="0">
                <a:solidFill>
                  <a:srgbClr val="1F4D78"/>
                </a:solidFill>
                <a:ea typeface="Times New Roman" panose="02020603050405020304" pitchFamily="18" charset="0"/>
                <a:cs typeface="Times New Roman" panose="02020603050405020304" pitchFamily="18" charset="0"/>
              </a:rPr>
              <a:t>Amplifying and simplifying a fraction:</a:t>
            </a:r>
          </a:p>
          <a:p>
            <a:pPr marL="35719" marR="35719" algn="just">
              <a:lnSpc>
                <a:spcPct val="107000"/>
              </a:lnSpc>
              <a:spcBef>
                <a:spcPts val="1080"/>
              </a:spcBef>
              <a:spcAft>
                <a:spcPts val="675"/>
              </a:spcAft>
            </a:pPr>
            <a:r>
              <a:rPr lang="en-US" dirty="0">
                <a:solidFill>
                  <a:schemeClr val="tx1"/>
                </a:solidFill>
                <a:ea typeface="Times New Roman" panose="02020603050405020304" pitchFamily="18" charset="0"/>
                <a:cs typeface="Times New Roman" panose="02020603050405020304" pitchFamily="18" charset="0"/>
              </a:rPr>
              <a:t>If the numerator and denominator of a fraction A are multiples of the numerator and denominator of another fraction, B, respectively, we say that fraction A was obtained by multiplying fraction B.</a:t>
            </a:r>
          </a:p>
          <a:p>
            <a:pPr marL="35719" marR="35719" algn="just">
              <a:lnSpc>
                <a:spcPct val="107000"/>
              </a:lnSpc>
              <a:spcBef>
                <a:spcPts val="1080"/>
              </a:spcBef>
              <a:spcAft>
                <a:spcPts val="675"/>
              </a:spcAft>
            </a:pPr>
            <a:r>
              <a:rPr lang="en-US" dirty="0">
                <a:solidFill>
                  <a:schemeClr val="tx1"/>
                </a:solidFill>
                <a:ea typeface="Times New Roman" panose="02020603050405020304" pitchFamily="18" charset="0"/>
                <a:cs typeface="Times New Roman" panose="02020603050405020304" pitchFamily="18" charset="0"/>
              </a:rPr>
              <a:t>For example: 8/9 = (8 × 5) / (9 × 5) = 40/45</a:t>
            </a:r>
          </a:p>
          <a:p>
            <a:pPr marL="35719" marR="35719" algn="just">
              <a:lnSpc>
                <a:spcPct val="107000"/>
              </a:lnSpc>
              <a:spcBef>
                <a:spcPts val="1080"/>
              </a:spcBef>
              <a:spcAft>
                <a:spcPts val="675"/>
              </a:spcAft>
            </a:pPr>
            <a:r>
              <a:rPr lang="en-US" dirty="0">
                <a:solidFill>
                  <a:schemeClr val="tx1"/>
                </a:solidFill>
                <a:ea typeface="Times New Roman" panose="02020603050405020304" pitchFamily="18" charset="0"/>
                <a:cs typeface="Times New Roman" panose="02020603050405020304" pitchFamily="18" charset="0"/>
              </a:rPr>
              <a:t>In this case we say that the fraction 40/45 was obtained by multiplying the fraction 8/9 - more precisely, by multiplying both the numerator and the denominator by the number 5.</a:t>
            </a:r>
            <a:endParaRPr lang="ro-RO" dirty="0">
              <a:solidFill>
                <a:schemeClr val="tx1"/>
              </a:solidFill>
            </a:endParaRPr>
          </a:p>
        </p:txBody>
      </p:sp>
    </p:spTree>
    <p:extLst>
      <p:ext uri="{BB962C8B-B14F-4D97-AF65-F5344CB8AC3E}">
        <p14:creationId xmlns:p14="http://schemas.microsoft.com/office/powerpoint/2010/main" val="2832322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57B4BE0-5710-53BD-BBC0-6DAC33FAA25D}"/>
              </a:ext>
            </a:extLst>
          </p:cNvPr>
          <p:cNvSpPr>
            <a:spLocks noGrp="1"/>
          </p:cNvSpPr>
          <p:nvPr>
            <p:ph idx="1"/>
          </p:nvPr>
        </p:nvSpPr>
        <p:spPr>
          <a:xfrm>
            <a:off x="457200" y="964359"/>
            <a:ext cx="8229600" cy="4525963"/>
          </a:xfrm>
        </p:spPr>
        <p:txBody>
          <a:bodyPr>
            <a:normAutofit fontScale="70000" lnSpcReduction="20000"/>
          </a:bodyPr>
          <a:lstStyle/>
          <a:p>
            <a:pPr>
              <a:lnSpc>
                <a:spcPct val="120000"/>
              </a:lnSpc>
              <a:spcBef>
                <a:spcPts val="0"/>
              </a:spcBef>
            </a:pPr>
            <a:r>
              <a:rPr lang="en-US" b="1" dirty="0">
                <a:solidFill>
                  <a:schemeClr val="tx1"/>
                </a:solidFill>
                <a:ea typeface="Calibri" panose="020F0502020204030204" pitchFamily="34" charset="0"/>
                <a:cs typeface="Times New Roman" panose="02020603050405020304" pitchFamily="18" charset="0"/>
              </a:rPr>
              <a:t>Multiplying a fraction </a:t>
            </a:r>
            <a:r>
              <a:rPr lang="en-US" dirty="0">
                <a:solidFill>
                  <a:schemeClr val="tx1"/>
                </a:solidFill>
                <a:ea typeface="Calibri" panose="020F0502020204030204" pitchFamily="34" charset="0"/>
                <a:cs typeface="Times New Roman" panose="02020603050405020304" pitchFamily="18" charset="0"/>
              </a:rPr>
              <a:t>means multiplying both the numerator and the denominator of the fraction by the same nonzero number, this operation generating an equivalent fraction: a/b = (a × c) / (b × c)</a:t>
            </a:r>
          </a:p>
          <a:p>
            <a:pPr>
              <a:lnSpc>
                <a:spcPct val="120000"/>
              </a:lnSpc>
              <a:spcBef>
                <a:spcPts val="0"/>
              </a:spcBef>
            </a:pPr>
            <a:endParaRPr lang="en-US" b="1" dirty="0">
              <a:solidFill>
                <a:schemeClr val="tx1"/>
              </a:solidFill>
              <a:ea typeface="Calibri" panose="020F0502020204030204" pitchFamily="34" charset="0"/>
              <a:cs typeface="Times New Roman" panose="02020603050405020304" pitchFamily="18" charset="0"/>
            </a:endParaRPr>
          </a:p>
          <a:p>
            <a:pPr>
              <a:lnSpc>
                <a:spcPct val="120000"/>
              </a:lnSpc>
              <a:spcBef>
                <a:spcPts val="0"/>
              </a:spcBef>
            </a:pPr>
            <a:r>
              <a:rPr lang="en-US" dirty="0">
                <a:solidFill>
                  <a:schemeClr val="tx1"/>
                </a:solidFill>
                <a:ea typeface="Calibri" panose="020F0502020204030204" pitchFamily="34" charset="0"/>
                <a:cs typeface="Times New Roman" panose="02020603050405020304" pitchFamily="18" charset="0"/>
              </a:rPr>
              <a:t>The inverse operation of amplification is called simplification.</a:t>
            </a:r>
          </a:p>
          <a:p>
            <a:pPr marL="0" indent="0">
              <a:lnSpc>
                <a:spcPct val="120000"/>
              </a:lnSpc>
              <a:spcBef>
                <a:spcPts val="0"/>
              </a:spcBef>
              <a:buNone/>
            </a:pPr>
            <a:endParaRPr lang="en-US" dirty="0">
              <a:solidFill>
                <a:schemeClr val="tx1"/>
              </a:solidFill>
              <a:ea typeface="Calibri" panose="020F0502020204030204" pitchFamily="34" charset="0"/>
              <a:cs typeface="Times New Roman" panose="02020603050405020304" pitchFamily="18" charset="0"/>
            </a:endParaRPr>
          </a:p>
          <a:p>
            <a:pPr>
              <a:lnSpc>
                <a:spcPct val="120000"/>
              </a:lnSpc>
              <a:spcBef>
                <a:spcPts val="0"/>
              </a:spcBef>
            </a:pPr>
            <a:r>
              <a:rPr lang="en-US" b="1" dirty="0">
                <a:solidFill>
                  <a:schemeClr val="tx1"/>
                </a:solidFill>
                <a:ea typeface="Calibri" panose="020F0502020204030204" pitchFamily="34" charset="0"/>
                <a:cs typeface="Times New Roman" panose="02020603050405020304" pitchFamily="18" charset="0"/>
              </a:rPr>
              <a:t>Simplifying </a:t>
            </a:r>
            <a:r>
              <a:rPr lang="en-US" dirty="0">
                <a:solidFill>
                  <a:schemeClr val="tx1"/>
                </a:solidFill>
                <a:ea typeface="Calibri" panose="020F0502020204030204" pitchFamily="34" charset="0"/>
                <a:cs typeface="Times New Roman" panose="02020603050405020304" pitchFamily="18" charset="0"/>
              </a:rPr>
              <a:t>means dividing both the numerator and the denominator of the fraction by the same non-zero number, this operation generating an equivalent fraction: a/b = (a : c) / (b : c)</a:t>
            </a:r>
          </a:p>
          <a:p>
            <a:pPr>
              <a:lnSpc>
                <a:spcPct val="120000"/>
              </a:lnSpc>
              <a:spcBef>
                <a:spcPts val="0"/>
              </a:spcBef>
            </a:pPr>
            <a:endParaRPr lang="en-US" b="1" dirty="0">
              <a:solidFill>
                <a:schemeClr val="tx1"/>
              </a:solidFill>
              <a:ea typeface="Calibri" panose="020F0502020204030204" pitchFamily="34" charset="0"/>
              <a:cs typeface="Times New Roman" panose="02020603050405020304" pitchFamily="18" charset="0"/>
            </a:endParaRPr>
          </a:p>
          <a:p>
            <a:pPr>
              <a:lnSpc>
                <a:spcPct val="120000"/>
              </a:lnSpc>
              <a:spcBef>
                <a:spcPts val="0"/>
              </a:spcBef>
            </a:pPr>
            <a:r>
              <a:rPr lang="en-US" dirty="0">
                <a:solidFill>
                  <a:schemeClr val="tx1"/>
                </a:solidFill>
                <a:ea typeface="Calibri" panose="020F0502020204030204" pitchFamily="34" charset="0"/>
                <a:cs typeface="Times New Roman" panose="02020603050405020304" pitchFamily="18" charset="0"/>
              </a:rPr>
              <a:t>The operation: 2/7 = (2 × 3) / (7 × 3) = 6/21 represents, from left to right, an amplification, and from right to left a simplification.</a:t>
            </a:r>
            <a:endParaRPr lang="ro-RO" dirty="0"/>
          </a:p>
        </p:txBody>
      </p:sp>
    </p:spTree>
    <p:extLst>
      <p:ext uri="{BB962C8B-B14F-4D97-AF65-F5344CB8AC3E}">
        <p14:creationId xmlns:p14="http://schemas.microsoft.com/office/powerpoint/2010/main" val="5159792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ACC230D-01D6-F219-D02E-5E519AF463F7}"/>
              </a:ext>
            </a:extLst>
          </p:cNvPr>
          <p:cNvSpPr>
            <a:spLocks noGrp="1"/>
          </p:cNvSpPr>
          <p:nvPr>
            <p:ph idx="1"/>
          </p:nvPr>
        </p:nvSpPr>
        <p:spPr>
          <a:xfrm>
            <a:off x="457200" y="1024915"/>
            <a:ext cx="8229600" cy="4525963"/>
          </a:xfrm>
        </p:spPr>
        <p:txBody>
          <a:bodyPr>
            <a:normAutofit fontScale="70000" lnSpcReduction="20000"/>
          </a:bodyPr>
          <a:lstStyle/>
          <a:p>
            <a:pPr marL="0" marR="35719" indent="0" algn="just">
              <a:lnSpc>
                <a:spcPct val="107000"/>
              </a:lnSpc>
              <a:spcBef>
                <a:spcPts val="1080"/>
              </a:spcBef>
              <a:spcAft>
                <a:spcPts val="675"/>
              </a:spcAft>
              <a:buNone/>
            </a:pPr>
            <a:r>
              <a:rPr lang="en-US" b="1" dirty="0">
                <a:solidFill>
                  <a:srgbClr val="1F4D78"/>
                </a:solidFill>
                <a:ea typeface="Times New Roman" panose="02020603050405020304" pitchFamily="18" charset="0"/>
                <a:cs typeface="Times New Roman" panose="02020603050405020304" pitchFamily="18" charset="0"/>
              </a:rPr>
              <a:t>What fractions can be simplified? Irreducible fractions.</a:t>
            </a:r>
          </a:p>
          <a:p>
            <a:pPr marL="35719" marR="35719" algn="just">
              <a:lnSpc>
                <a:spcPct val="107000"/>
              </a:lnSpc>
              <a:spcBef>
                <a:spcPts val="1080"/>
              </a:spcBef>
              <a:spcAft>
                <a:spcPts val="675"/>
              </a:spcAft>
            </a:pPr>
            <a:r>
              <a:rPr lang="en-US" dirty="0">
                <a:solidFill>
                  <a:schemeClr val="tx1"/>
                </a:solidFill>
                <a:ea typeface="Times New Roman" panose="02020603050405020304" pitchFamily="18" charset="0"/>
                <a:cs typeface="Times New Roman" panose="02020603050405020304" pitchFamily="18" charset="0"/>
              </a:rPr>
              <a:t>An ordinary fraction where the numerator and denominator are coprime numbers (their only common factor is 1) is called an irreducible fraction and cannot be simplified.</a:t>
            </a:r>
          </a:p>
          <a:p>
            <a:pPr marL="35719" marR="35719" algn="just">
              <a:lnSpc>
                <a:spcPct val="107000"/>
              </a:lnSpc>
              <a:spcBef>
                <a:spcPts val="1080"/>
              </a:spcBef>
              <a:spcAft>
                <a:spcPts val="675"/>
              </a:spcAft>
            </a:pPr>
            <a:r>
              <a:rPr lang="en-US" dirty="0">
                <a:solidFill>
                  <a:schemeClr val="tx1"/>
                </a:solidFill>
                <a:ea typeface="Times New Roman" panose="02020603050405020304" pitchFamily="18" charset="0"/>
                <a:cs typeface="Times New Roman" panose="02020603050405020304" pitchFamily="18" charset="0"/>
              </a:rPr>
              <a:t>The fraction 4/16 is not irreducible and can be simplified since both 4 and 16 are divisible by 4.</a:t>
            </a:r>
          </a:p>
          <a:p>
            <a:pPr marL="35719" marR="35719" algn="just">
              <a:lnSpc>
                <a:spcPct val="107000"/>
              </a:lnSpc>
              <a:spcBef>
                <a:spcPts val="1080"/>
              </a:spcBef>
              <a:spcAft>
                <a:spcPts val="675"/>
              </a:spcAft>
            </a:pPr>
            <a:r>
              <a:rPr lang="en-US" dirty="0">
                <a:solidFill>
                  <a:schemeClr val="tx1"/>
                </a:solidFill>
                <a:ea typeface="Times New Roman" panose="02020603050405020304" pitchFamily="18" charset="0"/>
                <a:cs typeface="Times New Roman" panose="02020603050405020304" pitchFamily="18" charset="0"/>
              </a:rPr>
              <a:t>In contrast, the fraction 4/5 is irreducible and cannot be simplified, since the only common factor of 4 and 5 is 1.</a:t>
            </a:r>
          </a:p>
          <a:p>
            <a:pPr marL="35719" marR="35719" algn="just">
              <a:lnSpc>
                <a:spcPct val="107000"/>
              </a:lnSpc>
              <a:spcBef>
                <a:spcPts val="1080"/>
              </a:spcBef>
              <a:spcAft>
                <a:spcPts val="675"/>
              </a:spcAft>
            </a:pPr>
            <a:r>
              <a:rPr lang="en-US" dirty="0">
                <a:solidFill>
                  <a:schemeClr val="tx1"/>
                </a:solidFill>
                <a:ea typeface="Times New Roman" panose="02020603050405020304" pitchFamily="18" charset="0"/>
                <a:cs typeface="Times New Roman" panose="02020603050405020304" pitchFamily="18" charset="0"/>
              </a:rPr>
              <a:t>In conclusion, any fraction in which the denominator and numerator contain common factors other than 1 can be simplified, that is, the numbers are not coprime.</a:t>
            </a:r>
            <a:endParaRPr lang="ro-RO" dirty="0">
              <a:solidFill>
                <a:schemeClr val="tx1"/>
              </a:solidFill>
            </a:endParaRPr>
          </a:p>
        </p:txBody>
      </p:sp>
    </p:spTree>
    <p:extLst>
      <p:ext uri="{BB962C8B-B14F-4D97-AF65-F5344CB8AC3E}">
        <p14:creationId xmlns:p14="http://schemas.microsoft.com/office/powerpoint/2010/main" val="16517654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DD95FE3-F1D6-4AA4-C98D-86FC790D94B1}"/>
              </a:ext>
            </a:extLst>
          </p:cNvPr>
          <p:cNvSpPr>
            <a:spLocks noGrp="1"/>
          </p:cNvSpPr>
          <p:nvPr>
            <p:ph idx="1"/>
          </p:nvPr>
        </p:nvSpPr>
        <p:spPr>
          <a:xfrm>
            <a:off x="348199" y="1499077"/>
            <a:ext cx="8229600" cy="3678485"/>
          </a:xfrm>
        </p:spPr>
        <p:txBody>
          <a:bodyPr/>
          <a:lstStyle/>
          <a:p>
            <a:pPr algn="ctr"/>
            <a:r>
              <a:rPr lang="en-US" sz="2400" b="1" i="1" kern="1400" spc="-38" dirty="0">
                <a:latin typeface="Calibri Light" panose="020F0302020204030204" pitchFamily="34" charset="0"/>
                <a:ea typeface="Times New Roman" panose="02020603050405020304" pitchFamily="18" charset="0"/>
                <a:cs typeface="Times New Roman" panose="02020603050405020304" pitchFamily="18" charset="0"/>
              </a:rPr>
              <a:t>Learn how to simplify fractions to equivalent forms. Irreducible fractions. Common prime factors. Greatest Common Divisor, CMMDC. Examples</a:t>
            </a:r>
          </a:p>
          <a:p>
            <a:pPr algn="ctr"/>
            <a:endParaRPr lang="en-US" sz="2400" b="1" i="1" kern="1400" spc="-38" dirty="0">
              <a:latin typeface="Calibri Light" panose="020F0302020204030204" pitchFamily="34" charset="0"/>
              <a:ea typeface="Times New Roman" panose="02020603050405020304" pitchFamily="18" charset="0"/>
              <a:cs typeface="Times New Roman" panose="02020603050405020304" pitchFamily="18" charset="0"/>
            </a:endParaRPr>
          </a:p>
          <a:p>
            <a:pPr algn="ctr"/>
            <a:r>
              <a:rPr lang="en-US" sz="2400" b="1" i="1" kern="1400" spc="-38" dirty="0">
                <a:latin typeface="Calibri Light" panose="020F0302020204030204" pitchFamily="34" charset="0"/>
                <a:ea typeface="Times New Roman" panose="02020603050405020304" pitchFamily="18" charset="0"/>
                <a:cs typeface="Times New Roman" panose="02020603050405020304" pitchFamily="18" charset="0"/>
              </a:rPr>
              <a:t>Simplifying fractions. Equivalent fractions</a:t>
            </a:r>
          </a:p>
          <a:p>
            <a:pPr algn="ctr"/>
            <a:r>
              <a:rPr lang="en-US" sz="2400" b="1" i="1" kern="1400" spc="-38" dirty="0">
                <a:latin typeface="Calibri Light" panose="020F0302020204030204" pitchFamily="34" charset="0"/>
                <a:ea typeface="Times New Roman" panose="02020603050405020304" pitchFamily="18" charset="0"/>
                <a:cs typeface="Times New Roman" panose="02020603050405020304" pitchFamily="18" charset="0"/>
              </a:rPr>
              <a:t>Let's learn by example, let's simplify the fraction: 12/16</a:t>
            </a:r>
            <a:endParaRPr lang="ro-RO" sz="2400" dirty="0"/>
          </a:p>
        </p:txBody>
      </p:sp>
    </p:spTree>
    <p:extLst>
      <p:ext uri="{BB962C8B-B14F-4D97-AF65-F5344CB8AC3E}">
        <p14:creationId xmlns:p14="http://schemas.microsoft.com/office/powerpoint/2010/main" val="7744844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2AEFA0D-AE97-ED7B-51E9-775EF7AFB325}"/>
              </a:ext>
            </a:extLst>
          </p:cNvPr>
          <p:cNvSpPr>
            <a:spLocks noGrp="1"/>
          </p:cNvSpPr>
          <p:nvPr>
            <p:ph idx="1"/>
          </p:nvPr>
        </p:nvSpPr>
        <p:spPr>
          <a:xfrm>
            <a:off x="457200" y="1055193"/>
            <a:ext cx="8229600" cy="4752155"/>
          </a:xfrm>
        </p:spPr>
        <p:txBody>
          <a:bodyPr>
            <a:normAutofit fontScale="70000" lnSpcReduction="20000"/>
          </a:bodyPr>
          <a:lstStyle/>
          <a:p>
            <a:pPr marL="108585" marR="108585" algn="just">
              <a:lnSpc>
                <a:spcPct val="110000"/>
              </a:lnSpc>
              <a:spcBef>
                <a:spcPts val="0"/>
              </a:spcBef>
            </a:pPr>
            <a:r>
              <a:rPr lang="en-US" b="1" dirty="0">
                <a:solidFill>
                  <a:schemeClr val="tx1"/>
                </a:solidFill>
                <a:ea typeface="Times New Roman" panose="02020603050405020304" pitchFamily="18" charset="0"/>
                <a:cs typeface="Times New Roman" panose="02020603050405020304" pitchFamily="18" charset="0"/>
              </a:rPr>
              <a:t>The numerator of the fraction. </a:t>
            </a:r>
            <a:r>
              <a:rPr lang="en-US" dirty="0">
                <a:solidFill>
                  <a:schemeClr val="tx1"/>
                </a:solidFill>
                <a:ea typeface="Times New Roman" panose="02020603050405020304" pitchFamily="18" charset="0"/>
                <a:cs typeface="Times New Roman" panose="02020603050405020304" pitchFamily="18" charset="0"/>
              </a:rPr>
              <a:t>The number above the fraction line, 12, is called the numerator of the fraction.</a:t>
            </a:r>
          </a:p>
          <a:p>
            <a:pPr marL="108585" marR="108585" algn="just">
              <a:lnSpc>
                <a:spcPct val="110000"/>
              </a:lnSpc>
              <a:spcBef>
                <a:spcPts val="0"/>
              </a:spcBef>
            </a:pPr>
            <a:r>
              <a:rPr lang="en-US" b="1" dirty="0">
                <a:solidFill>
                  <a:schemeClr val="tx1"/>
                </a:solidFill>
                <a:ea typeface="Times New Roman" panose="02020603050405020304" pitchFamily="18" charset="0"/>
                <a:cs typeface="Times New Roman" panose="02020603050405020304" pitchFamily="18" charset="0"/>
              </a:rPr>
              <a:t>The denominator of the fraction. </a:t>
            </a:r>
            <a:r>
              <a:rPr lang="en-US" dirty="0">
                <a:solidFill>
                  <a:schemeClr val="tx1"/>
                </a:solidFill>
                <a:ea typeface="Times New Roman" panose="02020603050405020304" pitchFamily="18" charset="0"/>
                <a:cs typeface="Times New Roman" panose="02020603050405020304" pitchFamily="18" charset="0"/>
              </a:rPr>
              <a:t>The number below the fraction line, 16, is called the denominator of the fraction.</a:t>
            </a:r>
          </a:p>
          <a:p>
            <a:pPr marL="108585" marR="108585" algn="just">
              <a:lnSpc>
                <a:spcPct val="110000"/>
              </a:lnSpc>
              <a:spcBef>
                <a:spcPts val="0"/>
              </a:spcBef>
            </a:pPr>
            <a:r>
              <a:rPr lang="en-US" b="1" dirty="0">
                <a:solidFill>
                  <a:schemeClr val="tx1"/>
                </a:solidFill>
                <a:ea typeface="Times New Roman" panose="02020603050405020304" pitchFamily="18" charset="0"/>
                <a:cs typeface="Times New Roman" panose="02020603050405020304" pitchFamily="18" charset="0"/>
              </a:rPr>
              <a:t>The value of the fraction. </a:t>
            </a:r>
            <a:r>
              <a:rPr lang="en-US" dirty="0">
                <a:solidFill>
                  <a:schemeClr val="tx1"/>
                </a:solidFill>
                <a:ea typeface="Times New Roman" panose="02020603050405020304" pitchFamily="18" charset="0"/>
                <a:cs typeface="Times New Roman" panose="02020603050405020304" pitchFamily="18" charset="0"/>
              </a:rPr>
              <a:t>The fraction 12/16 tells us how many equal parts the number above the fraction line is divided into: 12 is divided into 16 equal parts. Thus, the value of the fraction is calculated as: 12 : 16 = 0.75</a:t>
            </a:r>
          </a:p>
          <a:p>
            <a:pPr marL="108585" marR="108585" algn="just">
              <a:lnSpc>
                <a:spcPct val="110000"/>
              </a:lnSpc>
              <a:spcBef>
                <a:spcPts val="0"/>
              </a:spcBef>
            </a:pPr>
            <a:r>
              <a:rPr lang="en-US" dirty="0">
                <a:solidFill>
                  <a:schemeClr val="tx1"/>
                </a:solidFill>
                <a:ea typeface="Times New Roman" panose="02020603050405020304" pitchFamily="18" charset="0"/>
                <a:cs typeface="Times New Roman" panose="02020603050405020304" pitchFamily="18" charset="0"/>
              </a:rPr>
              <a:t>We notice that the two numbers, numerator and denominator, are evenly divisible by 2, so we divide them by the same number, 2: 12/16 = (12 : 2)/(16 : 2) = 6/8</a:t>
            </a:r>
          </a:p>
          <a:p>
            <a:pPr marL="108585" marR="108585" algn="just">
              <a:lnSpc>
                <a:spcPct val="110000"/>
              </a:lnSpc>
              <a:spcBef>
                <a:spcPts val="0"/>
              </a:spcBef>
            </a:pPr>
            <a:r>
              <a:rPr lang="en-US" dirty="0">
                <a:solidFill>
                  <a:schemeClr val="tx1"/>
                </a:solidFill>
                <a:ea typeface="Times New Roman" panose="02020603050405020304" pitchFamily="18" charset="0"/>
                <a:cs typeface="Times New Roman" panose="02020603050405020304" pitchFamily="18" charset="0"/>
              </a:rPr>
              <a:t>The value of the fraction 6/8 is calculated as: 6 : 8 = 0.75</a:t>
            </a:r>
          </a:p>
          <a:p>
            <a:pPr marL="108585" marR="108585" algn="just">
              <a:lnSpc>
                <a:spcPct val="110000"/>
              </a:lnSpc>
              <a:spcBef>
                <a:spcPts val="0"/>
              </a:spcBef>
            </a:pPr>
            <a:r>
              <a:rPr lang="en-US" dirty="0">
                <a:solidFill>
                  <a:schemeClr val="tx1"/>
                </a:solidFill>
                <a:ea typeface="Times New Roman" panose="02020603050405020304" pitchFamily="18" charset="0"/>
                <a:cs typeface="Times New Roman" panose="02020603050405020304" pitchFamily="18" charset="0"/>
              </a:rPr>
              <a:t>We notice that the value of the fraction 6/8 is equal to the value of the fraction 12/16, i.e. 0.75</a:t>
            </a:r>
            <a:endParaRPr lang="ro-RO" dirty="0">
              <a:solidFill>
                <a:schemeClr val="tx1"/>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765760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069DF27-4F8F-8672-F4C3-0475DA8C7B56}"/>
              </a:ext>
            </a:extLst>
          </p:cNvPr>
          <p:cNvSpPr>
            <a:spLocks noGrp="1"/>
          </p:cNvSpPr>
          <p:nvPr>
            <p:ph idx="1"/>
          </p:nvPr>
        </p:nvSpPr>
        <p:spPr>
          <a:xfrm>
            <a:off x="457200" y="976471"/>
            <a:ext cx="8229600" cy="4525963"/>
          </a:xfrm>
        </p:spPr>
        <p:txBody>
          <a:bodyPr>
            <a:normAutofit fontScale="70000" lnSpcReduction="20000"/>
          </a:bodyPr>
          <a:lstStyle/>
          <a:p>
            <a:pPr algn="just">
              <a:lnSpc>
                <a:spcPct val="107000"/>
              </a:lnSpc>
              <a:spcAft>
                <a:spcPts val="600"/>
              </a:spcAft>
            </a:pPr>
            <a:r>
              <a:rPr lang="en-US" b="1" dirty="0">
                <a:solidFill>
                  <a:srgbClr val="000000"/>
                </a:solidFill>
                <a:ea typeface="Calibri" panose="020F0502020204030204" pitchFamily="34" charset="0"/>
                <a:cs typeface="Times New Roman" panose="02020603050405020304" pitchFamily="18" charset="0"/>
              </a:rPr>
              <a:t>Common divisor. </a:t>
            </a:r>
            <a:r>
              <a:rPr lang="en-US" dirty="0">
                <a:solidFill>
                  <a:srgbClr val="000000"/>
                </a:solidFill>
                <a:ea typeface="Calibri" panose="020F0502020204030204" pitchFamily="34" charset="0"/>
                <a:cs typeface="Times New Roman" panose="02020603050405020304" pitchFamily="18" charset="0"/>
              </a:rPr>
              <a:t>The number 2 into which the two numbers that make up the fraction were divided is called the common divisor of the numerator and denominator.</a:t>
            </a:r>
          </a:p>
          <a:p>
            <a:pPr algn="just">
              <a:lnSpc>
                <a:spcPct val="107000"/>
              </a:lnSpc>
              <a:spcAft>
                <a:spcPts val="600"/>
              </a:spcAft>
            </a:pPr>
            <a:r>
              <a:rPr lang="en-US" dirty="0">
                <a:solidFill>
                  <a:srgbClr val="000000"/>
                </a:solidFill>
                <a:ea typeface="Calibri" panose="020F0502020204030204" pitchFamily="34" charset="0"/>
                <a:cs typeface="Times New Roman" panose="02020603050405020304" pitchFamily="18" charset="0"/>
              </a:rPr>
              <a:t>The simplified fraction now has a numerator equal to 6 and a denominator equal to 8.</a:t>
            </a:r>
          </a:p>
          <a:p>
            <a:pPr algn="just">
              <a:lnSpc>
                <a:spcPct val="107000"/>
              </a:lnSpc>
              <a:spcAft>
                <a:spcPts val="600"/>
              </a:spcAft>
            </a:pPr>
            <a:r>
              <a:rPr lang="en-US" dirty="0">
                <a:solidFill>
                  <a:srgbClr val="000000"/>
                </a:solidFill>
                <a:ea typeface="Calibri" panose="020F0502020204030204" pitchFamily="34" charset="0"/>
                <a:cs typeface="Times New Roman" panose="02020603050405020304" pitchFamily="18" charset="0"/>
              </a:rPr>
              <a:t>We further notice that the two new numbers, the new numerator and the new denominator, 6 and 8, are again evenly divisible by 2 (they have a common divisor of 2), so we divide the numerator and denominator of the fraction by 2 again: 6/8 = (6 : 2)/(8 : 2) = ¾</a:t>
            </a:r>
          </a:p>
          <a:p>
            <a:pPr algn="just">
              <a:lnSpc>
                <a:spcPct val="107000"/>
              </a:lnSpc>
              <a:spcAft>
                <a:spcPts val="600"/>
              </a:spcAft>
            </a:pPr>
            <a:r>
              <a:rPr lang="en-US" dirty="0">
                <a:solidFill>
                  <a:srgbClr val="000000"/>
                </a:solidFill>
                <a:ea typeface="Calibri" panose="020F0502020204030204" pitchFamily="34" charset="0"/>
                <a:cs typeface="Times New Roman" panose="02020603050405020304" pitchFamily="18" charset="0"/>
              </a:rPr>
              <a:t>The value of the fraction 3/4 is calculated as: 3 : 4 = 0.75</a:t>
            </a:r>
          </a:p>
          <a:p>
            <a:pPr algn="just">
              <a:lnSpc>
                <a:spcPct val="107000"/>
              </a:lnSpc>
              <a:spcAft>
                <a:spcPts val="600"/>
              </a:spcAft>
            </a:pPr>
            <a:r>
              <a:rPr lang="en-US" dirty="0">
                <a:solidFill>
                  <a:srgbClr val="000000"/>
                </a:solidFill>
                <a:ea typeface="Calibri" panose="020F0502020204030204" pitchFamily="34" charset="0"/>
                <a:cs typeface="Times New Roman" panose="02020603050405020304" pitchFamily="18" charset="0"/>
              </a:rPr>
              <a:t>The new fraction obtained, 3/4, is therefore a simplified fraction, equivalent to the fractions 12/16 and 6/8</a:t>
            </a:r>
            <a:endParaRPr lang="ro-RO" dirty="0"/>
          </a:p>
        </p:txBody>
      </p:sp>
    </p:spTree>
    <p:extLst>
      <p:ext uri="{BB962C8B-B14F-4D97-AF65-F5344CB8AC3E}">
        <p14:creationId xmlns:p14="http://schemas.microsoft.com/office/powerpoint/2010/main" val="3240800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81521E3-6894-289A-3767-E7FD98534CA2}"/>
              </a:ext>
            </a:extLst>
          </p:cNvPr>
          <p:cNvSpPr>
            <a:spLocks noGrp="1"/>
          </p:cNvSpPr>
          <p:nvPr>
            <p:ph idx="1"/>
          </p:nvPr>
        </p:nvSpPr>
        <p:spPr>
          <a:xfrm>
            <a:off x="675203" y="1636535"/>
            <a:ext cx="7621009" cy="3165580"/>
          </a:xfrm>
        </p:spPr>
        <p:txBody>
          <a:bodyPr/>
          <a:lstStyle/>
          <a:p>
            <a:pPr algn="just"/>
            <a:r>
              <a:rPr lang="en-US" sz="2400" b="1" dirty="0">
                <a:solidFill>
                  <a:srgbClr val="000000"/>
                </a:solidFill>
                <a:ea typeface="Calibri" panose="020F0502020204030204" pitchFamily="34" charset="0"/>
                <a:cs typeface="Times New Roman" panose="02020603050405020304" pitchFamily="18" charset="0"/>
              </a:rPr>
              <a:t>Irreducible fraction. </a:t>
            </a:r>
            <a:r>
              <a:rPr lang="en-US" sz="2400" dirty="0">
                <a:solidFill>
                  <a:srgbClr val="000000"/>
                </a:solidFill>
                <a:ea typeface="Calibri" panose="020F0502020204030204" pitchFamily="34" charset="0"/>
                <a:cs typeface="Times New Roman" panose="02020603050405020304" pitchFamily="18" charset="0"/>
              </a:rPr>
              <a:t>In addition, the fraction 3/4 is called an irreducible fraction, that is, it cannot be simplified anymore, it is in its simplest form, the numbers 3 and 4, the numerator and denominator of the fraction, being coprime numbers (prime between them), so they have no divisors common except 1.</a:t>
            </a:r>
            <a:endParaRPr lang="ro-RO" sz="2400" dirty="0"/>
          </a:p>
        </p:txBody>
      </p:sp>
    </p:spTree>
    <p:extLst>
      <p:ext uri="{BB962C8B-B14F-4D97-AF65-F5344CB8AC3E}">
        <p14:creationId xmlns:p14="http://schemas.microsoft.com/office/powerpoint/2010/main" val="8669719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D36FE6C-CEF7-E86F-435B-31C08E321F45}"/>
              </a:ext>
            </a:extLst>
          </p:cNvPr>
          <p:cNvSpPr>
            <a:spLocks noGrp="1"/>
          </p:cNvSpPr>
          <p:nvPr>
            <p:ph idx="1"/>
          </p:nvPr>
        </p:nvSpPr>
        <p:spPr>
          <a:xfrm>
            <a:off x="457200" y="1055194"/>
            <a:ext cx="8229600" cy="4525963"/>
          </a:xfrm>
        </p:spPr>
        <p:txBody>
          <a:bodyPr>
            <a:normAutofit fontScale="55000" lnSpcReduction="20000"/>
          </a:bodyPr>
          <a:lstStyle/>
          <a:p>
            <a:pPr marL="0" marR="35719" indent="0" algn="just">
              <a:lnSpc>
                <a:spcPct val="120000"/>
              </a:lnSpc>
              <a:spcBef>
                <a:spcPts val="0"/>
              </a:spcBef>
              <a:buNone/>
            </a:pPr>
            <a:r>
              <a:rPr lang="en-US" b="1" dirty="0">
                <a:solidFill>
                  <a:srgbClr val="1F4D78"/>
                </a:solidFill>
                <a:ea typeface="Times New Roman" panose="02020603050405020304" pitchFamily="18" charset="0"/>
                <a:cs typeface="Times New Roman" panose="02020603050405020304" pitchFamily="18" charset="0"/>
              </a:rPr>
              <a:t>How do we simplify the fraction 12/16 to its simplest, irreducible form?</a:t>
            </a:r>
          </a:p>
          <a:p>
            <a:pPr marL="0" marR="35719" indent="0" algn="just">
              <a:lnSpc>
                <a:spcPct val="120000"/>
              </a:lnSpc>
              <a:spcBef>
                <a:spcPts val="0"/>
              </a:spcBef>
              <a:buNone/>
            </a:pPr>
            <a:endParaRPr lang="en-US" b="1" dirty="0">
              <a:solidFill>
                <a:srgbClr val="1F4D78"/>
              </a:solidFill>
              <a:ea typeface="Times New Roman" panose="02020603050405020304" pitchFamily="18" charset="0"/>
              <a:cs typeface="Times New Roman" panose="02020603050405020304" pitchFamily="18" charset="0"/>
            </a:endParaRPr>
          </a:p>
          <a:p>
            <a:pPr marL="35719" marR="35719" algn="just">
              <a:lnSpc>
                <a:spcPct val="120000"/>
              </a:lnSpc>
              <a:spcBef>
                <a:spcPts val="0"/>
              </a:spcBef>
            </a:pPr>
            <a:r>
              <a:rPr lang="en-US" dirty="0">
                <a:solidFill>
                  <a:schemeClr val="tx1"/>
                </a:solidFill>
                <a:ea typeface="Times New Roman" panose="02020603050405020304" pitchFamily="18" charset="0"/>
                <a:cs typeface="Times New Roman" panose="02020603050405020304" pitchFamily="18" charset="0"/>
              </a:rPr>
              <a:t>Greatest Common Divisor, CMMDC. To simplify a fraction to its simplest, irreducible form, we must divide both the numerator and denominator of the fraction by their greatest common divisor, </a:t>
            </a:r>
            <a:r>
              <a:rPr lang="en-US" dirty="0" err="1">
                <a:solidFill>
                  <a:schemeClr val="tx1"/>
                </a:solidFill>
                <a:ea typeface="Times New Roman" panose="02020603050405020304" pitchFamily="18" charset="0"/>
                <a:cs typeface="Times New Roman" panose="02020603050405020304" pitchFamily="18" charset="0"/>
              </a:rPr>
              <a:t>cmdc</a:t>
            </a:r>
            <a:r>
              <a:rPr lang="en-US" dirty="0">
                <a:solidFill>
                  <a:schemeClr val="tx1"/>
                </a:solidFill>
                <a:ea typeface="Times New Roman" panose="02020603050405020304" pitchFamily="18" charset="0"/>
                <a:cs typeface="Times New Roman" panose="02020603050405020304" pitchFamily="18" charset="0"/>
              </a:rPr>
              <a:t> (12; 16).</a:t>
            </a:r>
          </a:p>
          <a:p>
            <a:pPr marL="0" marR="35719" indent="0" algn="just">
              <a:lnSpc>
                <a:spcPct val="120000"/>
              </a:lnSpc>
              <a:spcBef>
                <a:spcPts val="0"/>
              </a:spcBef>
              <a:buNone/>
            </a:pPr>
            <a:endParaRPr lang="en-US" dirty="0">
              <a:solidFill>
                <a:schemeClr val="tx1"/>
              </a:solidFill>
              <a:ea typeface="Times New Roman" panose="02020603050405020304" pitchFamily="18" charset="0"/>
              <a:cs typeface="Times New Roman" panose="02020603050405020304" pitchFamily="18" charset="0"/>
            </a:endParaRPr>
          </a:p>
          <a:p>
            <a:pPr marL="0" marR="35719" indent="0" algn="just">
              <a:lnSpc>
                <a:spcPct val="120000"/>
              </a:lnSpc>
              <a:spcBef>
                <a:spcPts val="0"/>
              </a:spcBef>
              <a:buNone/>
            </a:pPr>
            <a:r>
              <a:rPr lang="en-US" b="1" dirty="0">
                <a:solidFill>
                  <a:srgbClr val="0070C0"/>
                </a:solidFill>
                <a:ea typeface="Times New Roman" panose="02020603050405020304" pitchFamily="18" charset="0"/>
                <a:cs typeface="Times New Roman" panose="02020603050405020304" pitchFamily="18" charset="0"/>
              </a:rPr>
              <a:t>1) Decomposition into prime factors. </a:t>
            </a:r>
          </a:p>
          <a:p>
            <a:pPr marL="35719" marR="35719" algn="just">
              <a:lnSpc>
                <a:spcPct val="120000"/>
              </a:lnSpc>
              <a:spcBef>
                <a:spcPts val="0"/>
              </a:spcBef>
            </a:pPr>
            <a:r>
              <a:rPr lang="en-US" dirty="0">
                <a:solidFill>
                  <a:schemeClr val="tx1"/>
                </a:solidFill>
                <a:ea typeface="Times New Roman" panose="02020603050405020304" pitchFamily="18" charset="0"/>
                <a:cs typeface="Times New Roman" panose="02020603050405020304" pitchFamily="18" charset="0"/>
              </a:rPr>
              <a:t>One way to calculate </a:t>
            </a:r>
            <a:r>
              <a:rPr lang="en-US" dirty="0" err="1">
                <a:solidFill>
                  <a:schemeClr val="tx1"/>
                </a:solidFill>
                <a:ea typeface="Times New Roman" panose="02020603050405020304" pitchFamily="18" charset="0"/>
                <a:cs typeface="Times New Roman" panose="02020603050405020304" pitchFamily="18" charset="0"/>
              </a:rPr>
              <a:t>cmmdc</a:t>
            </a:r>
            <a:r>
              <a:rPr lang="en-US" dirty="0">
                <a:solidFill>
                  <a:schemeClr val="tx1"/>
                </a:solidFill>
                <a:ea typeface="Times New Roman" panose="02020603050405020304" pitchFamily="18" charset="0"/>
                <a:cs typeface="Times New Roman" panose="02020603050405020304" pitchFamily="18" charset="0"/>
              </a:rPr>
              <a:t> is to prime the two numbers and then multiply the common prime factors to the lowest powers, see below.</a:t>
            </a:r>
          </a:p>
          <a:p>
            <a:pPr marL="35719" marR="35719" algn="just">
              <a:lnSpc>
                <a:spcPct val="120000"/>
              </a:lnSpc>
              <a:spcBef>
                <a:spcPts val="0"/>
              </a:spcBef>
            </a:pPr>
            <a:r>
              <a:rPr lang="en-US" dirty="0">
                <a:solidFill>
                  <a:schemeClr val="tx1"/>
                </a:solidFill>
                <a:ea typeface="Times New Roman" panose="02020603050405020304" pitchFamily="18" charset="0"/>
                <a:cs typeface="Times New Roman" panose="02020603050405020304" pitchFamily="18" charset="0"/>
              </a:rPr>
              <a:t>The numerator and denominator, decomposed into products of prime factors:</a:t>
            </a:r>
          </a:p>
          <a:p>
            <a:pPr marL="35719" marR="35719" algn="just">
              <a:lnSpc>
                <a:spcPct val="120000"/>
              </a:lnSpc>
              <a:spcBef>
                <a:spcPts val="0"/>
              </a:spcBef>
            </a:pPr>
            <a:r>
              <a:rPr lang="en-US" dirty="0">
                <a:solidFill>
                  <a:schemeClr val="tx1"/>
                </a:solidFill>
                <a:ea typeface="Times New Roman" panose="02020603050405020304" pitchFamily="18" charset="0"/>
                <a:cs typeface="Times New Roman" panose="02020603050405020304" pitchFamily="18" charset="0"/>
              </a:rPr>
              <a:t>12 = 2 × 2 × 3 = 22 × 3</a:t>
            </a:r>
          </a:p>
          <a:p>
            <a:pPr marL="35719" marR="35719" algn="just">
              <a:lnSpc>
                <a:spcPct val="120000"/>
              </a:lnSpc>
              <a:spcBef>
                <a:spcPts val="0"/>
              </a:spcBef>
            </a:pPr>
            <a:r>
              <a:rPr lang="en-US" dirty="0">
                <a:solidFill>
                  <a:schemeClr val="tx1"/>
                </a:solidFill>
                <a:ea typeface="Times New Roman" panose="02020603050405020304" pitchFamily="18" charset="0"/>
                <a:cs typeface="Times New Roman" panose="02020603050405020304" pitchFamily="18" charset="0"/>
              </a:rPr>
              <a:t>16 = 2 × 2 × 2 × 2 = 24</a:t>
            </a:r>
          </a:p>
          <a:p>
            <a:pPr marL="35719" marR="35719" algn="just">
              <a:lnSpc>
                <a:spcPct val="120000"/>
              </a:lnSpc>
              <a:spcBef>
                <a:spcPts val="0"/>
              </a:spcBef>
            </a:pPr>
            <a:r>
              <a:rPr lang="en-US" dirty="0">
                <a:solidFill>
                  <a:schemeClr val="tx1"/>
                </a:solidFill>
                <a:ea typeface="Times New Roman" panose="02020603050405020304" pitchFamily="18" charset="0"/>
                <a:cs typeface="Times New Roman" panose="02020603050405020304" pitchFamily="18" charset="0"/>
              </a:rPr>
              <a:t>The greatest common divisor CMMDC (12; 16) is calculated by multiplying all common prime factors (found in both numerator and denominator) to their lowest powers, as follows:</a:t>
            </a:r>
          </a:p>
          <a:p>
            <a:pPr marL="35719" marR="35719" algn="just">
              <a:lnSpc>
                <a:spcPct val="120000"/>
              </a:lnSpc>
              <a:spcBef>
                <a:spcPts val="0"/>
              </a:spcBef>
            </a:pPr>
            <a:r>
              <a:rPr lang="en-US" dirty="0">
                <a:solidFill>
                  <a:schemeClr val="tx1"/>
                </a:solidFill>
                <a:ea typeface="Times New Roman" panose="02020603050405020304" pitchFamily="18" charset="0"/>
                <a:cs typeface="Times New Roman" panose="02020603050405020304" pitchFamily="18" charset="0"/>
              </a:rPr>
              <a:t>LCM (12; 16) = (22 × 3; 24) = 22 = 4</a:t>
            </a:r>
            <a:endParaRPr lang="ro-RO" dirty="0">
              <a:solidFill>
                <a:schemeClr val="tx1"/>
              </a:solidFill>
            </a:endParaRPr>
          </a:p>
        </p:txBody>
      </p:sp>
    </p:spTree>
    <p:extLst>
      <p:ext uri="{BB962C8B-B14F-4D97-AF65-F5344CB8AC3E}">
        <p14:creationId xmlns:p14="http://schemas.microsoft.com/office/powerpoint/2010/main" val="35327981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CD84D91-255B-4AE1-F784-AD35E7F5D25A}"/>
              </a:ext>
            </a:extLst>
          </p:cNvPr>
          <p:cNvSpPr>
            <a:spLocks noGrp="1"/>
          </p:cNvSpPr>
          <p:nvPr>
            <p:ph idx="1"/>
          </p:nvPr>
        </p:nvSpPr>
        <p:spPr>
          <a:xfrm>
            <a:off x="457200" y="1236863"/>
            <a:ext cx="8229600" cy="4525963"/>
          </a:xfrm>
        </p:spPr>
        <p:txBody>
          <a:bodyPr/>
          <a:lstStyle/>
          <a:p>
            <a:pPr marL="0" marR="35719" indent="0" algn="just">
              <a:lnSpc>
                <a:spcPct val="107000"/>
              </a:lnSpc>
              <a:spcBef>
                <a:spcPts val="1080"/>
              </a:spcBef>
              <a:spcAft>
                <a:spcPts val="675"/>
              </a:spcAft>
              <a:buNone/>
            </a:pPr>
            <a:r>
              <a:rPr lang="en-US" sz="2000" b="1" dirty="0">
                <a:solidFill>
                  <a:srgbClr val="2E74B5"/>
                </a:solidFill>
                <a:latin typeface="+mj-lt"/>
                <a:ea typeface="Times New Roman" panose="02020603050405020304" pitchFamily="18" charset="0"/>
                <a:cs typeface="Times New Roman" panose="02020603050405020304" pitchFamily="18" charset="0"/>
              </a:rPr>
              <a:t>2) Calculate the least common multiple, CMMMC, of all the denominators of the fractions.</a:t>
            </a:r>
          </a:p>
          <a:p>
            <a:pPr marL="35719" marR="35719" algn="just">
              <a:lnSpc>
                <a:spcPct val="107000"/>
              </a:lnSpc>
              <a:spcBef>
                <a:spcPts val="1080"/>
              </a:spcBef>
              <a:spcAft>
                <a:spcPts val="675"/>
              </a:spcAft>
            </a:pPr>
            <a:r>
              <a:rPr lang="en-US" sz="2000" dirty="0">
                <a:solidFill>
                  <a:schemeClr val="tx1"/>
                </a:solidFill>
                <a:latin typeface="+mj-lt"/>
                <a:ea typeface="Times New Roman" panose="02020603050405020304" pitchFamily="18" charset="0"/>
                <a:cs typeface="Times New Roman" panose="02020603050405020304" pitchFamily="18" charset="0"/>
              </a:rPr>
              <a:t>CMMMC will be the new denominator of the compared equivalent fractions.</a:t>
            </a:r>
          </a:p>
          <a:p>
            <a:pPr marL="35719" marR="35719" algn="just">
              <a:lnSpc>
                <a:spcPct val="107000"/>
              </a:lnSpc>
              <a:spcBef>
                <a:spcPts val="1080"/>
              </a:spcBef>
              <a:spcAft>
                <a:spcPts val="675"/>
              </a:spcAft>
            </a:pPr>
            <a:r>
              <a:rPr lang="en-US" sz="2000" dirty="0">
                <a:solidFill>
                  <a:schemeClr val="tx1"/>
                </a:solidFill>
                <a:latin typeface="+mj-lt"/>
                <a:ea typeface="Times New Roman" panose="02020603050405020304" pitchFamily="18" charset="0"/>
                <a:cs typeface="Times New Roman" panose="02020603050405020304" pitchFamily="18" charset="0"/>
              </a:rPr>
              <a:t>Factor denominators of fractions into prime factors, as products of prime factors, in exponent writing.</a:t>
            </a:r>
          </a:p>
          <a:p>
            <a:pPr marL="35719" marR="35719" algn="just">
              <a:lnSpc>
                <a:spcPct val="107000"/>
              </a:lnSpc>
              <a:spcBef>
                <a:spcPts val="1080"/>
              </a:spcBef>
              <a:spcAft>
                <a:spcPts val="675"/>
              </a:spcAft>
            </a:pPr>
            <a:r>
              <a:rPr lang="en-US" sz="2000" dirty="0">
                <a:solidFill>
                  <a:schemeClr val="tx1"/>
                </a:solidFill>
                <a:latin typeface="+mj-lt"/>
                <a:ea typeface="Times New Roman" panose="02020603050405020304" pitchFamily="18" charset="0"/>
                <a:cs typeface="Times New Roman" panose="02020603050405020304" pitchFamily="18" charset="0"/>
              </a:rPr>
              <a:t>To calculate the CMMMC multiply all the prime factors that appear in the denominator decomposition, uniquely, to the highest powers.</a:t>
            </a:r>
            <a:endParaRPr lang="ro-RO" sz="2000" dirty="0">
              <a:solidFill>
                <a:schemeClr val="tx1"/>
              </a:solidFill>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284489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1035169" y="4061379"/>
            <a:ext cx="1973087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endParaRPr lang="ro-RO" sz="1350"/>
          </a:p>
        </p:txBody>
      </p:sp>
      <p:sp>
        <p:nvSpPr>
          <p:cNvPr id="7" name="Rectangle 4"/>
          <p:cNvSpPr>
            <a:spLocks noChangeArrowheads="1"/>
          </p:cNvSpPr>
          <p:nvPr/>
        </p:nvSpPr>
        <p:spPr bwMode="auto">
          <a:xfrm>
            <a:off x="748371" y="4818376"/>
            <a:ext cx="1777112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endParaRPr lang="ro-RO" sz="1350"/>
          </a:p>
        </p:txBody>
      </p:sp>
      <p:pic>
        <p:nvPicPr>
          <p:cNvPr id="1025" name="Picture 1" descr="Fraction Vector Art, Icons, and Graphics for Free Download">
            <a:extLst>
              <a:ext uri="{FF2B5EF4-FFF2-40B4-BE49-F238E27FC236}">
                <a16:creationId xmlns:a16="http://schemas.microsoft.com/office/drawing/2014/main" id="{4BBC0C57-A7DA-47C3-0310-3FDB1F69F96A}"/>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04271" y="1000518"/>
            <a:ext cx="3504396" cy="2102638"/>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3">
            <a:extLst>
              <a:ext uri="{FF2B5EF4-FFF2-40B4-BE49-F238E27FC236}">
                <a16:creationId xmlns:a16="http://schemas.microsoft.com/office/drawing/2014/main" id="{390B2558-DD7E-0577-D02A-2CBC6695FFA1}"/>
              </a:ext>
            </a:extLst>
          </p:cNvPr>
          <p:cNvSpPr>
            <a:spLocks noChangeArrowheads="1"/>
          </p:cNvSpPr>
          <p:nvPr/>
        </p:nvSpPr>
        <p:spPr bwMode="auto">
          <a:xfrm>
            <a:off x="-188595" y="2826157"/>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ro-RO" sz="1350"/>
          </a:p>
        </p:txBody>
      </p:sp>
      <p:sp>
        <p:nvSpPr>
          <p:cNvPr id="11" name="TextBox 10">
            <a:extLst>
              <a:ext uri="{FF2B5EF4-FFF2-40B4-BE49-F238E27FC236}">
                <a16:creationId xmlns:a16="http://schemas.microsoft.com/office/drawing/2014/main" id="{F441A13E-A085-3ACA-E9E3-4ACEF3963C73}"/>
              </a:ext>
            </a:extLst>
          </p:cNvPr>
          <p:cNvSpPr txBox="1"/>
          <p:nvPr/>
        </p:nvSpPr>
        <p:spPr>
          <a:xfrm>
            <a:off x="931826" y="3433381"/>
            <a:ext cx="6696908" cy="1938992"/>
          </a:xfrm>
          <a:prstGeom prst="rect">
            <a:avLst/>
          </a:prstGeom>
          <a:noFill/>
        </p:spPr>
        <p:txBody>
          <a:bodyPr wrap="square">
            <a:spAutoFit/>
          </a:bodyPr>
          <a:lstStyle/>
          <a:p>
            <a:r>
              <a:rPr lang="en-US" sz="2000" dirty="0">
                <a:solidFill>
                  <a:srgbClr val="0070C0"/>
                </a:solidFill>
              </a:rPr>
              <a:t>What are ordinary fractions?</a:t>
            </a:r>
          </a:p>
          <a:p>
            <a:endParaRPr lang="en-US" sz="2000" dirty="0">
              <a:solidFill>
                <a:srgbClr val="0070C0"/>
              </a:solidFill>
            </a:endParaRPr>
          </a:p>
          <a:p>
            <a:r>
              <a:rPr lang="en-US" sz="2000" dirty="0"/>
              <a:t>If we have to divide 6 apples equally among 3 children, then we perform the operation:</a:t>
            </a:r>
          </a:p>
          <a:p>
            <a:r>
              <a:rPr lang="en-US" sz="2000" dirty="0"/>
              <a:t>6 : 3 = 2</a:t>
            </a:r>
          </a:p>
          <a:p>
            <a:r>
              <a:rPr lang="en-US" sz="2000" dirty="0"/>
              <a:t>This way we know that each child will get 2 apples.</a:t>
            </a:r>
            <a:endParaRPr lang="ro-RO" sz="2000" dirty="0"/>
          </a:p>
        </p:txBody>
      </p:sp>
    </p:spTree>
    <p:extLst>
      <p:ext uri="{BB962C8B-B14F-4D97-AF65-F5344CB8AC3E}">
        <p14:creationId xmlns:p14="http://schemas.microsoft.com/office/powerpoint/2010/main" val="17272951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1734104-1F7F-07A3-BE5F-7BE0A921822B}"/>
              </a:ext>
            </a:extLst>
          </p:cNvPr>
          <p:cNvSpPr>
            <a:spLocks noGrp="1"/>
          </p:cNvSpPr>
          <p:nvPr>
            <p:ph idx="1"/>
          </p:nvPr>
        </p:nvSpPr>
        <p:spPr>
          <a:xfrm>
            <a:off x="457200" y="1166018"/>
            <a:ext cx="8229600" cy="4525963"/>
          </a:xfrm>
        </p:spPr>
        <p:txBody>
          <a:bodyPr>
            <a:normAutofit fontScale="70000" lnSpcReduction="20000"/>
          </a:bodyPr>
          <a:lstStyle/>
          <a:p>
            <a:pPr marL="0" marR="35719" indent="0" algn="just">
              <a:lnSpc>
                <a:spcPct val="107000"/>
              </a:lnSpc>
              <a:spcBef>
                <a:spcPts val="1080"/>
              </a:spcBef>
              <a:spcAft>
                <a:spcPts val="675"/>
              </a:spcAft>
              <a:buNone/>
            </a:pPr>
            <a:r>
              <a:rPr lang="en-US" b="1" dirty="0">
                <a:solidFill>
                  <a:srgbClr val="2E74B5"/>
                </a:solidFill>
                <a:ea typeface="Times New Roman" panose="02020603050405020304" pitchFamily="18" charset="0"/>
                <a:cs typeface="Times New Roman" panose="02020603050405020304" pitchFamily="18" charset="0"/>
              </a:rPr>
              <a:t>3) Bring the fractions to the same denominator, multiplying them.</a:t>
            </a:r>
          </a:p>
          <a:p>
            <a:pPr marL="35719" marR="35719" algn="just">
              <a:lnSpc>
                <a:spcPct val="107000"/>
              </a:lnSpc>
              <a:spcBef>
                <a:spcPts val="1080"/>
              </a:spcBef>
              <a:spcAft>
                <a:spcPts val="675"/>
              </a:spcAft>
            </a:pPr>
            <a:r>
              <a:rPr lang="en-US" b="1" dirty="0">
                <a:solidFill>
                  <a:schemeClr val="tx1"/>
                </a:solidFill>
                <a:ea typeface="Times New Roman" panose="02020603050405020304" pitchFamily="18" charset="0"/>
                <a:cs typeface="Times New Roman" panose="02020603050405020304" pitchFamily="18" charset="0"/>
              </a:rPr>
              <a:t>Multiplying a fraction </a:t>
            </a:r>
            <a:r>
              <a:rPr lang="en-US" dirty="0">
                <a:solidFill>
                  <a:schemeClr val="tx1"/>
                </a:solidFill>
                <a:ea typeface="Times New Roman" panose="02020603050405020304" pitchFamily="18" charset="0"/>
                <a:cs typeface="Times New Roman" panose="02020603050405020304" pitchFamily="18" charset="0"/>
              </a:rPr>
              <a:t>= multiplying both the numerator and denominator of a fraction by the same non-zero number, called the multiplier, to get an equivalent fraction.</a:t>
            </a:r>
          </a:p>
          <a:p>
            <a:pPr marL="35719" marR="35719" algn="just">
              <a:lnSpc>
                <a:spcPct val="107000"/>
              </a:lnSpc>
              <a:spcBef>
                <a:spcPts val="1080"/>
              </a:spcBef>
              <a:spcAft>
                <a:spcPts val="675"/>
              </a:spcAft>
            </a:pPr>
            <a:r>
              <a:rPr lang="en-US" dirty="0">
                <a:solidFill>
                  <a:schemeClr val="tx1"/>
                </a:solidFill>
                <a:ea typeface="Times New Roman" panose="02020603050405020304" pitchFamily="18" charset="0"/>
                <a:cs typeface="Times New Roman" panose="02020603050405020304" pitchFamily="18" charset="0"/>
              </a:rPr>
              <a:t>Calculate the </a:t>
            </a:r>
            <a:r>
              <a:rPr lang="en-US" b="1" dirty="0">
                <a:solidFill>
                  <a:schemeClr val="tx1"/>
                </a:solidFill>
                <a:ea typeface="Times New Roman" panose="02020603050405020304" pitchFamily="18" charset="0"/>
                <a:cs typeface="Times New Roman" panose="02020603050405020304" pitchFamily="18" charset="0"/>
              </a:rPr>
              <a:t>amplification factor </a:t>
            </a:r>
            <a:r>
              <a:rPr lang="en-US" dirty="0">
                <a:solidFill>
                  <a:schemeClr val="tx1"/>
                </a:solidFill>
                <a:ea typeface="Times New Roman" panose="02020603050405020304" pitchFamily="18" charset="0"/>
                <a:cs typeface="Times New Roman" panose="02020603050405020304" pitchFamily="18" charset="0"/>
              </a:rPr>
              <a:t>for each individual fraction as follows: divide the least common multiple of CMMMC by the denominator of each individual fraction.</a:t>
            </a:r>
          </a:p>
          <a:p>
            <a:pPr marL="35719" marR="35719" algn="just">
              <a:lnSpc>
                <a:spcPct val="107000"/>
              </a:lnSpc>
              <a:spcBef>
                <a:spcPts val="1080"/>
              </a:spcBef>
              <a:spcAft>
                <a:spcPts val="675"/>
              </a:spcAft>
            </a:pPr>
            <a:r>
              <a:rPr lang="en-US" dirty="0">
                <a:solidFill>
                  <a:schemeClr val="tx1"/>
                </a:solidFill>
                <a:ea typeface="Times New Roman" panose="02020603050405020304" pitchFamily="18" charset="0"/>
                <a:cs typeface="Times New Roman" panose="02020603050405020304" pitchFamily="18" charset="0"/>
              </a:rPr>
              <a:t>Amplify each fraction (multiply both the numerator and the denominator of the fraction) by the "amplification factor" of that fraction, calculated in the previous point.</a:t>
            </a:r>
          </a:p>
          <a:p>
            <a:pPr marL="35719" marR="35719" algn="just">
              <a:lnSpc>
                <a:spcPct val="107000"/>
              </a:lnSpc>
              <a:spcBef>
                <a:spcPts val="1080"/>
              </a:spcBef>
              <a:spcAft>
                <a:spcPts val="675"/>
              </a:spcAft>
            </a:pPr>
            <a:r>
              <a:rPr lang="en-US" dirty="0">
                <a:solidFill>
                  <a:schemeClr val="tx1"/>
                </a:solidFill>
                <a:ea typeface="Times New Roman" panose="02020603050405020304" pitchFamily="18" charset="0"/>
                <a:cs typeface="Times New Roman" panose="02020603050405020304" pitchFamily="18" charset="0"/>
              </a:rPr>
              <a:t>Amplification does not change the value of the fraction, but only gives an equivalent fraction</a:t>
            </a:r>
            <a:endParaRPr lang="ro-RO" dirty="0">
              <a:solidFill>
                <a:schemeClr val="tx1"/>
              </a:solidFill>
            </a:endParaRPr>
          </a:p>
        </p:txBody>
      </p:sp>
    </p:spTree>
    <p:extLst>
      <p:ext uri="{BB962C8B-B14F-4D97-AF65-F5344CB8AC3E}">
        <p14:creationId xmlns:p14="http://schemas.microsoft.com/office/powerpoint/2010/main" val="32602787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515CA1E-553D-8114-258D-D2490768AA04}"/>
              </a:ext>
            </a:extLst>
          </p:cNvPr>
          <p:cNvSpPr>
            <a:spLocks noGrp="1"/>
          </p:cNvSpPr>
          <p:nvPr>
            <p:ph idx="1"/>
          </p:nvPr>
        </p:nvSpPr>
        <p:spPr>
          <a:xfrm>
            <a:off x="457200" y="891691"/>
            <a:ext cx="8229600" cy="4525963"/>
          </a:xfrm>
        </p:spPr>
        <p:txBody>
          <a:bodyPr>
            <a:noAutofit/>
          </a:bodyPr>
          <a:lstStyle/>
          <a:p>
            <a:pPr marL="0" indent="0">
              <a:lnSpc>
                <a:spcPct val="120000"/>
              </a:lnSpc>
              <a:spcBef>
                <a:spcPts val="0"/>
              </a:spcBef>
              <a:buNone/>
            </a:pPr>
            <a:r>
              <a:rPr lang="en-US" sz="1600" dirty="0">
                <a:solidFill>
                  <a:schemeClr val="tx1"/>
                </a:solidFill>
                <a:latin typeface="Arial" panose="020B0604020202020204" pitchFamily="34" charset="0"/>
                <a:ea typeface="Calibri" panose="020F0502020204030204" pitchFamily="34" charset="0"/>
                <a:cs typeface="Times New Roman" panose="02020603050405020304" pitchFamily="18" charset="0"/>
              </a:rPr>
              <a:t>Fraction 45/75:</a:t>
            </a:r>
          </a:p>
          <a:p>
            <a:pPr marL="0" indent="0">
              <a:lnSpc>
                <a:spcPct val="120000"/>
              </a:lnSpc>
              <a:spcBef>
                <a:spcPts val="0"/>
              </a:spcBef>
              <a:buNone/>
            </a:pPr>
            <a:r>
              <a:rPr lang="en-US" sz="1600" dirty="0">
                <a:solidFill>
                  <a:schemeClr val="tx1"/>
                </a:solidFill>
                <a:latin typeface="Arial" panose="020B0604020202020204" pitchFamily="34" charset="0"/>
                <a:ea typeface="Calibri" panose="020F0502020204030204" pitchFamily="34" charset="0"/>
                <a:cs typeface="Times New Roman" panose="02020603050405020304" pitchFamily="18" charset="0"/>
              </a:rPr>
              <a:t>Decompose the numerator and denominator into the product of prime factors in exponential notation:</a:t>
            </a:r>
          </a:p>
          <a:p>
            <a:pPr marL="0" indent="0">
              <a:lnSpc>
                <a:spcPct val="120000"/>
              </a:lnSpc>
              <a:spcBef>
                <a:spcPts val="0"/>
              </a:spcBef>
              <a:buNone/>
            </a:pPr>
            <a:r>
              <a:rPr lang="en-US" sz="1600" dirty="0">
                <a:solidFill>
                  <a:schemeClr val="tx1"/>
                </a:solidFill>
                <a:latin typeface="Arial" panose="020B0604020202020204" pitchFamily="34" charset="0"/>
                <a:ea typeface="Calibri" panose="020F0502020204030204" pitchFamily="34" charset="0"/>
                <a:cs typeface="Times New Roman" panose="02020603050405020304" pitchFamily="18" charset="0"/>
              </a:rPr>
              <a:t>45 = 32 × 5;</a:t>
            </a:r>
          </a:p>
          <a:p>
            <a:pPr marL="0" indent="0">
              <a:lnSpc>
                <a:spcPct val="120000"/>
              </a:lnSpc>
              <a:spcBef>
                <a:spcPts val="0"/>
              </a:spcBef>
              <a:buNone/>
            </a:pPr>
            <a:r>
              <a:rPr lang="en-US" sz="1600" dirty="0">
                <a:solidFill>
                  <a:schemeClr val="tx1"/>
                </a:solidFill>
                <a:latin typeface="Arial" panose="020B0604020202020204" pitchFamily="34" charset="0"/>
                <a:ea typeface="Calibri" panose="020F0502020204030204" pitchFamily="34" charset="0"/>
                <a:cs typeface="Times New Roman" panose="02020603050405020304" pitchFamily="18" charset="0"/>
              </a:rPr>
              <a:t>75 = 3 × 52;</a:t>
            </a:r>
          </a:p>
          <a:p>
            <a:pPr marL="0" indent="0">
              <a:lnSpc>
                <a:spcPct val="120000"/>
              </a:lnSpc>
              <a:spcBef>
                <a:spcPts val="0"/>
              </a:spcBef>
              <a:buNone/>
            </a:pPr>
            <a:r>
              <a:rPr lang="en-US" sz="1600" dirty="0">
                <a:solidFill>
                  <a:schemeClr val="tx1"/>
                </a:solidFill>
                <a:latin typeface="Arial" panose="020B0604020202020204" pitchFamily="34" charset="0"/>
                <a:ea typeface="Calibri" panose="020F0502020204030204" pitchFamily="34" charset="0"/>
                <a:cs typeface="Times New Roman" panose="02020603050405020304" pitchFamily="18" charset="0"/>
              </a:rPr>
              <a:t>Calculate the greatest common divisor, CMMDC, of the numerator and denominator of the fraction, multiply all their common prime factors, to the lowest powers:</a:t>
            </a:r>
          </a:p>
          <a:p>
            <a:pPr marL="0" indent="0">
              <a:lnSpc>
                <a:spcPct val="120000"/>
              </a:lnSpc>
              <a:spcBef>
                <a:spcPts val="0"/>
              </a:spcBef>
              <a:buNone/>
            </a:pPr>
            <a:r>
              <a:rPr lang="en-US" sz="1600" dirty="0">
                <a:solidFill>
                  <a:schemeClr val="tx1"/>
                </a:solidFill>
                <a:latin typeface="Arial" panose="020B0604020202020204" pitchFamily="34" charset="0"/>
                <a:ea typeface="Calibri" panose="020F0502020204030204" pitchFamily="34" charset="0"/>
                <a:cs typeface="Times New Roman" panose="02020603050405020304" pitchFamily="18" charset="0"/>
              </a:rPr>
              <a:t>CMMDC (45; 75) = CMMDC (32 × 5; 3 × 52) = 3 × 5;</a:t>
            </a:r>
          </a:p>
          <a:p>
            <a:pPr marL="0" indent="0">
              <a:lnSpc>
                <a:spcPct val="120000"/>
              </a:lnSpc>
              <a:spcBef>
                <a:spcPts val="0"/>
              </a:spcBef>
              <a:buNone/>
            </a:pPr>
            <a:r>
              <a:rPr lang="en-US" sz="1600" dirty="0">
                <a:solidFill>
                  <a:schemeClr val="tx1"/>
                </a:solidFill>
                <a:latin typeface="Arial" panose="020B0604020202020204" pitchFamily="34" charset="0"/>
                <a:ea typeface="Calibri" panose="020F0502020204030204" pitchFamily="34" charset="0"/>
                <a:cs typeface="Times New Roman" panose="02020603050405020304" pitchFamily="18" charset="0"/>
              </a:rPr>
              <a:t>Divide both numerator and denominator by the greatest common divisor, CMMDC:</a:t>
            </a:r>
          </a:p>
          <a:p>
            <a:pPr marL="0" indent="0">
              <a:lnSpc>
                <a:spcPct val="120000"/>
              </a:lnSpc>
              <a:spcBef>
                <a:spcPts val="0"/>
              </a:spcBef>
              <a:buNone/>
            </a:pPr>
            <a:r>
              <a:rPr lang="en-US" sz="1600" dirty="0">
                <a:solidFill>
                  <a:schemeClr val="tx1"/>
                </a:solidFill>
                <a:latin typeface="Arial" panose="020B0604020202020204" pitchFamily="34" charset="0"/>
                <a:ea typeface="Calibri" panose="020F0502020204030204" pitchFamily="34" charset="0"/>
                <a:cs typeface="Times New Roman" panose="02020603050405020304" pitchFamily="18" charset="0"/>
              </a:rPr>
              <a:t>45/75 = (32 × 5) / (3 × 52) = ((32 × 5) : (3 × 5)) / ((3 × 52) : (3 × 5)) = 3/5.</a:t>
            </a:r>
          </a:p>
          <a:p>
            <a:pPr marL="0" indent="0">
              <a:lnSpc>
                <a:spcPct val="120000"/>
              </a:lnSpc>
              <a:spcBef>
                <a:spcPts val="0"/>
              </a:spcBef>
              <a:buNone/>
            </a:pPr>
            <a:r>
              <a:rPr lang="en-US" sz="1600" dirty="0">
                <a:solidFill>
                  <a:schemeClr val="tx1"/>
                </a:solidFill>
                <a:latin typeface="Arial" panose="020B0604020202020204" pitchFamily="34" charset="0"/>
                <a:ea typeface="Calibri" panose="020F0502020204030204" pitchFamily="34" charset="0"/>
                <a:cs typeface="Times New Roman" panose="02020603050405020304" pitchFamily="18" charset="0"/>
              </a:rPr>
              <a:t>The simplified fractions are:</a:t>
            </a:r>
          </a:p>
          <a:p>
            <a:pPr marL="0" indent="0">
              <a:lnSpc>
                <a:spcPct val="120000"/>
              </a:lnSpc>
              <a:spcBef>
                <a:spcPts val="0"/>
              </a:spcBef>
              <a:buNone/>
            </a:pPr>
            <a:r>
              <a:rPr lang="en-US" sz="1600" dirty="0">
                <a:solidFill>
                  <a:schemeClr val="tx1"/>
                </a:solidFill>
                <a:latin typeface="Arial" panose="020B0604020202020204" pitchFamily="34" charset="0"/>
                <a:ea typeface="Calibri" panose="020F0502020204030204" pitchFamily="34" charset="0"/>
                <a:cs typeface="Times New Roman" panose="02020603050405020304" pitchFamily="18" charset="0"/>
              </a:rPr>
              <a:t>16/24 = 2/3;</a:t>
            </a:r>
          </a:p>
          <a:p>
            <a:pPr marL="0" indent="0">
              <a:lnSpc>
                <a:spcPct val="120000"/>
              </a:lnSpc>
              <a:spcBef>
                <a:spcPts val="0"/>
              </a:spcBef>
              <a:buNone/>
            </a:pPr>
            <a:r>
              <a:rPr lang="en-US" sz="1600" dirty="0">
                <a:solidFill>
                  <a:schemeClr val="tx1"/>
                </a:solidFill>
                <a:latin typeface="Arial" panose="020B0604020202020204" pitchFamily="34" charset="0"/>
                <a:ea typeface="Calibri" panose="020F0502020204030204" pitchFamily="34" charset="0"/>
                <a:cs typeface="Times New Roman" panose="02020603050405020304" pitchFamily="18" charset="0"/>
              </a:rPr>
              <a:t>45/75 = 3/5.</a:t>
            </a:r>
          </a:p>
          <a:p>
            <a:pPr marL="0" indent="0">
              <a:lnSpc>
                <a:spcPct val="120000"/>
              </a:lnSpc>
              <a:spcBef>
                <a:spcPts val="0"/>
              </a:spcBef>
              <a:buNone/>
            </a:pPr>
            <a:r>
              <a:rPr lang="en-US" sz="1600" dirty="0">
                <a:solidFill>
                  <a:schemeClr val="tx1"/>
                </a:solidFill>
                <a:latin typeface="Arial" panose="020B0604020202020204" pitchFamily="34" charset="0"/>
                <a:ea typeface="Calibri" panose="020F0502020204030204" pitchFamily="34" charset="0"/>
                <a:cs typeface="Times New Roman" panose="02020603050405020304" pitchFamily="18" charset="0"/>
              </a:rPr>
              <a:t>Simplified fractions are fractions equivalent to the original fractions, each having the same value as the original fraction.</a:t>
            </a:r>
          </a:p>
          <a:p>
            <a:pPr marL="0" indent="0">
              <a:lnSpc>
                <a:spcPct val="120000"/>
              </a:lnSpc>
              <a:spcBef>
                <a:spcPts val="0"/>
              </a:spcBef>
              <a:buNone/>
            </a:pPr>
            <a:r>
              <a:rPr lang="en-US" sz="1600" dirty="0">
                <a:solidFill>
                  <a:schemeClr val="tx1"/>
                </a:solidFill>
                <a:latin typeface="Arial" panose="020B0604020202020204" pitchFamily="34" charset="0"/>
                <a:ea typeface="Calibri" panose="020F0502020204030204" pitchFamily="34" charset="0"/>
                <a:cs typeface="Times New Roman" panose="02020603050405020304" pitchFamily="18" charset="0"/>
              </a:rPr>
              <a:t>16/24 ≈ 0.67; 2/3 ≈ 0.67;</a:t>
            </a:r>
          </a:p>
          <a:p>
            <a:pPr marL="0" indent="0">
              <a:lnSpc>
                <a:spcPct val="120000"/>
              </a:lnSpc>
              <a:spcBef>
                <a:spcPts val="0"/>
              </a:spcBef>
              <a:buNone/>
            </a:pPr>
            <a:r>
              <a:rPr lang="en-US" sz="1600" dirty="0">
                <a:solidFill>
                  <a:schemeClr val="tx1"/>
                </a:solidFill>
                <a:latin typeface="Arial" panose="020B0604020202020204" pitchFamily="34" charset="0"/>
                <a:ea typeface="Calibri" panose="020F0502020204030204" pitchFamily="34" charset="0"/>
                <a:cs typeface="Times New Roman" panose="02020603050405020304" pitchFamily="18" charset="0"/>
              </a:rPr>
              <a:t>45/75 = 0.6; 3/5 = 0.6;</a:t>
            </a:r>
            <a:endParaRPr lang="ro-RO" sz="16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255681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23760A0-13BC-A637-333E-3515A62B3BC0}"/>
              </a:ext>
            </a:extLst>
          </p:cNvPr>
          <p:cNvSpPr>
            <a:spLocks noGrp="1"/>
          </p:cNvSpPr>
          <p:nvPr>
            <p:ph idx="1"/>
          </p:nvPr>
        </p:nvSpPr>
        <p:spPr>
          <a:xfrm>
            <a:off x="457200" y="1024916"/>
            <a:ext cx="8229600" cy="4525963"/>
          </a:xfrm>
        </p:spPr>
        <p:txBody>
          <a:bodyPr/>
          <a:lstStyle/>
          <a:p>
            <a:pPr marL="0" marR="35719" indent="0" algn="just">
              <a:spcBef>
                <a:spcPts val="0"/>
              </a:spcBef>
              <a:buNone/>
            </a:pPr>
            <a:r>
              <a:rPr lang="en-US" sz="2000" b="1" dirty="0">
                <a:solidFill>
                  <a:srgbClr val="2E74B5"/>
                </a:solidFill>
                <a:effectLst/>
                <a:latin typeface="+mj-lt"/>
                <a:ea typeface="Times New Roman" panose="02020603050405020304" pitchFamily="18" charset="0"/>
                <a:cs typeface="Times New Roman" panose="02020603050405020304" pitchFamily="18" charset="0"/>
              </a:rPr>
              <a:t>2) We calculate the least common multiple, CMMMC, of all the denominators of the simplified fractions.</a:t>
            </a:r>
          </a:p>
          <a:p>
            <a:pPr marL="0" marR="35719" indent="0" algn="just">
              <a:spcBef>
                <a:spcPts val="0"/>
              </a:spcBef>
              <a:buNone/>
            </a:pPr>
            <a:endParaRPr lang="en-US" sz="2000" b="1" dirty="0">
              <a:solidFill>
                <a:srgbClr val="2E74B5"/>
              </a:solidFill>
              <a:effectLst/>
              <a:latin typeface="+mj-lt"/>
              <a:ea typeface="Times New Roman" panose="02020603050405020304" pitchFamily="18" charset="0"/>
              <a:cs typeface="Times New Roman" panose="02020603050405020304" pitchFamily="18" charset="0"/>
            </a:endParaRPr>
          </a:p>
          <a:p>
            <a:pPr marL="0" marR="35719" indent="0" algn="just">
              <a:spcBef>
                <a:spcPts val="0"/>
              </a:spcBef>
              <a:buNone/>
            </a:pPr>
            <a:r>
              <a:rPr lang="en-US" sz="2000" dirty="0">
                <a:solidFill>
                  <a:schemeClr val="tx1"/>
                </a:solidFill>
                <a:effectLst/>
                <a:latin typeface="+mj-lt"/>
                <a:ea typeface="Times New Roman" panose="02020603050405020304" pitchFamily="18" charset="0"/>
                <a:cs typeface="Times New Roman" panose="02020603050405020304" pitchFamily="18" charset="0"/>
              </a:rPr>
              <a:t>CMMMC will be the new denominator of the compared equivalent fractions.</a:t>
            </a:r>
          </a:p>
          <a:p>
            <a:pPr marL="0" marR="35719" indent="0" algn="just">
              <a:spcBef>
                <a:spcPts val="0"/>
              </a:spcBef>
              <a:buNone/>
            </a:pPr>
            <a:r>
              <a:rPr lang="en-US" sz="2000" dirty="0">
                <a:solidFill>
                  <a:schemeClr val="tx1"/>
                </a:solidFill>
                <a:effectLst/>
                <a:latin typeface="+mj-lt"/>
                <a:ea typeface="Times New Roman" panose="02020603050405020304" pitchFamily="18" charset="0"/>
                <a:cs typeface="Times New Roman" panose="02020603050405020304" pitchFamily="18" charset="0"/>
              </a:rPr>
              <a:t>To calculate the CMMMC, we factor the denominators of the fractions as products of prime factors in exponent notation and then multiply all their prime factors uniquely to their highest powers.</a:t>
            </a:r>
          </a:p>
          <a:p>
            <a:pPr marL="0" marR="35719" indent="0" algn="just">
              <a:spcBef>
                <a:spcPts val="0"/>
              </a:spcBef>
              <a:buNone/>
            </a:pPr>
            <a:r>
              <a:rPr lang="en-US" sz="2000" dirty="0">
                <a:solidFill>
                  <a:schemeClr val="tx1"/>
                </a:solidFill>
                <a:effectLst/>
                <a:latin typeface="+mj-lt"/>
                <a:ea typeface="Times New Roman" panose="02020603050405020304" pitchFamily="18" charset="0"/>
                <a:cs typeface="Times New Roman" panose="02020603050405020304" pitchFamily="18" charset="0"/>
              </a:rPr>
              <a:t>The denominator of the fraction 2/3 is 3, a prime number that cannot be broken down into other prime factors.</a:t>
            </a:r>
          </a:p>
          <a:p>
            <a:pPr marL="0" marR="35719" indent="0" algn="just">
              <a:spcBef>
                <a:spcPts val="0"/>
              </a:spcBef>
              <a:buNone/>
            </a:pPr>
            <a:r>
              <a:rPr lang="en-US" sz="2000" dirty="0">
                <a:solidFill>
                  <a:schemeClr val="tx1"/>
                </a:solidFill>
                <a:effectLst/>
                <a:latin typeface="+mj-lt"/>
                <a:ea typeface="Times New Roman" panose="02020603050405020304" pitchFamily="18" charset="0"/>
                <a:cs typeface="Times New Roman" panose="02020603050405020304" pitchFamily="18" charset="0"/>
              </a:rPr>
              <a:t>The denominator of the fraction 3/5 is 5, prime number, cannot be factored into other prime factors.</a:t>
            </a:r>
          </a:p>
          <a:p>
            <a:pPr marL="0" marR="35719" indent="0" algn="just">
              <a:spcBef>
                <a:spcPts val="0"/>
              </a:spcBef>
              <a:buNone/>
            </a:pPr>
            <a:r>
              <a:rPr lang="en-US" sz="2000" dirty="0">
                <a:solidFill>
                  <a:schemeClr val="tx1"/>
                </a:solidFill>
                <a:effectLst/>
                <a:latin typeface="+mj-lt"/>
                <a:ea typeface="Times New Roman" panose="02020603050405020304" pitchFamily="18" charset="0"/>
                <a:cs typeface="Times New Roman" panose="02020603050405020304" pitchFamily="18" charset="0"/>
              </a:rPr>
              <a:t>CMMMC(3, 5) = 3 × 5 = 15.</a:t>
            </a:r>
            <a:endParaRPr lang="ro-RO" sz="2000" dirty="0">
              <a:solidFill>
                <a:schemeClr val="tx1"/>
              </a:solidFill>
              <a:latin typeface="+mj-lt"/>
            </a:endParaRPr>
          </a:p>
        </p:txBody>
      </p:sp>
    </p:spTree>
    <p:extLst>
      <p:ext uri="{BB962C8B-B14F-4D97-AF65-F5344CB8AC3E}">
        <p14:creationId xmlns:p14="http://schemas.microsoft.com/office/powerpoint/2010/main" val="12383367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3593D23-D9BB-2D9D-6ACD-954ADD6CAB6E}"/>
              </a:ext>
            </a:extLst>
          </p:cNvPr>
          <p:cNvSpPr>
            <a:spLocks noGrp="1"/>
          </p:cNvSpPr>
          <p:nvPr>
            <p:ph idx="1"/>
          </p:nvPr>
        </p:nvSpPr>
        <p:spPr>
          <a:xfrm>
            <a:off x="457200" y="649467"/>
            <a:ext cx="8229600" cy="4525963"/>
          </a:xfrm>
        </p:spPr>
        <p:txBody>
          <a:bodyPr>
            <a:noAutofit/>
          </a:bodyPr>
          <a:lstStyle/>
          <a:p>
            <a:pPr marL="0" marR="102394" indent="0" algn="just">
              <a:lnSpc>
                <a:spcPct val="120000"/>
              </a:lnSpc>
              <a:spcBef>
                <a:spcPts val="0"/>
              </a:spcBef>
              <a:buNone/>
            </a:pPr>
            <a:r>
              <a:rPr lang="en-US" sz="1800" b="1" dirty="0">
                <a:solidFill>
                  <a:srgbClr val="0070C0"/>
                </a:solidFill>
                <a:ea typeface="Calibri" panose="020F0502020204030204" pitchFamily="34" charset="0"/>
                <a:cs typeface="Times New Roman" panose="02020603050405020304" pitchFamily="18" charset="0"/>
              </a:rPr>
              <a:t>3) We bring the fractions to the same denominator, amplifying them.</a:t>
            </a:r>
          </a:p>
          <a:p>
            <a:pPr marL="0" marR="102394" indent="0" algn="just">
              <a:lnSpc>
                <a:spcPct val="120000"/>
              </a:lnSpc>
              <a:spcBef>
                <a:spcPts val="0"/>
              </a:spcBef>
              <a:buNone/>
            </a:pPr>
            <a:r>
              <a:rPr lang="en-US" sz="1400" dirty="0">
                <a:solidFill>
                  <a:schemeClr val="tx1"/>
                </a:solidFill>
                <a:ea typeface="Calibri" panose="020F0502020204030204" pitchFamily="34" charset="0"/>
                <a:cs typeface="Times New Roman" panose="02020603050405020304" pitchFamily="18" charset="0"/>
              </a:rPr>
              <a:t>Multiplying a fraction = multiplying both the numerator and denominator of a fraction by the same non-zero number, called the multiplier, to get an equivalent fraction.</a:t>
            </a:r>
          </a:p>
          <a:p>
            <a:pPr marL="0" marR="102394" indent="0" algn="just">
              <a:lnSpc>
                <a:spcPct val="120000"/>
              </a:lnSpc>
              <a:spcBef>
                <a:spcPts val="0"/>
              </a:spcBef>
              <a:buNone/>
            </a:pPr>
            <a:endParaRPr lang="en-US" sz="1400" dirty="0">
              <a:solidFill>
                <a:schemeClr val="tx1"/>
              </a:solidFill>
              <a:ea typeface="Calibri" panose="020F0502020204030204" pitchFamily="34" charset="0"/>
              <a:cs typeface="Times New Roman" panose="02020603050405020304" pitchFamily="18" charset="0"/>
            </a:endParaRPr>
          </a:p>
          <a:p>
            <a:pPr marL="0" marR="102394" indent="0" algn="just">
              <a:lnSpc>
                <a:spcPct val="120000"/>
              </a:lnSpc>
              <a:spcBef>
                <a:spcPts val="0"/>
              </a:spcBef>
              <a:buNone/>
            </a:pPr>
            <a:r>
              <a:rPr lang="en-US" sz="1400" dirty="0">
                <a:solidFill>
                  <a:schemeClr val="tx1"/>
                </a:solidFill>
                <a:ea typeface="Calibri" panose="020F0502020204030204" pitchFamily="34" charset="0"/>
                <a:cs typeface="Times New Roman" panose="02020603050405020304" pitchFamily="18" charset="0"/>
              </a:rPr>
              <a:t>We calculate the amplification factor by dividing the least common multiple, CMMMC, by the denominator of each fraction:</a:t>
            </a:r>
          </a:p>
          <a:p>
            <a:pPr marL="0" marR="102394" indent="0" algn="just">
              <a:lnSpc>
                <a:spcPct val="120000"/>
              </a:lnSpc>
              <a:spcBef>
                <a:spcPts val="0"/>
              </a:spcBef>
              <a:buNone/>
            </a:pPr>
            <a:r>
              <a:rPr lang="en-US" sz="1400" dirty="0">
                <a:solidFill>
                  <a:schemeClr val="tx1"/>
                </a:solidFill>
                <a:ea typeface="Calibri" panose="020F0502020204030204" pitchFamily="34" charset="0"/>
                <a:cs typeface="Times New Roman" panose="02020603050405020304" pitchFamily="18" charset="0"/>
              </a:rPr>
              <a:t>For the first fraction: 15 : 3 = 5;</a:t>
            </a:r>
          </a:p>
          <a:p>
            <a:pPr marL="0" marR="102394" indent="0" algn="just">
              <a:lnSpc>
                <a:spcPct val="120000"/>
              </a:lnSpc>
              <a:spcBef>
                <a:spcPts val="0"/>
              </a:spcBef>
              <a:buNone/>
            </a:pPr>
            <a:r>
              <a:rPr lang="en-US" sz="1400" dirty="0">
                <a:solidFill>
                  <a:schemeClr val="tx1"/>
                </a:solidFill>
                <a:ea typeface="Calibri" panose="020F0502020204030204" pitchFamily="34" charset="0"/>
                <a:cs typeface="Times New Roman" panose="02020603050405020304" pitchFamily="18" charset="0"/>
              </a:rPr>
              <a:t>For the second fraction: 15 : 5 = 3.</a:t>
            </a:r>
          </a:p>
          <a:p>
            <a:pPr marL="0" marR="102394" indent="0" algn="just">
              <a:lnSpc>
                <a:spcPct val="120000"/>
              </a:lnSpc>
              <a:spcBef>
                <a:spcPts val="0"/>
              </a:spcBef>
              <a:buNone/>
            </a:pPr>
            <a:endParaRPr lang="en-US" sz="1400" dirty="0">
              <a:solidFill>
                <a:schemeClr val="tx1"/>
              </a:solidFill>
              <a:ea typeface="Calibri" panose="020F0502020204030204" pitchFamily="34" charset="0"/>
              <a:cs typeface="Times New Roman" panose="02020603050405020304" pitchFamily="18" charset="0"/>
            </a:endParaRPr>
          </a:p>
          <a:p>
            <a:pPr marL="0" marR="102394" indent="0" algn="just">
              <a:lnSpc>
                <a:spcPct val="120000"/>
              </a:lnSpc>
              <a:spcBef>
                <a:spcPts val="0"/>
              </a:spcBef>
              <a:buNone/>
            </a:pPr>
            <a:r>
              <a:rPr lang="en-US" sz="1400" dirty="0">
                <a:solidFill>
                  <a:schemeClr val="tx1"/>
                </a:solidFill>
                <a:ea typeface="Calibri" panose="020F0502020204030204" pitchFamily="34" charset="0"/>
                <a:cs typeface="Times New Roman" panose="02020603050405020304" pitchFamily="18" charset="0"/>
              </a:rPr>
              <a:t>Amplify each fraction with its own "amplification factor", calculated above:</a:t>
            </a:r>
          </a:p>
          <a:p>
            <a:pPr marL="0" marR="102394" indent="0" algn="just">
              <a:lnSpc>
                <a:spcPct val="120000"/>
              </a:lnSpc>
              <a:spcBef>
                <a:spcPts val="0"/>
              </a:spcBef>
              <a:buNone/>
            </a:pPr>
            <a:endParaRPr lang="en-US" sz="1400" dirty="0">
              <a:solidFill>
                <a:schemeClr val="tx1"/>
              </a:solidFill>
              <a:ea typeface="Calibri" panose="020F0502020204030204" pitchFamily="34" charset="0"/>
              <a:cs typeface="Times New Roman" panose="02020603050405020304" pitchFamily="18" charset="0"/>
            </a:endParaRPr>
          </a:p>
          <a:p>
            <a:pPr marL="0" marR="102394" indent="0" algn="just">
              <a:lnSpc>
                <a:spcPct val="120000"/>
              </a:lnSpc>
              <a:spcBef>
                <a:spcPts val="0"/>
              </a:spcBef>
              <a:buNone/>
            </a:pPr>
            <a:r>
              <a:rPr lang="en-US" sz="1400" dirty="0">
                <a:solidFill>
                  <a:schemeClr val="tx1"/>
                </a:solidFill>
                <a:ea typeface="Calibri" panose="020F0502020204030204" pitchFamily="34" charset="0"/>
                <a:cs typeface="Times New Roman" panose="02020603050405020304" pitchFamily="18" charset="0"/>
              </a:rPr>
              <a:t>The first fraction becomes: 2/3 = (5 × 2) / (5 × 3) = 10/15;</a:t>
            </a:r>
          </a:p>
          <a:p>
            <a:pPr marL="0" marR="102394" indent="0" algn="just">
              <a:lnSpc>
                <a:spcPct val="120000"/>
              </a:lnSpc>
              <a:spcBef>
                <a:spcPts val="0"/>
              </a:spcBef>
              <a:buNone/>
            </a:pPr>
            <a:endParaRPr lang="en-US" sz="1400" dirty="0">
              <a:solidFill>
                <a:schemeClr val="tx1"/>
              </a:solidFill>
              <a:ea typeface="Calibri" panose="020F0502020204030204" pitchFamily="34" charset="0"/>
              <a:cs typeface="Times New Roman" panose="02020603050405020304" pitchFamily="18" charset="0"/>
            </a:endParaRPr>
          </a:p>
          <a:p>
            <a:pPr marL="0" marR="102394" indent="0" algn="just">
              <a:lnSpc>
                <a:spcPct val="120000"/>
              </a:lnSpc>
              <a:spcBef>
                <a:spcPts val="0"/>
              </a:spcBef>
              <a:buNone/>
            </a:pPr>
            <a:r>
              <a:rPr lang="en-US" sz="1400" dirty="0">
                <a:solidFill>
                  <a:schemeClr val="tx1"/>
                </a:solidFill>
                <a:ea typeface="Calibri" panose="020F0502020204030204" pitchFamily="34" charset="0"/>
                <a:cs typeface="Times New Roman" panose="02020603050405020304" pitchFamily="18" charset="0"/>
              </a:rPr>
              <a:t>The second fraction becomes: 3/5 = (3 × 3) / (3 × 5) = 9/15;</a:t>
            </a:r>
          </a:p>
          <a:p>
            <a:pPr marL="0" marR="102394" indent="0" algn="just">
              <a:lnSpc>
                <a:spcPct val="120000"/>
              </a:lnSpc>
              <a:spcBef>
                <a:spcPts val="0"/>
              </a:spcBef>
              <a:buNone/>
            </a:pPr>
            <a:endParaRPr lang="en-US" sz="1400" dirty="0">
              <a:solidFill>
                <a:schemeClr val="tx1"/>
              </a:solidFill>
              <a:ea typeface="Calibri" panose="020F0502020204030204" pitchFamily="34" charset="0"/>
              <a:cs typeface="Times New Roman" panose="02020603050405020304" pitchFamily="18" charset="0"/>
            </a:endParaRPr>
          </a:p>
          <a:p>
            <a:pPr marL="0" marR="102394" indent="0" algn="just">
              <a:lnSpc>
                <a:spcPct val="120000"/>
              </a:lnSpc>
              <a:spcBef>
                <a:spcPts val="0"/>
              </a:spcBef>
              <a:buNone/>
            </a:pPr>
            <a:r>
              <a:rPr lang="en-US" sz="1400" dirty="0">
                <a:solidFill>
                  <a:schemeClr val="tx1"/>
                </a:solidFill>
                <a:ea typeface="Calibri" panose="020F0502020204030204" pitchFamily="34" charset="0"/>
                <a:cs typeface="Times New Roman" panose="02020603050405020304" pitchFamily="18" charset="0"/>
              </a:rPr>
              <a:t>As in the case of simplifying a fraction, by amplification the values of the fractions are not changed, but only some equivalent fractions of the same value are obtained:</a:t>
            </a:r>
          </a:p>
          <a:p>
            <a:pPr marL="0" marR="102394" indent="0" algn="just">
              <a:lnSpc>
                <a:spcPct val="120000"/>
              </a:lnSpc>
              <a:spcBef>
                <a:spcPts val="0"/>
              </a:spcBef>
              <a:buNone/>
            </a:pPr>
            <a:r>
              <a:rPr lang="en-US" sz="1400" dirty="0">
                <a:solidFill>
                  <a:schemeClr val="tx1"/>
                </a:solidFill>
                <a:ea typeface="Calibri" panose="020F0502020204030204" pitchFamily="34" charset="0"/>
                <a:cs typeface="Times New Roman" panose="02020603050405020304" pitchFamily="18" charset="0"/>
              </a:rPr>
              <a:t>2/3 ≈ 0.67; 10/15 ≈ 0.67;</a:t>
            </a:r>
          </a:p>
          <a:p>
            <a:pPr marL="0" marR="102394" indent="0" algn="just">
              <a:lnSpc>
                <a:spcPct val="120000"/>
              </a:lnSpc>
              <a:spcBef>
                <a:spcPts val="0"/>
              </a:spcBef>
              <a:buNone/>
            </a:pPr>
            <a:r>
              <a:rPr lang="en-US" sz="1400" dirty="0">
                <a:solidFill>
                  <a:schemeClr val="tx1"/>
                </a:solidFill>
                <a:ea typeface="Calibri" panose="020F0502020204030204" pitchFamily="34" charset="0"/>
                <a:cs typeface="Times New Roman" panose="02020603050405020304" pitchFamily="18" charset="0"/>
              </a:rPr>
              <a:t>3/5 = 0.6; 9/15 = 0.6.</a:t>
            </a:r>
            <a:endParaRPr lang="ro-RO" sz="1400" dirty="0">
              <a:solidFill>
                <a:schemeClr val="tx1"/>
              </a:solidFill>
            </a:endParaRPr>
          </a:p>
        </p:txBody>
      </p:sp>
    </p:spTree>
    <p:extLst>
      <p:ext uri="{BB962C8B-B14F-4D97-AF65-F5344CB8AC3E}">
        <p14:creationId xmlns:p14="http://schemas.microsoft.com/office/powerpoint/2010/main" val="98756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DF90BEB-62BA-2B71-C78E-2687C04FF4EC}"/>
              </a:ext>
            </a:extLst>
          </p:cNvPr>
          <p:cNvSpPr>
            <a:spLocks noGrp="1"/>
          </p:cNvSpPr>
          <p:nvPr>
            <p:ph idx="1"/>
          </p:nvPr>
        </p:nvSpPr>
        <p:spPr>
          <a:xfrm>
            <a:off x="457200" y="958303"/>
            <a:ext cx="8229600" cy="4525963"/>
          </a:xfrm>
        </p:spPr>
        <p:txBody>
          <a:bodyPr>
            <a:normAutofit fontScale="62500" lnSpcReduction="20000"/>
          </a:bodyPr>
          <a:lstStyle/>
          <a:p>
            <a:pPr marL="0" marR="35719" indent="0" algn="just">
              <a:lnSpc>
                <a:spcPct val="107000"/>
              </a:lnSpc>
              <a:spcBef>
                <a:spcPts val="1080"/>
              </a:spcBef>
              <a:spcAft>
                <a:spcPts val="675"/>
              </a:spcAft>
              <a:buNone/>
            </a:pPr>
            <a:r>
              <a:rPr lang="en-US" b="1" dirty="0">
                <a:solidFill>
                  <a:srgbClr val="1F4D78"/>
                </a:solidFill>
                <a:ea typeface="Times New Roman" panose="02020603050405020304" pitchFamily="18" charset="0"/>
                <a:cs typeface="Times New Roman" panose="02020603050405020304" pitchFamily="18" charset="0"/>
              </a:rPr>
              <a:t>B. To add fractions that have different denominators, the fractions must be brought to the same denominator. How come?</a:t>
            </a:r>
          </a:p>
          <a:p>
            <a:pPr marL="0" marR="35719" indent="0" algn="just">
              <a:lnSpc>
                <a:spcPct val="107000"/>
              </a:lnSpc>
              <a:spcBef>
                <a:spcPts val="1080"/>
              </a:spcBef>
              <a:spcAft>
                <a:spcPts val="675"/>
              </a:spcAft>
              <a:buNone/>
            </a:pPr>
            <a:r>
              <a:rPr lang="en-US" b="1" dirty="0">
                <a:solidFill>
                  <a:srgbClr val="0070C0"/>
                </a:solidFill>
                <a:ea typeface="Times New Roman" panose="02020603050405020304" pitchFamily="18" charset="0"/>
                <a:cs typeface="Times New Roman" panose="02020603050405020304" pitchFamily="18" charset="0"/>
              </a:rPr>
              <a:t>1. Simplify fractions to their simplest equivalent form:</a:t>
            </a:r>
          </a:p>
          <a:p>
            <a:pPr marL="0" marR="35719" indent="0" algn="just">
              <a:lnSpc>
                <a:spcPct val="107000"/>
              </a:lnSpc>
              <a:spcBef>
                <a:spcPts val="1080"/>
              </a:spcBef>
              <a:spcAft>
                <a:spcPts val="675"/>
              </a:spcAft>
              <a:buNone/>
            </a:pPr>
            <a:r>
              <a:rPr lang="en-US" dirty="0">
                <a:solidFill>
                  <a:schemeClr val="tx1"/>
                </a:solidFill>
                <a:ea typeface="Times New Roman" panose="02020603050405020304" pitchFamily="18" charset="0"/>
                <a:cs typeface="Times New Roman" panose="02020603050405020304" pitchFamily="18" charset="0"/>
              </a:rPr>
              <a:t>Factor both the numerator and denominator of each fraction into prime factors.</a:t>
            </a:r>
          </a:p>
          <a:p>
            <a:pPr marL="0" marR="35719" indent="0" algn="just">
              <a:lnSpc>
                <a:spcPct val="107000"/>
              </a:lnSpc>
              <a:spcBef>
                <a:spcPts val="1080"/>
              </a:spcBef>
              <a:spcAft>
                <a:spcPts val="675"/>
              </a:spcAft>
              <a:buNone/>
            </a:pPr>
            <a:r>
              <a:rPr lang="en-US" dirty="0">
                <a:solidFill>
                  <a:schemeClr val="tx1"/>
                </a:solidFill>
                <a:ea typeface="Times New Roman" panose="02020603050405020304" pitchFamily="18" charset="0"/>
                <a:cs typeface="Times New Roman" panose="02020603050405020304" pitchFamily="18" charset="0"/>
              </a:rPr>
              <a:t>Calculate the CMMDC, the greatest common divisor of the numerator and denominator of each fraction.</a:t>
            </a:r>
          </a:p>
          <a:p>
            <a:pPr marL="0" marR="35719" indent="0" algn="just">
              <a:lnSpc>
                <a:spcPct val="107000"/>
              </a:lnSpc>
              <a:spcBef>
                <a:spcPts val="1080"/>
              </a:spcBef>
              <a:spcAft>
                <a:spcPts val="675"/>
              </a:spcAft>
              <a:buNone/>
            </a:pPr>
            <a:r>
              <a:rPr lang="en-US" dirty="0">
                <a:solidFill>
                  <a:schemeClr val="tx1"/>
                </a:solidFill>
                <a:ea typeface="Times New Roman" panose="02020603050405020304" pitchFamily="18" charset="0"/>
                <a:cs typeface="Times New Roman" panose="02020603050405020304" pitchFamily="18" charset="0"/>
              </a:rPr>
              <a:t>The CMMDC is obtained as the product of all common prime factors of the numerator and denominator, to the lowest powers.</a:t>
            </a:r>
          </a:p>
          <a:p>
            <a:pPr marL="0" marR="35719" indent="0" algn="just">
              <a:lnSpc>
                <a:spcPct val="107000"/>
              </a:lnSpc>
              <a:spcBef>
                <a:spcPts val="1080"/>
              </a:spcBef>
              <a:spcAft>
                <a:spcPts val="675"/>
              </a:spcAft>
              <a:buNone/>
            </a:pPr>
            <a:r>
              <a:rPr lang="en-US" dirty="0">
                <a:solidFill>
                  <a:schemeClr val="tx1"/>
                </a:solidFill>
                <a:ea typeface="Times New Roman" panose="02020603050405020304" pitchFamily="18" charset="0"/>
                <a:cs typeface="Times New Roman" panose="02020603050405020304" pitchFamily="18" charset="0"/>
              </a:rPr>
              <a:t>It then divides both numerator and denominator by the greatest common divisor, </a:t>
            </a:r>
            <a:r>
              <a:rPr lang="en-US" dirty="0" err="1">
                <a:solidFill>
                  <a:schemeClr val="tx1"/>
                </a:solidFill>
                <a:ea typeface="Times New Roman" panose="02020603050405020304" pitchFamily="18" charset="0"/>
                <a:cs typeface="Times New Roman" panose="02020603050405020304" pitchFamily="18" charset="0"/>
              </a:rPr>
              <a:t>cmmdc</a:t>
            </a:r>
            <a:r>
              <a:rPr lang="en-US" dirty="0">
                <a:solidFill>
                  <a:schemeClr val="tx1"/>
                </a:solidFill>
                <a:ea typeface="Times New Roman" panose="02020603050405020304" pitchFamily="18" charset="0"/>
                <a:cs typeface="Times New Roman" panose="02020603050405020304" pitchFamily="18" charset="0"/>
              </a:rPr>
              <a:t> - after this operation the fraction is simplified to its simplest equivalent form.</a:t>
            </a:r>
            <a:endParaRPr lang="ro-RO" dirty="0">
              <a:solidFill>
                <a:schemeClr val="tx1"/>
              </a:solidFill>
            </a:endParaRPr>
          </a:p>
        </p:txBody>
      </p:sp>
    </p:spTree>
    <p:extLst>
      <p:ext uri="{BB962C8B-B14F-4D97-AF65-F5344CB8AC3E}">
        <p14:creationId xmlns:p14="http://schemas.microsoft.com/office/powerpoint/2010/main" val="14425762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A7ECFFF-8186-14C6-E942-C61B88803BAD}"/>
              </a:ext>
            </a:extLst>
          </p:cNvPr>
          <p:cNvSpPr>
            <a:spLocks noGrp="1"/>
          </p:cNvSpPr>
          <p:nvPr>
            <p:ph idx="1"/>
          </p:nvPr>
        </p:nvSpPr>
        <p:spPr>
          <a:xfrm>
            <a:off x="457200" y="1067304"/>
            <a:ext cx="8229600" cy="4525963"/>
          </a:xfrm>
        </p:spPr>
        <p:txBody>
          <a:bodyPr>
            <a:normAutofit fontScale="70000" lnSpcReduction="20000"/>
          </a:bodyPr>
          <a:lstStyle/>
          <a:p>
            <a:pPr marL="0" indent="0">
              <a:buNone/>
            </a:pPr>
            <a:r>
              <a:rPr lang="en-US" dirty="0"/>
              <a:t>An example of adding fractions that have different denominators, with explanations</a:t>
            </a:r>
          </a:p>
          <a:p>
            <a:pPr marL="0" indent="0">
              <a:buNone/>
            </a:pPr>
            <a:r>
              <a:rPr lang="en-US" dirty="0"/>
              <a:t>6/90 + 16/24 + 30/75 = ?</a:t>
            </a:r>
          </a:p>
          <a:p>
            <a:pPr marL="0" indent="0">
              <a:buNone/>
            </a:pPr>
            <a:endParaRPr lang="en-US" dirty="0"/>
          </a:p>
          <a:p>
            <a:pPr marL="0" indent="0">
              <a:buNone/>
            </a:pPr>
            <a:r>
              <a:rPr lang="en-US" dirty="0"/>
              <a:t>1. Simplify fractions to their simplest equivalent form:</a:t>
            </a:r>
          </a:p>
          <a:p>
            <a:pPr marL="0" indent="0">
              <a:buNone/>
            </a:pPr>
            <a:r>
              <a:rPr lang="en-US" dirty="0"/>
              <a:t>6/90 = (2 × 3) / (2 × 32 × 5) = ((2 × 3) : (2 × 3)) / ((2 × 32 × 5) : (2 × 3)) = 1 / (3 × 5) = 1/15</a:t>
            </a:r>
          </a:p>
          <a:p>
            <a:pPr marL="0" indent="0">
              <a:buNone/>
            </a:pPr>
            <a:r>
              <a:rPr lang="en-US" dirty="0"/>
              <a:t>________________________________________</a:t>
            </a:r>
          </a:p>
          <a:p>
            <a:pPr marL="0" indent="0">
              <a:buNone/>
            </a:pPr>
            <a:r>
              <a:rPr lang="en-US" dirty="0"/>
              <a:t>16/24 = 24 / (23 × 3) = (24 : 23) / ((23 × 3) : 23) = 2/3</a:t>
            </a:r>
          </a:p>
          <a:p>
            <a:pPr marL="0" indent="0">
              <a:buNone/>
            </a:pPr>
            <a:r>
              <a:rPr lang="en-US" dirty="0"/>
              <a:t>________________________________________</a:t>
            </a:r>
          </a:p>
          <a:p>
            <a:pPr marL="0" indent="0">
              <a:buNone/>
            </a:pPr>
            <a:r>
              <a:rPr lang="en-US" dirty="0"/>
              <a:t>30/75 = (2 × 3 × 5) / (3 × 52) = ((2 × 3 × 5) : (3 × 5)) / ((3 × 52) : (3 × 5)) = 2/ 5</a:t>
            </a:r>
          </a:p>
          <a:p>
            <a:pPr marL="0" indent="0">
              <a:buNone/>
            </a:pPr>
            <a:r>
              <a:rPr lang="en-US" dirty="0"/>
              <a:t>________________________________________</a:t>
            </a:r>
          </a:p>
          <a:p>
            <a:pPr marL="0" indent="0">
              <a:buNone/>
            </a:pPr>
            <a:r>
              <a:rPr lang="en-US" dirty="0"/>
              <a:t>Simplified fractions: 6/90 + 16/24 + 30/75 = 1/15 + 2/3 + 2/5</a:t>
            </a:r>
            <a:endParaRPr lang="ro-RO" dirty="0"/>
          </a:p>
        </p:txBody>
      </p:sp>
    </p:spTree>
    <p:extLst>
      <p:ext uri="{BB962C8B-B14F-4D97-AF65-F5344CB8AC3E}">
        <p14:creationId xmlns:p14="http://schemas.microsoft.com/office/powerpoint/2010/main" val="39142698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3BFC4E9-901B-3911-AD21-DA69693ED19C}"/>
              </a:ext>
            </a:extLst>
          </p:cNvPr>
          <p:cNvSpPr>
            <a:spLocks noGrp="1"/>
          </p:cNvSpPr>
          <p:nvPr>
            <p:ph idx="1"/>
          </p:nvPr>
        </p:nvSpPr>
        <p:spPr>
          <a:xfrm>
            <a:off x="457200" y="994637"/>
            <a:ext cx="8229600" cy="4525963"/>
          </a:xfrm>
        </p:spPr>
        <p:txBody>
          <a:bodyPr>
            <a:normAutofit fontScale="70000" lnSpcReduction="20000"/>
          </a:bodyPr>
          <a:lstStyle/>
          <a:p>
            <a:pPr marL="0" indent="0">
              <a:buNone/>
            </a:pPr>
            <a:r>
              <a:rPr lang="en-US" dirty="0"/>
              <a:t>2. Calculate the least common multiple, CMMMC, of the new denominators of the simplified fractions:</a:t>
            </a:r>
          </a:p>
          <a:p>
            <a:pPr marL="0" indent="0">
              <a:buNone/>
            </a:pPr>
            <a:endParaRPr lang="en-US" dirty="0"/>
          </a:p>
          <a:p>
            <a:pPr marL="0" indent="0">
              <a:buNone/>
            </a:pPr>
            <a:r>
              <a:rPr lang="en-US" dirty="0"/>
              <a:t>Decompose the new denominators of simplified fractions and multiply all contained unique prime factors to their highest powers.</a:t>
            </a:r>
          </a:p>
          <a:p>
            <a:pPr marL="0" indent="0">
              <a:buNone/>
            </a:pPr>
            <a:r>
              <a:rPr lang="en-US" dirty="0"/>
              <a:t>15 = 3 × 5</a:t>
            </a:r>
          </a:p>
          <a:p>
            <a:pPr marL="0" indent="0">
              <a:buNone/>
            </a:pPr>
            <a:r>
              <a:rPr lang="en-US" dirty="0"/>
              <a:t>________________________________________</a:t>
            </a:r>
          </a:p>
          <a:p>
            <a:pPr marL="0" indent="0">
              <a:buNone/>
            </a:pPr>
            <a:r>
              <a:rPr lang="en-US" dirty="0"/>
              <a:t>3 is a prime number, it cannot be decomposed into other prime factors</a:t>
            </a:r>
          </a:p>
          <a:p>
            <a:pPr marL="0" indent="0">
              <a:buNone/>
            </a:pPr>
            <a:r>
              <a:rPr lang="en-US" dirty="0"/>
              <a:t>________________________________________</a:t>
            </a:r>
          </a:p>
          <a:p>
            <a:pPr marL="0" indent="0">
              <a:buNone/>
            </a:pPr>
            <a:r>
              <a:rPr lang="en-US" dirty="0"/>
              <a:t>5 is a prime number, it cannot be decomposed into other prime factors</a:t>
            </a:r>
          </a:p>
          <a:p>
            <a:pPr marL="0" indent="0">
              <a:buNone/>
            </a:pPr>
            <a:r>
              <a:rPr lang="en-US" dirty="0"/>
              <a:t>________________________________________</a:t>
            </a:r>
          </a:p>
          <a:p>
            <a:pPr marL="0" indent="0">
              <a:buNone/>
            </a:pPr>
            <a:r>
              <a:rPr lang="en-US" dirty="0"/>
              <a:t>CMMMC (15, 3, 5) = CMMMC (3 × 5, 3, 5) = 3 × 5 = 15</a:t>
            </a:r>
            <a:endParaRPr lang="ro-RO" dirty="0"/>
          </a:p>
        </p:txBody>
      </p:sp>
    </p:spTree>
    <p:extLst>
      <p:ext uri="{BB962C8B-B14F-4D97-AF65-F5344CB8AC3E}">
        <p14:creationId xmlns:p14="http://schemas.microsoft.com/office/powerpoint/2010/main" val="20005535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5CAC2AC-DA36-A7D4-9D8D-361E1EDAF9F4}"/>
              </a:ext>
            </a:extLst>
          </p:cNvPr>
          <p:cNvSpPr>
            <a:spLocks noGrp="1"/>
          </p:cNvSpPr>
          <p:nvPr>
            <p:ph idx="1"/>
          </p:nvPr>
        </p:nvSpPr>
        <p:spPr>
          <a:xfrm>
            <a:off x="457200" y="758467"/>
            <a:ext cx="8229600" cy="4525963"/>
          </a:xfrm>
        </p:spPr>
        <p:txBody>
          <a:bodyPr/>
          <a:lstStyle/>
          <a:p>
            <a:pPr marL="0" indent="0">
              <a:buNone/>
            </a:pPr>
            <a:r>
              <a:rPr lang="en-US" sz="2400" dirty="0"/>
              <a:t>3. Calculate the amplification factor of each fraction:</a:t>
            </a:r>
          </a:p>
          <a:p>
            <a:pPr marL="0" indent="0">
              <a:buNone/>
            </a:pPr>
            <a:r>
              <a:rPr lang="en-US" sz="2400" dirty="0"/>
              <a:t>Divide the least common multiple, CMMMC, by the denominator of each fraction.</a:t>
            </a:r>
          </a:p>
          <a:p>
            <a:pPr marL="0" indent="0">
              <a:buNone/>
            </a:pPr>
            <a:r>
              <a:rPr lang="en-US" sz="2400" dirty="0"/>
              <a:t>For the first fraction: 15 : 15 = 1</a:t>
            </a:r>
          </a:p>
          <a:p>
            <a:pPr marL="0" indent="0">
              <a:buNone/>
            </a:pPr>
            <a:r>
              <a:rPr lang="en-US" sz="2400" dirty="0"/>
              <a:t>________________________________________</a:t>
            </a:r>
          </a:p>
          <a:p>
            <a:pPr marL="0" indent="0">
              <a:buNone/>
            </a:pPr>
            <a:r>
              <a:rPr lang="en-US" sz="2400" dirty="0"/>
              <a:t>For the second fraction: 15 : 3 = 5</a:t>
            </a:r>
          </a:p>
          <a:p>
            <a:pPr marL="0" indent="0">
              <a:buNone/>
            </a:pPr>
            <a:r>
              <a:rPr lang="en-US" sz="2400" dirty="0"/>
              <a:t>________________________________________</a:t>
            </a:r>
          </a:p>
          <a:p>
            <a:pPr marL="0" indent="0">
              <a:buNone/>
            </a:pPr>
            <a:r>
              <a:rPr lang="en-US" sz="2400" dirty="0"/>
              <a:t>For the third fraction: 15 : 5 = 3</a:t>
            </a:r>
            <a:endParaRPr lang="ro-RO" sz="2400" dirty="0"/>
          </a:p>
        </p:txBody>
      </p:sp>
    </p:spTree>
    <p:extLst>
      <p:ext uri="{BB962C8B-B14F-4D97-AF65-F5344CB8AC3E}">
        <p14:creationId xmlns:p14="http://schemas.microsoft.com/office/powerpoint/2010/main" val="38188265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98DB412-9D6D-67A0-4D07-977C4EC02939}"/>
              </a:ext>
            </a:extLst>
          </p:cNvPr>
          <p:cNvSpPr>
            <a:spLocks noGrp="1"/>
          </p:cNvSpPr>
          <p:nvPr>
            <p:ph idx="1"/>
          </p:nvPr>
        </p:nvSpPr>
        <p:spPr>
          <a:xfrm>
            <a:off x="457200" y="1043082"/>
            <a:ext cx="8229600" cy="4525963"/>
          </a:xfrm>
        </p:spPr>
        <p:txBody>
          <a:bodyPr/>
          <a:lstStyle/>
          <a:p>
            <a:pPr marL="0" indent="0">
              <a:buNone/>
            </a:pPr>
            <a:r>
              <a:rPr lang="en-US" sz="2400" dirty="0"/>
              <a:t>4. Amplify each fraction:</a:t>
            </a:r>
          </a:p>
          <a:p>
            <a:pPr marL="0" indent="0">
              <a:buNone/>
            </a:pPr>
            <a:r>
              <a:rPr lang="en-US" sz="2400" dirty="0"/>
              <a:t>Multiply the numerator and denominator of each fraction by its own "magnification factor".</a:t>
            </a:r>
          </a:p>
          <a:p>
            <a:pPr marL="0" indent="0">
              <a:buNone/>
            </a:pPr>
            <a:r>
              <a:rPr lang="en-US" sz="2400" dirty="0"/>
              <a:t>• The first fraction remains unchanged: 1/15 = (1 × 1)/(1 × 15) = 1/15</a:t>
            </a:r>
          </a:p>
          <a:p>
            <a:pPr marL="0" indent="0">
              <a:buNone/>
            </a:pPr>
            <a:r>
              <a:rPr lang="en-US" sz="2400" dirty="0"/>
              <a:t>________________________________________</a:t>
            </a:r>
          </a:p>
          <a:p>
            <a:pPr marL="0" indent="0">
              <a:buNone/>
            </a:pPr>
            <a:r>
              <a:rPr lang="en-US" sz="2400" dirty="0"/>
              <a:t>The second fraction becomes: 2/3 = (5 × 2)/(5 × 3) = 10/15</a:t>
            </a:r>
          </a:p>
          <a:p>
            <a:pPr marL="0" indent="0">
              <a:buNone/>
            </a:pPr>
            <a:r>
              <a:rPr lang="en-US" sz="2400" dirty="0"/>
              <a:t>________________________________________</a:t>
            </a:r>
          </a:p>
          <a:p>
            <a:pPr marL="0" indent="0">
              <a:buNone/>
            </a:pPr>
            <a:r>
              <a:rPr lang="en-US" sz="2400" dirty="0"/>
              <a:t>The third fraction becomes: 2/5 = (3 × 2)/(3 × 5) = 6/15</a:t>
            </a:r>
            <a:endParaRPr lang="ro-RO" sz="2400" dirty="0"/>
          </a:p>
        </p:txBody>
      </p:sp>
    </p:spTree>
    <p:extLst>
      <p:ext uri="{BB962C8B-B14F-4D97-AF65-F5344CB8AC3E}">
        <p14:creationId xmlns:p14="http://schemas.microsoft.com/office/powerpoint/2010/main" val="38419030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827F3C9-8FB8-37CF-2498-9E588E431B59}"/>
              </a:ext>
            </a:extLst>
          </p:cNvPr>
          <p:cNvSpPr>
            <a:spLocks noGrp="1"/>
          </p:cNvSpPr>
          <p:nvPr>
            <p:ph idx="1"/>
          </p:nvPr>
        </p:nvSpPr>
        <p:spPr>
          <a:xfrm>
            <a:off x="457200" y="928026"/>
            <a:ext cx="8229600" cy="4958046"/>
          </a:xfrm>
        </p:spPr>
        <p:txBody>
          <a:bodyPr>
            <a:normAutofit fontScale="62500" lnSpcReduction="20000"/>
          </a:bodyPr>
          <a:lstStyle/>
          <a:p>
            <a:pPr marL="0" indent="0">
              <a:buNone/>
            </a:pPr>
            <a:r>
              <a:rPr lang="en-US" dirty="0"/>
              <a:t>5. Add the fractions:</a:t>
            </a:r>
          </a:p>
          <a:p>
            <a:pPr marL="0" indent="0">
              <a:buNone/>
            </a:pPr>
            <a:r>
              <a:rPr lang="en-US" dirty="0"/>
              <a:t>Simply add the numerators of the fractions.</a:t>
            </a:r>
          </a:p>
          <a:p>
            <a:pPr marL="0" indent="0">
              <a:buNone/>
            </a:pPr>
            <a:r>
              <a:rPr lang="en-US" dirty="0"/>
              <a:t>6/90 + 16/24 + 30/75 = 1/15 + 2/3 + 2/5 = 1/15 + 10/15 + 6/15 = (1 + 10 + 6) / 15 = 17/15</a:t>
            </a:r>
          </a:p>
          <a:p>
            <a:pPr marL="0" indent="0">
              <a:buNone/>
            </a:pPr>
            <a:endParaRPr lang="en-US" dirty="0"/>
          </a:p>
          <a:p>
            <a:pPr marL="0" indent="0">
              <a:buNone/>
            </a:pPr>
            <a:r>
              <a:rPr lang="en-US" dirty="0"/>
              <a:t>6. Simplify the resulting fraction, if necessary.</a:t>
            </a:r>
          </a:p>
          <a:p>
            <a:pPr marL="0" indent="0">
              <a:buNone/>
            </a:pPr>
            <a:r>
              <a:rPr lang="en-US" dirty="0"/>
              <a:t>In this case, there was no need to simplify the resulting fraction, since the numerator and denominator are coprime numbers (prime to each other, they have no common divisors).</a:t>
            </a:r>
          </a:p>
          <a:p>
            <a:pPr marL="0" indent="0">
              <a:buNone/>
            </a:pPr>
            <a:endParaRPr lang="en-US" dirty="0"/>
          </a:p>
          <a:p>
            <a:pPr marL="0" indent="0">
              <a:buNone/>
            </a:pPr>
            <a:r>
              <a:rPr lang="en-US" dirty="0"/>
              <a:t>7. Extra step - rewrite the resulting fraction:</a:t>
            </a:r>
          </a:p>
          <a:p>
            <a:pPr marL="0" indent="0">
              <a:buNone/>
            </a:pPr>
            <a:r>
              <a:rPr lang="en-US" dirty="0"/>
              <a:t>Because the resulting fraction is </a:t>
            </a:r>
            <a:r>
              <a:rPr lang="en-US" dirty="0" err="1"/>
              <a:t>overunit</a:t>
            </a:r>
            <a:r>
              <a:rPr lang="en-US" dirty="0"/>
              <a:t>, or also called an improper fraction, i.e. the absolute value of the numerator is greater than the absolute value of the denominator, we can write it in the form of a mixed fraction:</a:t>
            </a:r>
          </a:p>
          <a:p>
            <a:pPr marL="0" indent="0">
              <a:buNone/>
            </a:pPr>
            <a:r>
              <a:rPr lang="en-US" b="1" dirty="0">
                <a:solidFill>
                  <a:srgbClr val="0070C0"/>
                </a:solidFill>
              </a:rPr>
              <a:t>17/15 = (15 + 2)/15 = 15/15 + 2/15 = 1 + 2/15 = 1 2/15, which is one whole and two fifteenths.</a:t>
            </a:r>
            <a:endParaRPr lang="ro-RO" b="1" dirty="0">
              <a:solidFill>
                <a:srgbClr val="0070C0"/>
              </a:solidFill>
            </a:endParaRPr>
          </a:p>
        </p:txBody>
      </p:sp>
    </p:spTree>
    <p:extLst>
      <p:ext uri="{BB962C8B-B14F-4D97-AF65-F5344CB8AC3E}">
        <p14:creationId xmlns:p14="http://schemas.microsoft.com/office/powerpoint/2010/main" val="16047896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09694"/>
            <a:ext cx="8229600" cy="4525963"/>
          </a:xfrm>
        </p:spPr>
        <p:txBody>
          <a:bodyPr/>
          <a:lstStyle/>
          <a:p>
            <a:pPr marL="0" marR="108585" indent="0" algn="just">
              <a:lnSpc>
                <a:spcPct val="107000"/>
              </a:lnSpc>
              <a:spcBef>
                <a:spcPts val="855"/>
              </a:spcBef>
              <a:spcAft>
                <a:spcPts val="855"/>
              </a:spcAft>
              <a:buNone/>
            </a:pPr>
            <a:r>
              <a:rPr lang="en-US" sz="2000" dirty="0">
                <a:solidFill>
                  <a:schemeClr val="tx1"/>
                </a:solidFill>
                <a:ea typeface="Times New Roman" panose="02020603050405020304" pitchFamily="18" charset="0"/>
              </a:rPr>
              <a:t>If we have to divide 2 apples equally among 3 children, then the division must be solved:</a:t>
            </a:r>
          </a:p>
          <a:p>
            <a:pPr marL="0" marR="108585" indent="0" algn="ctr">
              <a:lnSpc>
                <a:spcPct val="107000"/>
              </a:lnSpc>
              <a:spcBef>
                <a:spcPts val="855"/>
              </a:spcBef>
              <a:spcAft>
                <a:spcPts val="855"/>
              </a:spcAft>
              <a:buNone/>
            </a:pPr>
            <a:r>
              <a:rPr lang="en-US" sz="2000" dirty="0">
                <a:solidFill>
                  <a:schemeClr val="tx1"/>
                </a:solidFill>
                <a:ea typeface="Times New Roman" panose="02020603050405020304" pitchFamily="18" charset="0"/>
              </a:rPr>
              <a:t>2 : 3 = ?</a:t>
            </a:r>
          </a:p>
          <a:p>
            <a:pPr marR="108585" algn="just">
              <a:lnSpc>
                <a:spcPct val="107000"/>
              </a:lnSpc>
              <a:spcBef>
                <a:spcPts val="855"/>
              </a:spcBef>
              <a:spcAft>
                <a:spcPts val="855"/>
              </a:spcAft>
            </a:pPr>
            <a:r>
              <a:rPr lang="en-US" sz="2000" dirty="0">
                <a:solidFill>
                  <a:schemeClr val="tx1"/>
                </a:solidFill>
                <a:ea typeface="Times New Roman" panose="02020603050405020304" pitchFamily="18" charset="0"/>
              </a:rPr>
              <a:t>this operation has no solution in the set of natural numbers;</a:t>
            </a:r>
          </a:p>
          <a:p>
            <a:pPr marR="108585" algn="just">
              <a:lnSpc>
                <a:spcPct val="107000"/>
              </a:lnSpc>
              <a:spcBef>
                <a:spcPts val="855"/>
              </a:spcBef>
              <a:spcAft>
                <a:spcPts val="855"/>
              </a:spcAft>
            </a:pPr>
            <a:r>
              <a:rPr lang="en-US" sz="2000" dirty="0">
                <a:solidFill>
                  <a:schemeClr val="tx1"/>
                </a:solidFill>
                <a:ea typeface="Times New Roman" panose="02020603050405020304" pitchFamily="18" charset="0"/>
              </a:rPr>
              <a:t>however, we will be able to divide the apples using the knife: the amount of apple for each child will be defined using the fraction 2/3;</a:t>
            </a:r>
          </a:p>
          <a:p>
            <a:pPr marR="108585" algn="just">
              <a:lnSpc>
                <a:spcPct val="107000"/>
              </a:lnSpc>
              <a:spcBef>
                <a:spcPts val="855"/>
              </a:spcBef>
              <a:spcAft>
                <a:spcPts val="855"/>
              </a:spcAft>
            </a:pPr>
            <a:r>
              <a:rPr lang="en-US" sz="2000" dirty="0">
                <a:solidFill>
                  <a:schemeClr val="tx1"/>
                </a:solidFill>
                <a:ea typeface="Times New Roman" panose="02020603050405020304" pitchFamily="18" charset="0"/>
              </a:rPr>
              <a:t>all similar cases lead to fractions.</a:t>
            </a:r>
            <a:endParaRPr lang="ro-RO" sz="2000" dirty="0"/>
          </a:p>
        </p:txBody>
      </p:sp>
    </p:spTree>
    <p:extLst>
      <p:ext uri="{BB962C8B-B14F-4D97-AF65-F5344CB8AC3E}">
        <p14:creationId xmlns:p14="http://schemas.microsoft.com/office/powerpoint/2010/main" val="31445327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C475645-DA00-FB7A-4E4C-4DC61BFD6B43}"/>
              </a:ext>
            </a:extLst>
          </p:cNvPr>
          <p:cNvSpPr>
            <a:spLocks noGrp="1"/>
          </p:cNvSpPr>
          <p:nvPr>
            <p:ph idx="1"/>
          </p:nvPr>
        </p:nvSpPr>
        <p:spPr>
          <a:xfrm>
            <a:off x="457200" y="903802"/>
            <a:ext cx="8229600" cy="4525963"/>
          </a:xfrm>
        </p:spPr>
        <p:txBody>
          <a:bodyPr>
            <a:normAutofit fontScale="70000" lnSpcReduction="20000"/>
          </a:bodyPr>
          <a:lstStyle/>
          <a:p>
            <a:pPr marL="0" indent="0" algn="ctr">
              <a:buNone/>
            </a:pPr>
            <a:r>
              <a:rPr lang="en-US" sz="2175" b="1" dirty="0">
                <a:solidFill>
                  <a:schemeClr val="accent1">
                    <a:lumMod val="75000"/>
                  </a:schemeClr>
                </a:solidFill>
              </a:rPr>
              <a:t>Learn How to Subtract Fractions: Theory, Steps, Complete Example. Subtraction of fractions with equal or different denominators</a:t>
            </a:r>
          </a:p>
          <a:p>
            <a:pPr marL="0" indent="0" algn="ctr">
              <a:buNone/>
            </a:pPr>
            <a:r>
              <a:rPr lang="en-US" sz="2175" b="1" dirty="0">
                <a:solidFill>
                  <a:schemeClr val="accent1">
                    <a:lumMod val="75000"/>
                  </a:schemeClr>
                </a:solidFill>
              </a:rPr>
              <a:t>Theory and practical example, explained: subtracting fractions - how do you subtract ordinary fractions?</a:t>
            </a:r>
          </a:p>
          <a:p>
            <a:pPr marL="0" indent="0" algn="ctr">
              <a:buNone/>
            </a:pPr>
            <a:endParaRPr lang="en-US" sz="2175" dirty="0"/>
          </a:p>
          <a:p>
            <a:pPr marL="0" indent="0" algn="ctr">
              <a:buNone/>
            </a:pPr>
            <a:endParaRPr lang="en-US" sz="2175" dirty="0"/>
          </a:p>
          <a:p>
            <a:pPr marL="0" indent="0" algn="ctr">
              <a:buNone/>
            </a:pPr>
            <a:r>
              <a:rPr lang="en-US" sz="2175" dirty="0"/>
              <a:t>There are two cases regarding the denominators when we subtract ordinary fractions:</a:t>
            </a:r>
          </a:p>
          <a:p>
            <a:pPr marL="0" indent="0">
              <a:buNone/>
            </a:pPr>
            <a:r>
              <a:rPr lang="en-US" sz="2175" dirty="0"/>
              <a:t>• A. fractions have equal denominators;</a:t>
            </a:r>
          </a:p>
          <a:p>
            <a:pPr marL="0" indent="0">
              <a:buNone/>
            </a:pPr>
            <a:r>
              <a:rPr lang="en-US" sz="2175" dirty="0"/>
              <a:t>• B. fractions have different denominators.</a:t>
            </a:r>
          </a:p>
          <a:p>
            <a:pPr marL="0" indent="0">
              <a:buNone/>
            </a:pPr>
            <a:endParaRPr lang="en-US" sz="2175" dirty="0"/>
          </a:p>
          <a:p>
            <a:pPr marL="0" indent="0">
              <a:buNone/>
            </a:pPr>
            <a:r>
              <a:rPr lang="en-US" sz="2600" b="1" dirty="0"/>
              <a:t>A. How do you subtract ordinary fractions that have the same denominator?</a:t>
            </a:r>
          </a:p>
          <a:p>
            <a:pPr marL="0" indent="0">
              <a:buNone/>
            </a:pPr>
            <a:r>
              <a:rPr lang="en-US" sz="2175" dirty="0"/>
              <a:t>• Simply subtract the numerators of the fractions.</a:t>
            </a:r>
          </a:p>
          <a:p>
            <a:pPr marL="0" indent="0">
              <a:buNone/>
            </a:pPr>
            <a:r>
              <a:rPr lang="en-US" sz="2175" dirty="0"/>
              <a:t>• The denominator of the resulting fraction will be the same common denominator of the fractions.</a:t>
            </a:r>
          </a:p>
          <a:p>
            <a:pPr marL="0" indent="0">
              <a:buNone/>
            </a:pPr>
            <a:r>
              <a:rPr lang="en-US" sz="2175" dirty="0"/>
              <a:t>• Simplify the resulting fraction.</a:t>
            </a:r>
          </a:p>
          <a:p>
            <a:pPr marL="0" indent="0">
              <a:buNone/>
            </a:pPr>
            <a:r>
              <a:rPr lang="en-US" sz="2175" dirty="0"/>
              <a:t>An example of subtracting fractions that have equal denominators, with explanations</a:t>
            </a:r>
          </a:p>
          <a:p>
            <a:pPr marL="0" indent="0">
              <a:buNone/>
            </a:pPr>
            <a:r>
              <a:rPr lang="en-US" sz="2175" dirty="0"/>
              <a:t>3/18 + 4/18 - 5/18 = (3 + 4 - 5)/18 = 2/18;</a:t>
            </a:r>
          </a:p>
          <a:p>
            <a:pPr marL="0" indent="0">
              <a:buNone/>
            </a:pPr>
            <a:r>
              <a:rPr lang="en-US" sz="2175" dirty="0"/>
              <a:t>• We simply subtracted the numerators of the fractions: 3 + 4 - 5 = 2;</a:t>
            </a:r>
          </a:p>
          <a:p>
            <a:pPr marL="0" indent="0">
              <a:buNone/>
            </a:pPr>
            <a:r>
              <a:rPr lang="en-US" sz="2175" dirty="0"/>
              <a:t>• The denominator of the resulting fraction is: 18;</a:t>
            </a:r>
          </a:p>
          <a:p>
            <a:pPr marL="0" indent="0">
              <a:buNone/>
            </a:pPr>
            <a:r>
              <a:rPr lang="en-US" sz="2175" dirty="0"/>
              <a:t>Simplify the resulting fraction: 2/18 = (2 : 2)/(18 : 2) = 1/9.</a:t>
            </a:r>
            <a:endParaRPr lang="ro-RO" dirty="0"/>
          </a:p>
        </p:txBody>
      </p:sp>
    </p:spTree>
    <p:extLst>
      <p:ext uri="{BB962C8B-B14F-4D97-AF65-F5344CB8AC3E}">
        <p14:creationId xmlns:p14="http://schemas.microsoft.com/office/powerpoint/2010/main" val="347750358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CBDA60C-CA1A-9101-928B-AD1D108896F5}"/>
              </a:ext>
            </a:extLst>
          </p:cNvPr>
          <p:cNvSpPr>
            <a:spLocks noGrp="1"/>
          </p:cNvSpPr>
          <p:nvPr>
            <p:ph idx="1"/>
          </p:nvPr>
        </p:nvSpPr>
        <p:spPr>
          <a:xfrm>
            <a:off x="457200" y="976470"/>
            <a:ext cx="8229600" cy="4525963"/>
          </a:xfrm>
        </p:spPr>
        <p:txBody>
          <a:bodyPr>
            <a:normAutofit fontScale="70000" lnSpcReduction="20000"/>
          </a:bodyPr>
          <a:lstStyle/>
          <a:p>
            <a:pPr marL="0" indent="0">
              <a:buNone/>
            </a:pPr>
            <a:r>
              <a:rPr lang="en-US" b="1" dirty="0"/>
              <a:t>B. To subtract fractions that have different denominators, the fractions must be brought to the same denominator. How come?</a:t>
            </a:r>
          </a:p>
          <a:p>
            <a:pPr marL="0" indent="0">
              <a:buNone/>
            </a:pPr>
            <a:endParaRPr lang="en-US" b="1" dirty="0"/>
          </a:p>
          <a:p>
            <a:pPr marL="514350" indent="-514350">
              <a:buAutoNum type="arabicPeriod"/>
            </a:pPr>
            <a:r>
              <a:rPr lang="en-US" dirty="0"/>
              <a:t>Simplify fractions to their simplest equivalent form:</a:t>
            </a:r>
          </a:p>
          <a:p>
            <a:pPr marL="0" indent="0">
              <a:buNone/>
            </a:pPr>
            <a:endParaRPr lang="en-US" dirty="0"/>
          </a:p>
          <a:p>
            <a:pPr marL="0" indent="0">
              <a:buNone/>
            </a:pPr>
            <a:r>
              <a:rPr lang="en-US" dirty="0"/>
              <a:t>• Factor both the numerator and denominator of each fraction into prime factors.</a:t>
            </a:r>
          </a:p>
          <a:p>
            <a:pPr marL="0" indent="0">
              <a:buNone/>
            </a:pPr>
            <a:r>
              <a:rPr lang="en-US" dirty="0"/>
              <a:t>• Calculates the CMMDC, the greatest common divisor of the numerator and denominator of each fraction.</a:t>
            </a:r>
          </a:p>
          <a:p>
            <a:pPr marL="0" indent="0">
              <a:buNone/>
            </a:pPr>
            <a:r>
              <a:rPr lang="en-US" dirty="0"/>
              <a:t>• CMMDC is obtained as the product of all common prime factors of the numerator and denominator multiplied to the lowest powers.</a:t>
            </a:r>
          </a:p>
          <a:p>
            <a:pPr marL="0" indent="0">
              <a:buNone/>
            </a:pPr>
            <a:r>
              <a:rPr lang="en-US" dirty="0"/>
              <a:t>• Then divide both numerator and denominator by the greatest common divisor, </a:t>
            </a:r>
            <a:r>
              <a:rPr lang="en-US" dirty="0" err="1"/>
              <a:t>cmmdc</a:t>
            </a:r>
            <a:r>
              <a:rPr lang="en-US" dirty="0"/>
              <a:t> - after this operation the fraction is simplified to its simplest equivalent form.</a:t>
            </a:r>
            <a:endParaRPr lang="ro-RO" dirty="0"/>
          </a:p>
        </p:txBody>
      </p:sp>
    </p:spTree>
    <p:extLst>
      <p:ext uri="{BB962C8B-B14F-4D97-AF65-F5344CB8AC3E}">
        <p14:creationId xmlns:p14="http://schemas.microsoft.com/office/powerpoint/2010/main" val="33195611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6740D38-F82B-E36C-9215-22565B71AE9D}"/>
              </a:ext>
            </a:extLst>
          </p:cNvPr>
          <p:cNvSpPr>
            <a:spLocks noGrp="1"/>
          </p:cNvSpPr>
          <p:nvPr>
            <p:ph idx="1"/>
          </p:nvPr>
        </p:nvSpPr>
        <p:spPr>
          <a:xfrm>
            <a:off x="457200" y="1030971"/>
            <a:ext cx="8229600" cy="4525963"/>
          </a:xfrm>
        </p:spPr>
        <p:txBody>
          <a:bodyPr/>
          <a:lstStyle/>
          <a:p>
            <a:pPr marL="0" indent="0">
              <a:buNone/>
            </a:pPr>
            <a:r>
              <a:rPr lang="en-US" sz="2400" dirty="0"/>
              <a:t>2. Calculate the least common multiple, CMMMC, of the new denominators of the simplified fractions:</a:t>
            </a:r>
          </a:p>
          <a:p>
            <a:pPr marL="0" indent="0">
              <a:buNone/>
            </a:pPr>
            <a:endParaRPr lang="en-US" sz="2400" dirty="0"/>
          </a:p>
          <a:p>
            <a:pPr marL="0" indent="0">
              <a:buNone/>
            </a:pPr>
            <a:r>
              <a:rPr lang="en-US" sz="2400" dirty="0"/>
              <a:t>• CMMMC will be the common denominator of the added fractions.</a:t>
            </a:r>
          </a:p>
          <a:p>
            <a:pPr marL="0" indent="0">
              <a:buNone/>
            </a:pPr>
            <a:r>
              <a:rPr lang="en-US" sz="2400" dirty="0"/>
              <a:t>• Prime all new denominators of simplified fractions.</a:t>
            </a:r>
          </a:p>
          <a:p>
            <a:pPr marL="0" indent="0">
              <a:buNone/>
            </a:pPr>
            <a:r>
              <a:rPr lang="en-US" sz="2400" dirty="0"/>
              <a:t>• The least common multiple CMMMC is obtained by multiplying all the unique prime factors that appear in the decomposition of the denominators multiplied to the highest powers.</a:t>
            </a:r>
            <a:endParaRPr lang="ro-RO" sz="2400" dirty="0"/>
          </a:p>
        </p:txBody>
      </p:sp>
    </p:spTree>
    <p:extLst>
      <p:ext uri="{BB962C8B-B14F-4D97-AF65-F5344CB8AC3E}">
        <p14:creationId xmlns:p14="http://schemas.microsoft.com/office/powerpoint/2010/main" val="293610696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B41AEF0-4AB5-6643-E520-C7DAD71EA9B5}"/>
              </a:ext>
            </a:extLst>
          </p:cNvPr>
          <p:cNvSpPr>
            <a:spLocks noGrp="1"/>
          </p:cNvSpPr>
          <p:nvPr>
            <p:ph idx="1"/>
          </p:nvPr>
        </p:nvSpPr>
        <p:spPr>
          <a:xfrm>
            <a:off x="457200" y="1012804"/>
            <a:ext cx="8229600" cy="4752155"/>
          </a:xfrm>
        </p:spPr>
        <p:txBody>
          <a:bodyPr>
            <a:noAutofit/>
          </a:bodyPr>
          <a:lstStyle/>
          <a:p>
            <a:pPr marL="0" indent="0">
              <a:lnSpc>
                <a:spcPct val="120000"/>
              </a:lnSpc>
              <a:spcBef>
                <a:spcPts val="0"/>
              </a:spcBef>
              <a:buNone/>
            </a:pPr>
            <a:r>
              <a:rPr lang="en-US" sz="1600" dirty="0">
                <a:solidFill>
                  <a:schemeClr val="tx1"/>
                </a:solidFill>
              </a:rPr>
              <a:t>3. Calculate the amplification factor of each fraction:</a:t>
            </a:r>
          </a:p>
          <a:p>
            <a:pPr marL="0" indent="0">
              <a:lnSpc>
                <a:spcPct val="120000"/>
              </a:lnSpc>
              <a:spcBef>
                <a:spcPts val="0"/>
              </a:spcBef>
              <a:buNone/>
            </a:pPr>
            <a:endParaRPr lang="en-US" sz="1600" dirty="0">
              <a:solidFill>
                <a:schemeClr val="tx1"/>
              </a:solidFill>
            </a:endParaRPr>
          </a:p>
          <a:p>
            <a:pPr marL="0" indent="0">
              <a:lnSpc>
                <a:spcPct val="120000"/>
              </a:lnSpc>
              <a:spcBef>
                <a:spcPts val="0"/>
              </a:spcBef>
              <a:buNone/>
            </a:pPr>
            <a:r>
              <a:rPr lang="en-US" sz="1600" dirty="0">
                <a:solidFill>
                  <a:schemeClr val="tx1"/>
                </a:solidFill>
              </a:rPr>
              <a:t>• The multiplier is a non-zero natural number that will be used to multiply both the numerator and the denominator of each separate fraction to bring all the fractions to the same common denominator.</a:t>
            </a:r>
          </a:p>
          <a:p>
            <a:pPr marL="0" indent="0">
              <a:lnSpc>
                <a:spcPct val="120000"/>
              </a:lnSpc>
              <a:spcBef>
                <a:spcPts val="0"/>
              </a:spcBef>
              <a:buNone/>
            </a:pPr>
            <a:r>
              <a:rPr lang="en-US" sz="1600" dirty="0">
                <a:solidFill>
                  <a:schemeClr val="tx1"/>
                </a:solidFill>
              </a:rPr>
              <a:t>• Divides the lowest common multiple CMMMC calculated in the previous point, by the denominator of each separate fraction, thus obtaining a number for each separate fraction, called the "amplification factor".</a:t>
            </a:r>
          </a:p>
          <a:p>
            <a:pPr marL="0" indent="0">
              <a:lnSpc>
                <a:spcPct val="120000"/>
              </a:lnSpc>
              <a:spcBef>
                <a:spcPts val="0"/>
              </a:spcBef>
              <a:buNone/>
            </a:pPr>
            <a:r>
              <a:rPr lang="en-US" sz="1600" dirty="0">
                <a:solidFill>
                  <a:schemeClr val="tx1"/>
                </a:solidFill>
              </a:rPr>
              <a:t>4. Amplify each fraction:</a:t>
            </a:r>
          </a:p>
          <a:p>
            <a:pPr marL="0" indent="0">
              <a:lnSpc>
                <a:spcPct val="120000"/>
              </a:lnSpc>
              <a:spcBef>
                <a:spcPts val="0"/>
              </a:spcBef>
              <a:buNone/>
            </a:pPr>
            <a:r>
              <a:rPr lang="en-US" sz="1600" dirty="0">
                <a:solidFill>
                  <a:schemeClr val="tx1"/>
                </a:solidFill>
              </a:rPr>
              <a:t>• Multiply both the numerator and denominator of each fraction by the "amplification factor".</a:t>
            </a:r>
          </a:p>
          <a:p>
            <a:pPr marL="0" indent="0">
              <a:lnSpc>
                <a:spcPct val="120000"/>
              </a:lnSpc>
              <a:spcBef>
                <a:spcPts val="0"/>
              </a:spcBef>
              <a:buNone/>
            </a:pPr>
            <a:r>
              <a:rPr lang="en-US" sz="1600" dirty="0">
                <a:solidFill>
                  <a:schemeClr val="tx1"/>
                </a:solidFill>
              </a:rPr>
              <a:t>• After amplification, the fractions are brought to the same denominator.</a:t>
            </a:r>
          </a:p>
          <a:p>
            <a:pPr marL="0" indent="0">
              <a:lnSpc>
                <a:spcPct val="120000"/>
              </a:lnSpc>
              <a:spcBef>
                <a:spcPts val="0"/>
              </a:spcBef>
              <a:buNone/>
            </a:pPr>
            <a:r>
              <a:rPr lang="en-US" sz="1600" dirty="0">
                <a:solidFill>
                  <a:schemeClr val="tx1"/>
                </a:solidFill>
              </a:rPr>
              <a:t>5. Subtract fractions:</a:t>
            </a:r>
          </a:p>
          <a:p>
            <a:pPr marL="0" indent="0">
              <a:lnSpc>
                <a:spcPct val="120000"/>
              </a:lnSpc>
              <a:spcBef>
                <a:spcPts val="0"/>
              </a:spcBef>
              <a:buNone/>
            </a:pPr>
            <a:r>
              <a:rPr lang="en-US" sz="1600" dirty="0">
                <a:solidFill>
                  <a:schemeClr val="tx1"/>
                </a:solidFill>
              </a:rPr>
              <a:t>• To subtract fractions, subtract the numerators of all the fractions.</a:t>
            </a:r>
          </a:p>
          <a:p>
            <a:pPr marL="0" indent="0">
              <a:lnSpc>
                <a:spcPct val="120000"/>
              </a:lnSpc>
              <a:spcBef>
                <a:spcPts val="0"/>
              </a:spcBef>
              <a:buNone/>
            </a:pPr>
            <a:r>
              <a:rPr lang="en-US" sz="1600" dirty="0">
                <a:solidFill>
                  <a:schemeClr val="tx1"/>
                </a:solidFill>
              </a:rPr>
              <a:t>• The denominator of the resulting fraction will be equal to the common denominator of the added fractions, i.e. the lowest common multiple of the denominators, calculated above.</a:t>
            </a:r>
            <a:endParaRPr lang="ro-RO" sz="1600" dirty="0">
              <a:solidFill>
                <a:schemeClr val="tx1"/>
              </a:solidFill>
            </a:endParaRPr>
          </a:p>
        </p:txBody>
      </p:sp>
    </p:spTree>
    <p:extLst>
      <p:ext uri="{BB962C8B-B14F-4D97-AF65-F5344CB8AC3E}">
        <p14:creationId xmlns:p14="http://schemas.microsoft.com/office/powerpoint/2010/main" val="9769533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0CA19B9-2731-550F-D6F8-26BDD768EABB}"/>
              </a:ext>
            </a:extLst>
          </p:cNvPr>
          <p:cNvSpPr>
            <a:spLocks noGrp="1"/>
          </p:cNvSpPr>
          <p:nvPr>
            <p:ph idx="1"/>
          </p:nvPr>
        </p:nvSpPr>
        <p:spPr>
          <a:xfrm>
            <a:off x="457200" y="958303"/>
            <a:ext cx="8229600" cy="4525963"/>
          </a:xfrm>
        </p:spPr>
        <p:txBody>
          <a:bodyPr>
            <a:normAutofit fontScale="62500" lnSpcReduction="20000"/>
          </a:bodyPr>
          <a:lstStyle/>
          <a:p>
            <a:pPr marL="0" indent="0">
              <a:buNone/>
            </a:pPr>
            <a:r>
              <a:rPr lang="en-US" dirty="0"/>
              <a:t>6. Simplify the resulting fraction, if necessary.</a:t>
            </a:r>
          </a:p>
          <a:p>
            <a:pPr marL="0" indent="0">
              <a:buNone/>
            </a:pPr>
            <a:endParaRPr lang="en-US" dirty="0"/>
          </a:p>
          <a:p>
            <a:pPr marL="0" indent="0">
              <a:buNone/>
            </a:pPr>
            <a:r>
              <a:rPr lang="en-US" dirty="0"/>
              <a:t>An example of subtracting fractions that have different denominators, with explanations</a:t>
            </a:r>
          </a:p>
          <a:p>
            <a:pPr marL="0" indent="0">
              <a:buNone/>
            </a:pPr>
            <a:r>
              <a:rPr lang="en-US" dirty="0"/>
              <a:t>6/90 + 16/24 - 30/75 = ?</a:t>
            </a:r>
          </a:p>
          <a:p>
            <a:pPr marL="0" indent="0">
              <a:buNone/>
            </a:pPr>
            <a:r>
              <a:rPr lang="en-US" dirty="0"/>
              <a:t>1. Simplify fractions to their simplest equivalent form:</a:t>
            </a:r>
          </a:p>
          <a:p>
            <a:pPr marL="0" indent="0">
              <a:buNone/>
            </a:pPr>
            <a:r>
              <a:rPr lang="en-US" dirty="0"/>
              <a:t>6/90 = (2 × 3) / (2 × 32 × 5) = ((2 × 3) : (2 × 3)) / ((2 × 32 × 5) : (2 × 3)) = 1 / (3 × 5) = 1/15</a:t>
            </a:r>
          </a:p>
          <a:p>
            <a:pPr marL="0" indent="0">
              <a:buNone/>
            </a:pPr>
            <a:r>
              <a:rPr lang="en-US" dirty="0"/>
              <a:t>________________________________________</a:t>
            </a:r>
          </a:p>
          <a:p>
            <a:pPr marL="0" indent="0">
              <a:buNone/>
            </a:pPr>
            <a:r>
              <a:rPr lang="en-US" dirty="0"/>
              <a:t>16/24 = 24 / (23 × 3) = (24 : 23) / ((23 × 3) : 23) = 2/3</a:t>
            </a:r>
          </a:p>
          <a:p>
            <a:pPr marL="0" indent="0">
              <a:buNone/>
            </a:pPr>
            <a:r>
              <a:rPr lang="en-US" dirty="0"/>
              <a:t>________________________________________</a:t>
            </a:r>
          </a:p>
          <a:p>
            <a:pPr marL="0" indent="0">
              <a:buNone/>
            </a:pPr>
            <a:r>
              <a:rPr lang="en-US" dirty="0"/>
              <a:t>30/75 = (2 × 3 × 5) / (3 × 52) = ((2 × 3 × 5) : (3 × 5)) / ((3 × 52) : (3 × 5)) = 2/ 5</a:t>
            </a:r>
          </a:p>
          <a:p>
            <a:pPr marL="0" indent="0">
              <a:buNone/>
            </a:pPr>
            <a:endParaRPr lang="en-US" dirty="0"/>
          </a:p>
          <a:p>
            <a:pPr marL="0" indent="0">
              <a:buNone/>
            </a:pPr>
            <a:r>
              <a:rPr lang="en-US" dirty="0"/>
              <a:t>Simplified fractions: 6/90 + 16/24 - 30/75 = 1/15 + 2/3 - 2/5</a:t>
            </a:r>
            <a:endParaRPr lang="ro-RO" dirty="0"/>
          </a:p>
        </p:txBody>
      </p:sp>
    </p:spTree>
    <p:extLst>
      <p:ext uri="{BB962C8B-B14F-4D97-AF65-F5344CB8AC3E}">
        <p14:creationId xmlns:p14="http://schemas.microsoft.com/office/powerpoint/2010/main" val="40902095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758368B-54CF-13C2-4585-05ADF660AC5D}"/>
              </a:ext>
            </a:extLst>
          </p:cNvPr>
          <p:cNvSpPr>
            <a:spLocks noGrp="1"/>
          </p:cNvSpPr>
          <p:nvPr>
            <p:ph idx="1"/>
          </p:nvPr>
        </p:nvSpPr>
        <p:spPr>
          <a:xfrm>
            <a:off x="457200" y="1018860"/>
            <a:ext cx="8229600" cy="4525963"/>
          </a:xfrm>
        </p:spPr>
        <p:txBody>
          <a:bodyPr>
            <a:normAutofit fontScale="70000" lnSpcReduction="20000"/>
          </a:bodyPr>
          <a:lstStyle/>
          <a:p>
            <a:pPr marL="0" indent="0">
              <a:buNone/>
            </a:pPr>
            <a:r>
              <a:rPr lang="en-US" dirty="0"/>
              <a:t>2. Calculate the least common multiple, CMMMC, of the new denominators of the simplified fractions:</a:t>
            </a:r>
          </a:p>
          <a:p>
            <a:pPr marL="0" indent="0">
              <a:buNone/>
            </a:pPr>
            <a:endParaRPr lang="en-US" dirty="0"/>
          </a:p>
          <a:p>
            <a:pPr marL="0" indent="0">
              <a:buNone/>
            </a:pPr>
            <a:r>
              <a:rPr lang="en-US" dirty="0"/>
              <a:t>• Decompose the new denominators of simplified fractions and multiply all contained unique prime factors to the highest powers.</a:t>
            </a:r>
          </a:p>
          <a:p>
            <a:pPr marL="0" indent="0">
              <a:buNone/>
            </a:pPr>
            <a:r>
              <a:rPr lang="en-US" dirty="0"/>
              <a:t>15 = 3 × 5</a:t>
            </a:r>
          </a:p>
          <a:p>
            <a:pPr marL="0" indent="0">
              <a:buNone/>
            </a:pPr>
            <a:r>
              <a:rPr lang="en-US" dirty="0"/>
              <a:t>________________________________________</a:t>
            </a:r>
          </a:p>
          <a:p>
            <a:pPr marL="0" indent="0">
              <a:buNone/>
            </a:pPr>
            <a:r>
              <a:rPr lang="en-US" dirty="0"/>
              <a:t>3 is a prime number, it cannot be decomposed into other prime factors</a:t>
            </a:r>
          </a:p>
          <a:p>
            <a:pPr marL="0" indent="0">
              <a:buNone/>
            </a:pPr>
            <a:r>
              <a:rPr lang="en-US" dirty="0"/>
              <a:t>________________________________________</a:t>
            </a:r>
          </a:p>
          <a:p>
            <a:pPr marL="0" indent="0">
              <a:buNone/>
            </a:pPr>
            <a:r>
              <a:rPr lang="en-US" dirty="0"/>
              <a:t>5 is a prime number, it cannot be decomposed into other prime factors</a:t>
            </a:r>
          </a:p>
          <a:p>
            <a:pPr marL="0" indent="0">
              <a:buNone/>
            </a:pPr>
            <a:r>
              <a:rPr lang="en-US" dirty="0"/>
              <a:t>CMMMC (15, 3, 5) = CMMMC (3 × 5, 3, 5) = 3 × 5 = 15</a:t>
            </a:r>
            <a:endParaRPr lang="ro-RO" dirty="0"/>
          </a:p>
        </p:txBody>
      </p:sp>
    </p:spTree>
    <p:extLst>
      <p:ext uri="{BB962C8B-B14F-4D97-AF65-F5344CB8AC3E}">
        <p14:creationId xmlns:p14="http://schemas.microsoft.com/office/powerpoint/2010/main" val="415197270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43DD5D7-0D64-D2E0-35B0-7DCEB82C5F04}"/>
              </a:ext>
            </a:extLst>
          </p:cNvPr>
          <p:cNvSpPr>
            <a:spLocks noGrp="1"/>
          </p:cNvSpPr>
          <p:nvPr>
            <p:ph idx="1"/>
          </p:nvPr>
        </p:nvSpPr>
        <p:spPr>
          <a:xfrm>
            <a:off x="457200" y="1030971"/>
            <a:ext cx="8229600" cy="4525963"/>
          </a:xfrm>
        </p:spPr>
        <p:txBody>
          <a:bodyPr>
            <a:normAutofit fontScale="47500" lnSpcReduction="20000"/>
          </a:bodyPr>
          <a:lstStyle/>
          <a:p>
            <a:pPr marL="0" indent="0">
              <a:lnSpc>
                <a:spcPct val="120000"/>
              </a:lnSpc>
              <a:spcBef>
                <a:spcPts val="0"/>
              </a:spcBef>
              <a:buNone/>
            </a:pPr>
            <a:r>
              <a:rPr lang="en-US" dirty="0"/>
              <a:t>3. Calculate the amplification factor of each fraction:</a:t>
            </a:r>
          </a:p>
          <a:p>
            <a:pPr marL="0" indent="0">
              <a:lnSpc>
                <a:spcPct val="120000"/>
              </a:lnSpc>
              <a:spcBef>
                <a:spcPts val="0"/>
              </a:spcBef>
              <a:buNone/>
            </a:pPr>
            <a:r>
              <a:rPr lang="en-US" dirty="0"/>
              <a:t>Divide the least common multiple, CMMMC, by the denominator of each fraction.</a:t>
            </a:r>
          </a:p>
          <a:p>
            <a:pPr marL="0" indent="0">
              <a:lnSpc>
                <a:spcPct val="120000"/>
              </a:lnSpc>
              <a:spcBef>
                <a:spcPts val="0"/>
              </a:spcBef>
              <a:buNone/>
            </a:pPr>
            <a:r>
              <a:rPr lang="en-US" dirty="0"/>
              <a:t>For the first fraction: 15 : 15 = 1</a:t>
            </a:r>
          </a:p>
          <a:p>
            <a:pPr marL="0" indent="0">
              <a:lnSpc>
                <a:spcPct val="120000"/>
              </a:lnSpc>
              <a:spcBef>
                <a:spcPts val="0"/>
              </a:spcBef>
              <a:buNone/>
            </a:pPr>
            <a:r>
              <a:rPr lang="en-US" dirty="0"/>
              <a:t>________________________________________</a:t>
            </a:r>
          </a:p>
          <a:p>
            <a:pPr marL="0" indent="0">
              <a:lnSpc>
                <a:spcPct val="120000"/>
              </a:lnSpc>
              <a:spcBef>
                <a:spcPts val="0"/>
              </a:spcBef>
              <a:buNone/>
            </a:pPr>
            <a:r>
              <a:rPr lang="en-US" dirty="0"/>
              <a:t>For the second fraction: 15 : 3 = 5</a:t>
            </a:r>
          </a:p>
          <a:p>
            <a:pPr marL="0" indent="0">
              <a:lnSpc>
                <a:spcPct val="120000"/>
              </a:lnSpc>
              <a:spcBef>
                <a:spcPts val="0"/>
              </a:spcBef>
              <a:buNone/>
            </a:pPr>
            <a:r>
              <a:rPr lang="en-US" dirty="0"/>
              <a:t>________________________________________</a:t>
            </a:r>
          </a:p>
          <a:p>
            <a:pPr marL="0" indent="0">
              <a:lnSpc>
                <a:spcPct val="120000"/>
              </a:lnSpc>
              <a:spcBef>
                <a:spcPts val="0"/>
              </a:spcBef>
              <a:buNone/>
            </a:pPr>
            <a:r>
              <a:rPr lang="en-US" dirty="0"/>
              <a:t>For the third fraction: 15 : 5 = 3</a:t>
            </a:r>
          </a:p>
          <a:p>
            <a:pPr marL="0" indent="0">
              <a:lnSpc>
                <a:spcPct val="120000"/>
              </a:lnSpc>
              <a:spcBef>
                <a:spcPts val="0"/>
              </a:spcBef>
              <a:buNone/>
            </a:pPr>
            <a:endParaRPr lang="en-US" dirty="0"/>
          </a:p>
          <a:p>
            <a:pPr marL="0" indent="0">
              <a:lnSpc>
                <a:spcPct val="120000"/>
              </a:lnSpc>
              <a:spcBef>
                <a:spcPts val="0"/>
              </a:spcBef>
              <a:buNone/>
            </a:pPr>
            <a:r>
              <a:rPr lang="en-US" dirty="0"/>
              <a:t>4. Amplify each fraction:</a:t>
            </a:r>
          </a:p>
          <a:p>
            <a:pPr marL="0" indent="0">
              <a:lnSpc>
                <a:spcPct val="120000"/>
              </a:lnSpc>
              <a:spcBef>
                <a:spcPts val="0"/>
              </a:spcBef>
              <a:buNone/>
            </a:pPr>
            <a:r>
              <a:rPr lang="en-US" dirty="0"/>
              <a:t>• Multiply the numerator and denominator of each fraction by its own "magnification factor".</a:t>
            </a:r>
          </a:p>
          <a:p>
            <a:pPr marL="0" indent="0">
              <a:lnSpc>
                <a:spcPct val="120000"/>
              </a:lnSpc>
              <a:spcBef>
                <a:spcPts val="0"/>
              </a:spcBef>
              <a:buNone/>
            </a:pPr>
            <a:endParaRPr lang="en-US" dirty="0"/>
          </a:p>
          <a:p>
            <a:pPr marL="0" indent="0">
              <a:lnSpc>
                <a:spcPct val="120000"/>
              </a:lnSpc>
              <a:spcBef>
                <a:spcPts val="0"/>
              </a:spcBef>
              <a:buNone/>
            </a:pPr>
            <a:r>
              <a:rPr lang="en-US" dirty="0"/>
              <a:t>The first fraction remains unchanged: 1/15 = (1 × 1)/(1 × 15) = 1/15</a:t>
            </a:r>
          </a:p>
          <a:p>
            <a:pPr marL="0" indent="0">
              <a:lnSpc>
                <a:spcPct val="120000"/>
              </a:lnSpc>
              <a:spcBef>
                <a:spcPts val="0"/>
              </a:spcBef>
              <a:buNone/>
            </a:pPr>
            <a:r>
              <a:rPr lang="en-US" dirty="0"/>
              <a:t>________________________________________</a:t>
            </a:r>
          </a:p>
          <a:p>
            <a:pPr marL="0" indent="0">
              <a:lnSpc>
                <a:spcPct val="120000"/>
              </a:lnSpc>
              <a:spcBef>
                <a:spcPts val="0"/>
              </a:spcBef>
              <a:buNone/>
            </a:pPr>
            <a:r>
              <a:rPr lang="en-US" dirty="0"/>
              <a:t>The second fraction becomes: 2/3 = (5 × 2)/(5 × 3) = 10/15</a:t>
            </a:r>
          </a:p>
          <a:p>
            <a:pPr marL="0" indent="0">
              <a:lnSpc>
                <a:spcPct val="120000"/>
              </a:lnSpc>
              <a:spcBef>
                <a:spcPts val="0"/>
              </a:spcBef>
              <a:buNone/>
            </a:pPr>
            <a:r>
              <a:rPr lang="en-US" dirty="0"/>
              <a:t>________________________________________</a:t>
            </a:r>
          </a:p>
          <a:p>
            <a:pPr marL="0" indent="0">
              <a:lnSpc>
                <a:spcPct val="120000"/>
              </a:lnSpc>
              <a:spcBef>
                <a:spcPts val="0"/>
              </a:spcBef>
              <a:buNone/>
            </a:pPr>
            <a:r>
              <a:rPr lang="en-US" dirty="0"/>
              <a:t>The third fraction becomes: 2/5 = (3 × 2)/(3 × 5) = 6/15</a:t>
            </a:r>
            <a:endParaRPr lang="ro-RO" dirty="0"/>
          </a:p>
        </p:txBody>
      </p:sp>
    </p:spTree>
    <p:extLst>
      <p:ext uri="{BB962C8B-B14F-4D97-AF65-F5344CB8AC3E}">
        <p14:creationId xmlns:p14="http://schemas.microsoft.com/office/powerpoint/2010/main" val="326655326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FD81E53-EB95-5FB8-DDEF-05885B6B1777}"/>
              </a:ext>
            </a:extLst>
          </p:cNvPr>
          <p:cNvSpPr>
            <a:spLocks noGrp="1"/>
          </p:cNvSpPr>
          <p:nvPr>
            <p:ph idx="1"/>
          </p:nvPr>
        </p:nvSpPr>
        <p:spPr>
          <a:xfrm>
            <a:off x="457200" y="1037027"/>
            <a:ext cx="8229600" cy="3607641"/>
          </a:xfrm>
        </p:spPr>
        <p:txBody>
          <a:bodyPr/>
          <a:lstStyle/>
          <a:p>
            <a:pPr marL="0" indent="0">
              <a:buNone/>
            </a:pPr>
            <a:r>
              <a:rPr lang="en-US" sz="2800" dirty="0"/>
              <a:t>5. Subtract fractions:</a:t>
            </a:r>
          </a:p>
          <a:p>
            <a:pPr marL="0" indent="0">
              <a:buNone/>
            </a:pPr>
            <a:r>
              <a:rPr lang="en-US" sz="2800" dirty="0"/>
              <a:t>It simply subtracts the numerators of the fractions.</a:t>
            </a:r>
          </a:p>
          <a:p>
            <a:pPr marL="0" indent="0">
              <a:buNone/>
            </a:pPr>
            <a:r>
              <a:rPr lang="en-US" sz="2800" dirty="0"/>
              <a:t>6/90 + 16/24 - 30/75 = 1/15 + 2/3 - 2/5 = 1/15 + 10/15 - 6/15 = (1 + 10 - 6) / 15 = 5/15</a:t>
            </a:r>
          </a:p>
          <a:p>
            <a:pPr marL="0" indent="0">
              <a:buNone/>
            </a:pPr>
            <a:endParaRPr lang="en-US" sz="2800" dirty="0"/>
          </a:p>
          <a:p>
            <a:pPr marL="0" indent="0">
              <a:buNone/>
            </a:pPr>
            <a:r>
              <a:rPr lang="en-US" sz="2800" dirty="0"/>
              <a:t>6. Simplify the resulting fraction, if necessary.</a:t>
            </a:r>
          </a:p>
          <a:p>
            <a:pPr marL="0" indent="0">
              <a:buNone/>
            </a:pPr>
            <a:r>
              <a:rPr lang="en-US" sz="2800" dirty="0"/>
              <a:t>5/15 = (5 : 5)/(15 : 5) = 1/3</a:t>
            </a:r>
            <a:endParaRPr lang="ro-RO" sz="2800" dirty="0"/>
          </a:p>
        </p:txBody>
      </p:sp>
    </p:spTree>
    <p:extLst>
      <p:ext uri="{BB962C8B-B14F-4D97-AF65-F5344CB8AC3E}">
        <p14:creationId xmlns:p14="http://schemas.microsoft.com/office/powerpoint/2010/main" val="296650436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2A85A92-F79A-7E93-BC0D-D3EC7C0A16BD}"/>
              </a:ext>
            </a:extLst>
          </p:cNvPr>
          <p:cNvSpPr>
            <a:spLocks noGrp="1"/>
          </p:cNvSpPr>
          <p:nvPr>
            <p:ph idx="1"/>
          </p:nvPr>
        </p:nvSpPr>
        <p:spPr>
          <a:xfrm>
            <a:off x="457200" y="1166018"/>
            <a:ext cx="8229600" cy="4525963"/>
          </a:xfrm>
        </p:spPr>
        <p:txBody>
          <a:bodyPr>
            <a:normAutofit fontScale="70000" lnSpcReduction="20000"/>
          </a:bodyPr>
          <a:lstStyle/>
          <a:p>
            <a:pPr marL="0" indent="0" algn="ctr">
              <a:buNone/>
            </a:pPr>
            <a:r>
              <a:rPr lang="en-US" sz="2925" b="1" dirty="0">
                <a:solidFill>
                  <a:schemeClr val="tx1"/>
                </a:solidFill>
              </a:rPr>
              <a:t>Learn how to multiply fractions</a:t>
            </a:r>
          </a:p>
          <a:p>
            <a:pPr marL="0" indent="0" algn="ctr">
              <a:buNone/>
            </a:pPr>
            <a:r>
              <a:rPr lang="en-US" sz="2925" b="1" dirty="0">
                <a:solidFill>
                  <a:schemeClr val="tx1"/>
                </a:solidFill>
              </a:rPr>
              <a:t>Multiplication of fractions. How do you multiply ordinary fractions? Steps. Example.</a:t>
            </a:r>
          </a:p>
          <a:p>
            <a:pPr marL="0" indent="0" algn="ctr">
              <a:buNone/>
            </a:pPr>
            <a:endParaRPr lang="en-US" sz="2925" b="1" dirty="0">
              <a:solidFill>
                <a:schemeClr val="tx1"/>
              </a:solidFill>
            </a:endParaRPr>
          </a:p>
          <a:p>
            <a:pPr marL="0" indent="0" algn="ctr">
              <a:buNone/>
            </a:pPr>
            <a:r>
              <a:rPr lang="en-US" sz="2925" b="1" dirty="0">
                <a:solidFill>
                  <a:schemeClr val="tx1"/>
                </a:solidFill>
              </a:rPr>
              <a:t>How do you multiply two fractions?</a:t>
            </a:r>
          </a:p>
          <a:p>
            <a:pPr marL="0" indent="0">
              <a:buNone/>
            </a:pPr>
            <a:r>
              <a:rPr lang="en-US" sz="2925" dirty="0">
                <a:solidFill>
                  <a:schemeClr val="tx1"/>
                </a:solidFill>
              </a:rPr>
              <a:t>After multiplying ordinary fractions, the resulting fraction will have:</a:t>
            </a:r>
          </a:p>
          <a:p>
            <a:pPr marL="0" indent="0">
              <a:buNone/>
            </a:pPr>
            <a:r>
              <a:rPr lang="en-US" sz="2925" dirty="0">
                <a:solidFill>
                  <a:schemeClr val="tx1"/>
                </a:solidFill>
              </a:rPr>
              <a:t>• as the numerator, the result of multiplying the numerators of the fractions,</a:t>
            </a:r>
          </a:p>
          <a:p>
            <a:pPr marL="0" indent="0">
              <a:buNone/>
            </a:pPr>
            <a:r>
              <a:rPr lang="en-US" sz="2925" dirty="0">
                <a:solidFill>
                  <a:schemeClr val="tx1"/>
                </a:solidFill>
              </a:rPr>
              <a:t>• as the denominator, the result of multiplying all the denominators of the fractions.</a:t>
            </a:r>
          </a:p>
          <a:p>
            <a:pPr marL="0" indent="0">
              <a:buNone/>
            </a:pPr>
            <a:r>
              <a:rPr lang="en-US" sz="2925" dirty="0">
                <a:solidFill>
                  <a:schemeClr val="tx1"/>
                </a:solidFill>
              </a:rPr>
              <a:t>a/b × c/d = (a × c) / (b × d)</a:t>
            </a:r>
          </a:p>
          <a:p>
            <a:pPr marL="0" indent="0">
              <a:buNone/>
            </a:pPr>
            <a:r>
              <a:rPr lang="en-US" sz="2925" dirty="0">
                <a:solidFill>
                  <a:schemeClr val="tx1"/>
                </a:solidFill>
              </a:rPr>
              <a:t>• a, b, c, d are integers;</a:t>
            </a:r>
          </a:p>
          <a:p>
            <a:pPr marL="0" indent="0">
              <a:buNone/>
            </a:pPr>
            <a:r>
              <a:rPr lang="en-US" sz="2925" dirty="0">
                <a:solidFill>
                  <a:schemeClr val="tx1"/>
                </a:solidFill>
              </a:rPr>
              <a:t>• if the pairs (a × c) and (b × d) are not coprime numbers, that is, they have common prime factors, the resulting fraction must be simplified.</a:t>
            </a:r>
            <a:endParaRPr lang="ro-RO" dirty="0"/>
          </a:p>
        </p:txBody>
      </p:sp>
    </p:spTree>
    <p:extLst>
      <p:ext uri="{BB962C8B-B14F-4D97-AF65-F5344CB8AC3E}">
        <p14:creationId xmlns:p14="http://schemas.microsoft.com/office/powerpoint/2010/main" val="328862789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545DFBF-FE7E-690B-CA64-198CD62E0816}"/>
              </a:ext>
            </a:extLst>
          </p:cNvPr>
          <p:cNvSpPr>
            <a:spLocks noGrp="1"/>
          </p:cNvSpPr>
          <p:nvPr>
            <p:ph idx="1"/>
          </p:nvPr>
        </p:nvSpPr>
        <p:spPr>
          <a:xfrm>
            <a:off x="457200" y="1030971"/>
            <a:ext cx="8229600" cy="4525963"/>
          </a:xfrm>
        </p:spPr>
        <p:txBody>
          <a:bodyPr>
            <a:normAutofit fontScale="55000" lnSpcReduction="20000"/>
          </a:bodyPr>
          <a:lstStyle/>
          <a:p>
            <a:pPr marL="0" indent="0" algn="ctr">
              <a:buNone/>
            </a:pPr>
            <a:r>
              <a:rPr lang="en-US" sz="3800" b="1" dirty="0"/>
              <a:t>How do you multiply ordinary fractions? Steps.</a:t>
            </a:r>
          </a:p>
          <a:p>
            <a:pPr marL="0" indent="0">
              <a:buNone/>
            </a:pPr>
            <a:endParaRPr lang="en-US" sz="3800" b="1" dirty="0"/>
          </a:p>
          <a:p>
            <a:r>
              <a:rPr lang="en-US" sz="3800" dirty="0"/>
              <a:t>If necessary, simplify each fraction.</a:t>
            </a:r>
          </a:p>
          <a:p>
            <a:pPr marL="0" indent="0">
              <a:buNone/>
            </a:pPr>
            <a:r>
              <a:rPr lang="en-US" sz="3800" dirty="0"/>
              <a:t>• Factor the numerators and denominators of simplified fractions into prime factors.</a:t>
            </a:r>
          </a:p>
          <a:p>
            <a:pPr marL="0" indent="0">
              <a:buNone/>
            </a:pPr>
            <a:r>
              <a:rPr lang="en-US" sz="3800" dirty="0"/>
              <a:t>• In the numerator of the resulting fraction, we will write the numerators of all the fractions, decomposed into prime factors, in the form of multiplication, but without performing the operation.</a:t>
            </a:r>
          </a:p>
          <a:p>
            <a:pPr marL="0" indent="0">
              <a:buNone/>
            </a:pPr>
            <a:r>
              <a:rPr lang="en-US" sz="3800" dirty="0"/>
              <a:t>• In the denominator of the resulting fraction we will write the denominators of all the fractions, decomposed into prime factors, in the form of multiplication, but without performing the operation.</a:t>
            </a:r>
          </a:p>
          <a:p>
            <a:pPr marL="0" indent="0">
              <a:buNone/>
            </a:pPr>
            <a:r>
              <a:rPr lang="en-US" sz="3800" dirty="0"/>
              <a:t>• Simplifies the common prime factors that appear in the numerator and denominator of the resulting fraction.</a:t>
            </a:r>
            <a:endParaRPr lang="ro-RO" dirty="0"/>
          </a:p>
        </p:txBody>
      </p:sp>
    </p:spTree>
    <p:extLst>
      <p:ext uri="{BB962C8B-B14F-4D97-AF65-F5344CB8AC3E}">
        <p14:creationId xmlns:p14="http://schemas.microsoft.com/office/powerpoint/2010/main" val="2980935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88911"/>
            <a:ext cx="8229600" cy="4037590"/>
          </a:xfrm>
        </p:spPr>
        <p:txBody>
          <a:bodyPr>
            <a:normAutofit fontScale="55000" lnSpcReduction="20000"/>
          </a:bodyPr>
          <a:lstStyle/>
          <a:p>
            <a:pPr marL="0" marR="35719" indent="0" algn="just">
              <a:lnSpc>
                <a:spcPct val="107000"/>
              </a:lnSpc>
              <a:spcBef>
                <a:spcPts val="1080"/>
              </a:spcBef>
              <a:spcAft>
                <a:spcPts val="675"/>
              </a:spcAft>
              <a:buNone/>
            </a:pPr>
            <a:r>
              <a:rPr lang="en-US" b="1" dirty="0">
                <a:solidFill>
                  <a:schemeClr val="tx1"/>
                </a:solidFill>
                <a:ea typeface="Times New Roman" panose="02020603050405020304" pitchFamily="18" charset="0"/>
                <a:cs typeface="Times New Roman" panose="02020603050405020304" pitchFamily="18" charset="0"/>
              </a:rPr>
              <a:t>Fractions are formed by division:</a:t>
            </a:r>
          </a:p>
          <a:p>
            <a:pPr marL="35719" marR="35719" algn="just">
              <a:lnSpc>
                <a:spcPct val="107000"/>
              </a:lnSpc>
              <a:spcBef>
                <a:spcPts val="1080"/>
              </a:spcBef>
              <a:spcAft>
                <a:spcPts val="675"/>
              </a:spcAft>
            </a:pPr>
            <a:r>
              <a:rPr lang="en-US" dirty="0">
                <a:solidFill>
                  <a:schemeClr val="tx1"/>
                </a:solidFill>
                <a:ea typeface="Times New Roman" panose="02020603050405020304" pitchFamily="18" charset="0"/>
                <a:cs typeface="Times New Roman" panose="02020603050405020304" pitchFamily="18" charset="0"/>
              </a:rPr>
              <a:t>each fraction has the form a/b</a:t>
            </a:r>
          </a:p>
          <a:p>
            <a:pPr marL="35719" marR="35719" algn="just">
              <a:lnSpc>
                <a:spcPct val="107000"/>
              </a:lnSpc>
              <a:spcBef>
                <a:spcPts val="1080"/>
              </a:spcBef>
              <a:spcAft>
                <a:spcPts val="675"/>
              </a:spcAft>
            </a:pPr>
            <a:r>
              <a:rPr lang="en-US" dirty="0">
                <a:solidFill>
                  <a:schemeClr val="tx1"/>
                </a:solidFill>
                <a:ea typeface="Times New Roman" panose="02020603050405020304" pitchFamily="18" charset="0"/>
                <a:cs typeface="Times New Roman" panose="02020603050405020304" pitchFamily="18" charset="0"/>
              </a:rPr>
              <a:t>"a" is the numerator, written above the fraction line;</a:t>
            </a:r>
          </a:p>
          <a:p>
            <a:pPr marL="35719" marR="35719" algn="just">
              <a:lnSpc>
                <a:spcPct val="107000"/>
              </a:lnSpc>
              <a:spcBef>
                <a:spcPts val="1080"/>
              </a:spcBef>
              <a:spcAft>
                <a:spcPts val="675"/>
              </a:spcAft>
            </a:pPr>
            <a:r>
              <a:rPr lang="en-US" dirty="0">
                <a:solidFill>
                  <a:schemeClr val="tx1"/>
                </a:solidFill>
                <a:ea typeface="Times New Roman" panose="02020603050405020304" pitchFamily="18" charset="0"/>
                <a:cs typeface="Times New Roman" panose="02020603050405020304" pitchFamily="18" charset="0"/>
              </a:rPr>
              <a:t>"b" is the denominator, written below the fraction line; "b" cannot be zero;</a:t>
            </a:r>
          </a:p>
          <a:p>
            <a:pPr marL="35719" marR="35719" algn="just">
              <a:lnSpc>
                <a:spcPct val="107000"/>
              </a:lnSpc>
              <a:spcBef>
                <a:spcPts val="1080"/>
              </a:spcBef>
              <a:spcAft>
                <a:spcPts val="675"/>
              </a:spcAft>
            </a:pPr>
            <a:r>
              <a:rPr lang="en-US" dirty="0">
                <a:solidFill>
                  <a:schemeClr val="tx1"/>
                </a:solidFill>
                <a:ea typeface="Times New Roman" panose="02020603050405020304" pitchFamily="18" charset="0"/>
                <a:cs typeface="Times New Roman" panose="02020603050405020304" pitchFamily="18" charset="0"/>
              </a:rPr>
              <a:t>"b" tells us how many equal parts "a" was divided into;</a:t>
            </a:r>
          </a:p>
          <a:p>
            <a:pPr marL="35719" marR="35719" algn="just">
              <a:lnSpc>
                <a:spcPct val="107000"/>
              </a:lnSpc>
              <a:spcBef>
                <a:spcPts val="1080"/>
              </a:spcBef>
              <a:spcAft>
                <a:spcPts val="675"/>
              </a:spcAft>
            </a:pPr>
            <a:r>
              <a:rPr lang="en-US" dirty="0">
                <a:solidFill>
                  <a:schemeClr val="tx1"/>
                </a:solidFill>
                <a:ea typeface="Times New Roman" panose="02020603050405020304" pitchFamily="18" charset="0"/>
                <a:cs typeface="Times New Roman" panose="02020603050405020304" pitchFamily="18" charset="0"/>
              </a:rPr>
              <a:t>the value of the fraction is calculated by dividing the numerator, "a", by the denominator, "</a:t>
            </a:r>
            <a:r>
              <a:rPr lang="en-US" dirty="0" err="1">
                <a:solidFill>
                  <a:schemeClr val="tx1"/>
                </a:solidFill>
                <a:ea typeface="Times New Roman" panose="02020603050405020304" pitchFamily="18" charset="0"/>
                <a:cs typeface="Times New Roman" panose="02020603050405020304" pitchFamily="18" charset="0"/>
              </a:rPr>
              <a:t>b":"a</a:t>
            </a:r>
            <a:r>
              <a:rPr lang="en-US" dirty="0">
                <a:solidFill>
                  <a:schemeClr val="tx1"/>
                </a:solidFill>
                <a:ea typeface="Times New Roman" panose="02020603050405020304" pitchFamily="18" charset="0"/>
                <a:cs typeface="Times New Roman" panose="02020603050405020304" pitchFamily="18" charset="0"/>
              </a:rPr>
              <a:t>" : "b"</a:t>
            </a:r>
          </a:p>
          <a:p>
            <a:pPr marL="0" marR="35719" indent="0" algn="just">
              <a:lnSpc>
                <a:spcPct val="107000"/>
              </a:lnSpc>
              <a:spcBef>
                <a:spcPts val="1080"/>
              </a:spcBef>
              <a:spcAft>
                <a:spcPts val="675"/>
              </a:spcAft>
              <a:buNone/>
            </a:pPr>
            <a:r>
              <a:rPr lang="en-US" dirty="0">
                <a:solidFill>
                  <a:schemeClr val="tx1"/>
                </a:solidFill>
                <a:ea typeface="Times New Roman" panose="02020603050405020304" pitchFamily="18" charset="0"/>
                <a:cs typeface="Times New Roman" panose="02020603050405020304" pitchFamily="18" charset="0"/>
              </a:rPr>
              <a:t>These fractions, in which both the numerator and the denominator are integers,  are called ordinary fractions.</a:t>
            </a:r>
            <a:endParaRPr lang="ro-RO" dirty="0">
              <a:solidFill>
                <a:schemeClr val="tx1"/>
              </a:solidFill>
            </a:endParaRPr>
          </a:p>
        </p:txBody>
      </p:sp>
      <p:pic>
        <p:nvPicPr>
          <p:cNvPr id="4" name="Picture 3" descr="Picture 1">
            <a:extLst>
              <a:ext uri="{FF2B5EF4-FFF2-40B4-BE49-F238E27FC236}">
                <a16:creationId xmlns:a16="http://schemas.microsoft.com/office/drawing/2014/main" id="{88ABDAD4-8770-AF90-AC1F-B3C84680538B}"/>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67662" y="4208664"/>
            <a:ext cx="3366945" cy="1660345"/>
          </a:xfrm>
          <a:prstGeom prst="rect">
            <a:avLst/>
          </a:prstGeom>
          <a:noFill/>
          <a:ln>
            <a:noFill/>
          </a:ln>
        </p:spPr>
      </p:pic>
    </p:spTree>
    <p:extLst>
      <p:ext uri="{BB962C8B-B14F-4D97-AF65-F5344CB8AC3E}">
        <p14:creationId xmlns:p14="http://schemas.microsoft.com/office/powerpoint/2010/main" val="37927786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AEBC698-E9B9-DB29-36A6-A1E71DBD5FAD}"/>
              </a:ext>
            </a:extLst>
          </p:cNvPr>
          <p:cNvSpPr>
            <a:spLocks noGrp="1"/>
          </p:cNvSpPr>
          <p:nvPr>
            <p:ph idx="1"/>
          </p:nvPr>
        </p:nvSpPr>
        <p:spPr>
          <a:xfrm>
            <a:off x="457200" y="982526"/>
            <a:ext cx="8229600" cy="4525963"/>
          </a:xfrm>
        </p:spPr>
        <p:txBody>
          <a:bodyPr/>
          <a:lstStyle/>
          <a:p>
            <a:pPr marL="0" indent="0">
              <a:buNone/>
            </a:pPr>
            <a:r>
              <a:rPr lang="en-US" sz="2400" dirty="0"/>
              <a:t>• Performs the multiplication of the remaining prime factors of the numerator.</a:t>
            </a:r>
          </a:p>
          <a:p>
            <a:pPr marL="0" indent="0">
              <a:buNone/>
            </a:pPr>
            <a:r>
              <a:rPr lang="en-US" sz="2400" dirty="0"/>
              <a:t>• Performs the multiplication of the remaining prime factors in the denominator.</a:t>
            </a:r>
          </a:p>
          <a:p>
            <a:pPr marL="0" indent="0">
              <a:buNone/>
            </a:pPr>
            <a:r>
              <a:rPr lang="en-US" sz="2400" dirty="0"/>
              <a:t>• The resulting fraction does not need to be simplified anymore, since we have already simplified all the common prime factors.</a:t>
            </a:r>
          </a:p>
          <a:p>
            <a:pPr marL="0" indent="0">
              <a:buNone/>
            </a:pPr>
            <a:r>
              <a:rPr lang="en-US" sz="2400" dirty="0"/>
              <a:t>• If the resulting fraction is </a:t>
            </a:r>
            <a:r>
              <a:rPr lang="en-US" sz="2400" dirty="0" err="1"/>
              <a:t>overunit</a:t>
            </a:r>
            <a:r>
              <a:rPr lang="en-US" sz="2400" dirty="0"/>
              <a:t> (regardless of the sign, the numerator is greater than the denominator), it can be rewritten as a mixed fraction, consisting of a whole and a subunit fraction of the same sign.</a:t>
            </a:r>
            <a:endParaRPr lang="ro-RO" sz="2400" dirty="0"/>
          </a:p>
        </p:txBody>
      </p:sp>
    </p:spTree>
    <p:extLst>
      <p:ext uri="{BB962C8B-B14F-4D97-AF65-F5344CB8AC3E}">
        <p14:creationId xmlns:p14="http://schemas.microsoft.com/office/powerpoint/2010/main" val="143935717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9E6AF52-A2BB-8CC7-16A8-E51C62590790}"/>
              </a:ext>
            </a:extLst>
          </p:cNvPr>
          <p:cNvSpPr>
            <a:spLocks noGrp="1"/>
          </p:cNvSpPr>
          <p:nvPr>
            <p:ph idx="1"/>
          </p:nvPr>
        </p:nvSpPr>
        <p:spPr>
          <a:xfrm>
            <a:off x="457200" y="921970"/>
            <a:ext cx="8229600" cy="4525963"/>
          </a:xfrm>
        </p:spPr>
        <p:txBody>
          <a:bodyPr>
            <a:normAutofit fontScale="62500" lnSpcReduction="20000"/>
          </a:bodyPr>
          <a:lstStyle/>
          <a:p>
            <a:pPr marL="0" indent="0">
              <a:buNone/>
            </a:pPr>
            <a:r>
              <a:rPr lang="en-US" dirty="0"/>
              <a:t>An example of multiplying three ordinary fractions, with explanations:</a:t>
            </a:r>
          </a:p>
          <a:p>
            <a:pPr marL="0" indent="0">
              <a:buNone/>
            </a:pPr>
            <a:r>
              <a:rPr lang="en-US" dirty="0"/>
              <a:t>6/90 × 80/24 × 30/75 = ?</a:t>
            </a:r>
          </a:p>
          <a:p>
            <a:pPr marL="0" indent="0">
              <a:buNone/>
            </a:pPr>
            <a:r>
              <a:rPr lang="en-US" dirty="0"/>
              <a:t>We prime the numerators and denominators of the fractions and simplify the initial fractions.</a:t>
            </a:r>
          </a:p>
          <a:p>
            <a:pPr marL="0" indent="0">
              <a:buNone/>
            </a:pPr>
            <a:endParaRPr lang="en-US" dirty="0"/>
          </a:p>
          <a:p>
            <a:pPr marL="0" indent="0">
              <a:buNone/>
            </a:pPr>
            <a:r>
              <a:rPr lang="en-US" dirty="0"/>
              <a:t>• 6/90 = (2 × 3) / (2 × 32 × 5) = ((2 × 3) : (2 × 3)) / ((2 × 32 × 5) : (2 × 3)) = 1 /(3 × 5) = 1/15</a:t>
            </a:r>
          </a:p>
          <a:p>
            <a:pPr marL="0" indent="0">
              <a:buNone/>
            </a:pPr>
            <a:r>
              <a:rPr lang="en-US" dirty="0"/>
              <a:t>• 80/24 = (24 × 5) / (23 × 3) = ((24 × 5) : (23)) / ((23 × 3) : (23)) = (2 × 5)/3 = 10 /3</a:t>
            </a:r>
          </a:p>
          <a:p>
            <a:pPr marL="0" indent="0">
              <a:buNone/>
            </a:pPr>
            <a:r>
              <a:rPr lang="en-US" dirty="0"/>
              <a:t>• 30/75 = (2 × 3 × 5) / (3 × 52) = ((2 × 3 × 5) : (3 × 5)) / ((3 × 52) : (3 × 5)) = 2 /5</a:t>
            </a:r>
          </a:p>
          <a:p>
            <a:pPr marL="0" indent="0">
              <a:buNone/>
            </a:pPr>
            <a:endParaRPr lang="en-US" dirty="0"/>
          </a:p>
          <a:p>
            <a:pPr marL="0" indent="0">
              <a:buNone/>
            </a:pPr>
            <a:r>
              <a:rPr lang="en-US" dirty="0"/>
              <a:t>At this point, the fractions are simplified, and the numerators and denominators decomposed into products of prime factors:</a:t>
            </a:r>
          </a:p>
          <a:p>
            <a:pPr marL="0" indent="0">
              <a:buNone/>
            </a:pPr>
            <a:r>
              <a:rPr lang="en-US" dirty="0"/>
              <a:t>• 6/90 × 80/24 × 30/75 = 1/(3 × 5) × (2 × 5)/3 × 2/5</a:t>
            </a:r>
            <a:endParaRPr lang="ro-RO" dirty="0"/>
          </a:p>
        </p:txBody>
      </p:sp>
    </p:spTree>
    <p:extLst>
      <p:ext uri="{BB962C8B-B14F-4D97-AF65-F5344CB8AC3E}">
        <p14:creationId xmlns:p14="http://schemas.microsoft.com/office/powerpoint/2010/main" val="167806625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0D2C33C-41C5-1C12-B536-98A74334B636}"/>
              </a:ext>
            </a:extLst>
          </p:cNvPr>
          <p:cNvSpPr>
            <a:spLocks noGrp="1"/>
          </p:cNvSpPr>
          <p:nvPr>
            <p:ph idx="1"/>
          </p:nvPr>
        </p:nvSpPr>
        <p:spPr>
          <a:xfrm>
            <a:off x="457200" y="897746"/>
            <a:ext cx="8229600" cy="4525963"/>
          </a:xfrm>
        </p:spPr>
        <p:txBody>
          <a:bodyPr/>
          <a:lstStyle/>
          <a:p>
            <a:pPr marL="0" indent="0">
              <a:buNone/>
            </a:pPr>
            <a:r>
              <a:rPr lang="en-US" sz="2400" dirty="0"/>
              <a:t>We multiply the numerators and denominators of the fractions respectively, eliminating the common prime factors:</a:t>
            </a:r>
          </a:p>
          <a:p>
            <a:pPr marL="0" indent="0">
              <a:buNone/>
            </a:pPr>
            <a:endParaRPr lang="en-US" sz="2400" dirty="0"/>
          </a:p>
          <a:p>
            <a:pPr marL="0" indent="0">
              <a:buNone/>
            </a:pPr>
            <a:r>
              <a:rPr lang="en-US" sz="2400" dirty="0"/>
              <a:t>1/(3 × 5) × (2 × 5)/3 × 2/5 =</a:t>
            </a:r>
          </a:p>
          <a:p>
            <a:pPr marL="0" indent="0">
              <a:buNone/>
            </a:pPr>
            <a:r>
              <a:rPr lang="en-US" sz="2400" dirty="0"/>
              <a:t>= (1 × 2 × 5 × 2) / (3 × 5 × 3 × 5)</a:t>
            </a:r>
          </a:p>
          <a:p>
            <a:pPr marL="0" indent="0">
              <a:buNone/>
            </a:pPr>
            <a:r>
              <a:rPr lang="en-US" sz="2400" dirty="0"/>
              <a:t>= (1 × 2 × 2 × 5) / (3 × 3 × 5 × 5)</a:t>
            </a:r>
          </a:p>
          <a:p>
            <a:pPr marL="0" indent="0">
              <a:buNone/>
            </a:pPr>
            <a:r>
              <a:rPr lang="en-US" sz="2400" dirty="0"/>
              <a:t>= (1 × 2 × 2 × 5) / (3 × 3 × 5 × 5)</a:t>
            </a:r>
          </a:p>
          <a:p>
            <a:pPr marL="0" indent="0">
              <a:buNone/>
            </a:pPr>
            <a:r>
              <a:rPr lang="en-US" sz="2400" dirty="0"/>
              <a:t>= (2 × 2) / (3 × 3 × 5)</a:t>
            </a:r>
          </a:p>
          <a:p>
            <a:pPr marL="0" indent="0">
              <a:buNone/>
            </a:pPr>
            <a:r>
              <a:rPr lang="en-US" sz="2400" dirty="0"/>
              <a:t>= 4/45</a:t>
            </a:r>
            <a:endParaRPr lang="ro-RO" sz="2400" dirty="0"/>
          </a:p>
        </p:txBody>
      </p:sp>
    </p:spTree>
    <p:extLst>
      <p:ext uri="{BB962C8B-B14F-4D97-AF65-F5344CB8AC3E}">
        <p14:creationId xmlns:p14="http://schemas.microsoft.com/office/powerpoint/2010/main" val="56192800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4523BD5-C886-D7A0-BE2A-6127B44EF3FB}"/>
              </a:ext>
            </a:extLst>
          </p:cNvPr>
          <p:cNvSpPr>
            <a:spLocks noGrp="1"/>
          </p:cNvSpPr>
          <p:nvPr>
            <p:ph idx="1"/>
          </p:nvPr>
        </p:nvSpPr>
        <p:spPr>
          <a:xfrm>
            <a:off x="457200" y="781176"/>
            <a:ext cx="8229600" cy="5344987"/>
          </a:xfrm>
        </p:spPr>
        <p:txBody>
          <a:bodyPr>
            <a:normAutofit fontScale="62500" lnSpcReduction="20000"/>
          </a:bodyPr>
          <a:lstStyle/>
          <a:p>
            <a:pPr marL="0" indent="0" algn="ctr">
              <a:lnSpc>
                <a:spcPct val="120000"/>
              </a:lnSpc>
              <a:spcBef>
                <a:spcPts val="0"/>
              </a:spcBef>
              <a:buNone/>
            </a:pPr>
            <a:r>
              <a:rPr lang="en-US" i="1" u="sng" kern="1400" spc="-38" dirty="0">
                <a:effectLst>
                  <a:outerShdw blurRad="38100" dist="38100" dir="2700000" algn="tl">
                    <a:srgbClr val="000000">
                      <a:alpha val="43137"/>
                    </a:srgbClr>
                  </a:outerShdw>
                </a:effectLst>
                <a:latin typeface="Calibri Light" panose="020F0302020204030204" pitchFamily="34" charset="0"/>
                <a:ea typeface="Times New Roman" panose="02020603050405020304" pitchFamily="18" charset="0"/>
                <a:cs typeface="Times New Roman" panose="02020603050405020304" pitchFamily="18" charset="0"/>
              </a:rPr>
              <a:t>Fractions, theory: rational numbers</a:t>
            </a:r>
          </a:p>
          <a:p>
            <a:pPr marL="0" indent="0" algn="ctr">
              <a:lnSpc>
                <a:spcPct val="120000"/>
              </a:lnSpc>
              <a:spcBef>
                <a:spcPts val="0"/>
              </a:spcBef>
              <a:buNone/>
            </a:pPr>
            <a:r>
              <a:rPr lang="en-US" i="1" u="sng" kern="1400" spc="-38" dirty="0">
                <a:effectLst>
                  <a:outerShdw blurRad="38100" dist="38100" dir="2700000" algn="tl">
                    <a:srgbClr val="000000">
                      <a:alpha val="43137"/>
                    </a:srgbClr>
                  </a:outerShdw>
                </a:effectLst>
                <a:latin typeface="Calibri Light" panose="020F0302020204030204" pitchFamily="34" charset="0"/>
                <a:ea typeface="Times New Roman" panose="02020603050405020304" pitchFamily="18" charset="0"/>
                <a:cs typeface="Times New Roman" panose="02020603050405020304" pitchFamily="18" charset="0"/>
              </a:rPr>
              <a:t>Fractions and rational numbers Q</a:t>
            </a:r>
          </a:p>
          <a:p>
            <a:pPr marL="0" indent="0" algn="ctr">
              <a:lnSpc>
                <a:spcPct val="120000"/>
              </a:lnSpc>
              <a:spcBef>
                <a:spcPts val="0"/>
              </a:spcBef>
              <a:buNone/>
            </a:pPr>
            <a:endParaRPr lang="en-US" i="1" u="sng" kern="1400" spc="-38" dirty="0">
              <a:effectLst>
                <a:outerShdw blurRad="38100" dist="38100" dir="2700000" algn="tl">
                  <a:srgbClr val="000000">
                    <a:alpha val="43137"/>
                  </a:srgbClr>
                </a:outerShdw>
              </a:effectLst>
              <a:latin typeface="Calibri Light" panose="020F0302020204030204" pitchFamily="34" charset="0"/>
              <a:ea typeface="Times New Roman" panose="02020603050405020304" pitchFamily="18" charset="0"/>
              <a:cs typeface="Times New Roman" panose="02020603050405020304" pitchFamily="18" charset="0"/>
            </a:endParaRPr>
          </a:p>
          <a:p>
            <a:pPr marL="0" indent="0" algn="ctr">
              <a:lnSpc>
                <a:spcPct val="120000"/>
              </a:lnSpc>
              <a:spcBef>
                <a:spcPts val="0"/>
              </a:spcBef>
              <a:buNone/>
            </a:pPr>
            <a:endParaRPr lang="en-US" i="1" u="sng" kern="1400" spc="-38" dirty="0">
              <a:effectLst>
                <a:outerShdw blurRad="38100" dist="38100" dir="2700000" algn="tl">
                  <a:srgbClr val="000000">
                    <a:alpha val="43137"/>
                  </a:srgbClr>
                </a:outerShdw>
              </a:effectLst>
              <a:latin typeface="Calibri Light" panose="020F0302020204030204" pitchFamily="34" charset="0"/>
              <a:ea typeface="Times New Roman" panose="02020603050405020304" pitchFamily="18" charset="0"/>
              <a:cs typeface="Times New Roman" panose="02020603050405020304" pitchFamily="18" charset="0"/>
            </a:endParaRPr>
          </a:p>
          <a:p>
            <a:pPr marL="0" indent="0" algn="ctr">
              <a:lnSpc>
                <a:spcPct val="120000"/>
              </a:lnSpc>
              <a:spcBef>
                <a:spcPts val="0"/>
              </a:spcBef>
              <a:buNone/>
            </a:pPr>
            <a:r>
              <a:rPr lang="en-US" b="1" kern="1400" spc="-38" dirty="0">
                <a:latin typeface="Calibri Light" panose="020F0302020204030204" pitchFamily="34" charset="0"/>
                <a:ea typeface="Times New Roman" panose="02020603050405020304" pitchFamily="18" charset="0"/>
                <a:cs typeface="Times New Roman" panose="02020603050405020304" pitchFamily="18" charset="0"/>
              </a:rPr>
              <a:t>The connection between fractions and rational numbers Q</a:t>
            </a:r>
          </a:p>
          <a:p>
            <a:pPr marL="0" indent="0" algn="ctr">
              <a:lnSpc>
                <a:spcPct val="120000"/>
              </a:lnSpc>
              <a:spcBef>
                <a:spcPts val="0"/>
              </a:spcBef>
              <a:buNone/>
            </a:pPr>
            <a:endParaRPr lang="en-US" i="1" u="sng" kern="1400" spc="-38" dirty="0">
              <a:effectLst>
                <a:outerShdw blurRad="38100" dist="38100" dir="2700000" algn="tl">
                  <a:srgbClr val="000000">
                    <a:alpha val="43137"/>
                  </a:srgbClr>
                </a:outerShdw>
              </a:effectLst>
              <a:latin typeface="Calibri Light" panose="020F0302020204030204" pitchFamily="34" charset="0"/>
              <a:ea typeface="Times New Roman" panose="02020603050405020304" pitchFamily="18" charset="0"/>
              <a:cs typeface="Times New Roman" panose="02020603050405020304" pitchFamily="18" charset="0"/>
            </a:endParaRPr>
          </a:p>
          <a:p>
            <a:pPr marL="0" indent="0">
              <a:lnSpc>
                <a:spcPct val="120000"/>
              </a:lnSpc>
              <a:spcBef>
                <a:spcPts val="0"/>
              </a:spcBef>
              <a:buNone/>
            </a:pPr>
            <a:r>
              <a:rPr lang="en-US" kern="1400" spc="-38" dirty="0">
                <a:latin typeface="Calibri Light" panose="020F0302020204030204" pitchFamily="34" charset="0"/>
                <a:ea typeface="Times New Roman" panose="02020603050405020304" pitchFamily="18" charset="0"/>
                <a:cs typeface="Times New Roman" panose="02020603050405020304" pitchFamily="18" charset="0"/>
              </a:rPr>
              <a:t>All the fractions 3/4, 6/8, 9/12, ... 27/36, ... obtained by simplification (or amplification), are equivalent fractions, that is, they represent the same quantity, the unique rational number:</a:t>
            </a:r>
          </a:p>
          <a:p>
            <a:pPr marL="0" indent="0">
              <a:lnSpc>
                <a:spcPct val="120000"/>
              </a:lnSpc>
              <a:spcBef>
                <a:spcPts val="0"/>
              </a:spcBef>
              <a:buNone/>
            </a:pPr>
            <a:r>
              <a:rPr lang="en-US" kern="1400" spc="-38" dirty="0">
                <a:latin typeface="Calibri Light" panose="020F0302020204030204" pitchFamily="34" charset="0"/>
                <a:ea typeface="Times New Roman" panose="02020603050405020304" pitchFamily="18" charset="0"/>
                <a:cs typeface="Times New Roman" panose="02020603050405020304" pitchFamily="18" charset="0"/>
              </a:rPr>
              <a:t>3/4 = 3 : 4 = 0.75.</a:t>
            </a:r>
          </a:p>
          <a:p>
            <a:pPr marL="0" indent="0">
              <a:lnSpc>
                <a:spcPct val="120000"/>
              </a:lnSpc>
              <a:spcBef>
                <a:spcPts val="0"/>
              </a:spcBef>
              <a:buNone/>
            </a:pPr>
            <a:r>
              <a:rPr lang="en-US" kern="1400" spc="-38" dirty="0">
                <a:latin typeface="Calibri Light" panose="020F0302020204030204" pitchFamily="34" charset="0"/>
                <a:ea typeface="Times New Roman" panose="02020603050405020304" pitchFamily="18" charset="0"/>
                <a:cs typeface="Times New Roman" panose="02020603050405020304" pitchFamily="18" charset="0"/>
              </a:rPr>
              <a:t>3/4 has a double meaning: it represents a fraction and a rational number, that is, it represents all the fractions obtained from 3/4 by amplification, but at the same time it represents the rational number 0.75.</a:t>
            </a:r>
          </a:p>
          <a:p>
            <a:pPr marL="0" indent="0">
              <a:lnSpc>
                <a:spcPct val="120000"/>
              </a:lnSpc>
              <a:spcBef>
                <a:spcPts val="0"/>
              </a:spcBef>
              <a:buNone/>
            </a:pPr>
            <a:r>
              <a:rPr lang="en-US" kern="1400" spc="-38" dirty="0">
                <a:latin typeface="Calibri Light" panose="020F0302020204030204" pitchFamily="34" charset="0"/>
                <a:ea typeface="Times New Roman" panose="02020603050405020304" pitchFamily="18" charset="0"/>
                <a:cs typeface="Times New Roman" panose="02020603050405020304" pitchFamily="18" charset="0"/>
              </a:rPr>
              <a:t>And the fractions with the denominator 1 and those obtained by their amplification are also contained in the set of rational numbers; for example.</a:t>
            </a:r>
          </a:p>
          <a:p>
            <a:pPr marL="0" indent="0">
              <a:lnSpc>
                <a:spcPct val="120000"/>
              </a:lnSpc>
              <a:spcBef>
                <a:spcPts val="0"/>
              </a:spcBef>
              <a:buNone/>
            </a:pPr>
            <a:r>
              <a:rPr lang="en-US" kern="1400" spc="-38" dirty="0">
                <a:latin typeface="Calibri Light" panose="020F0302020204030204" pitchFamily="34" charset="0"/>
                <a:ea typeface="Times New Roman" panose="02020603050405020304" pitchFamily="18" charset="0"/>
                <a:cs typeface="Times New Roman" panose="02020603050405020304" pitchFamily="18" charset="0"/>
              </a:rPr>
              <a:t>3/1 = 6/2 = 9/3 = ... = 27/9 = ...</a:t>
            </a:r>
          </a:p>
          <a:p>
            <a:pPr marL="0" indent="0">
              <a:lnSpc>
                <a:spcPct val="120000"/>
              </a:lnSpc>
              <a:spcBef>
                <a:spcPts val="0"/>
              </a:spcBef>
              <a:buNone/>
            </a:pPr>
            <a:r>
              <a:rPr lang="en-US" kern="1400" spc="-38" dirty="0">
                <a:latin typeface="Calibri Light" panose="020F0302020204030204" pitchFamily="34" charset="0"/>
                <a:ea typeface="Times New Roman" panose="02020603050405020304" pitchFamily="18" charset="0"/>
                <a:cs typeface="Times New Roman" panose="02020603050405020304" pitchFamily="18" charset="0"/>
              </a:rPr>
              <a:t>They can be substituted for each other, being equivalent.</a:t>
            </a:r>
            <a:endParaRPr lang="ro-RO" dirty="0"/>
          </a:p>
        </p:txBody>
      </p:sp>
    </p:spTree>
    <p:extLst>
      <p:ext uri="{BB962C8B-B14F-4D97-AF65-F5344CB8AC3E}">
        <p14:creationId xmlns:p14="http://schemas.microsoft.com/office/powerpoint/2010/main" val="270619877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B93B261-06D1-1AEA-1CD6-5C60C6882071}"/>
              </a:ext>
            </a:extLst>
          </p:cNvPr>
          <p:cNvSpPr>
            <a:spLocks noGrp="1"/>
          </p:cNvSpPr>
          <p:nvPr>
            <p:ph idx="1"/>
          </p:nvPr>
        </p:nvSpPr>
        <p:spPr>
          <a:xfrm>
            <a:off x="457200" y="958304"/>
            <a:ext cx="8229600" cy="4525963"/>
          </a:xfrm>
        </p:spPr>
        <p:txBody>
          <a:bodyPr>
            <a:normAutofit fontScale="77500" lnSpcReduction="20000"/>
          </a:bodyPr>
          <a:lstStyle/>
          <a:p>
            <a:pPr marL="0" indent="0">
              <a:buNone/>
            </a:pPr>
            <a:r>
              <a:rPr lang="en-US" dirty="0">
                <a:solidFill>
                  <a:schemeClr val="tx1"/>
                </a:solidFill>
              </a:rPr>
              <a:t>The integer 0 can be replaced by an infinite set of fractions having the numerator 0:</a:t>
            </a:r>
          </a:p>
          <a:p>
            <a:pPr marL="0" indent="0">
              <a:buNone/>
            </a:pPr>
            <a:r>
              <a:rPr lang="en-US" dirty="0">
                <a:solidFill>
                  <a:schemeClr val="tx1"/>
                </a:solidFill>
              </a:rPr>
              <a:t>0/1 = 0/2 = 0/3 = ... 0/125 = ...</a:t>
            </a:r>
          </a:p>
          <a:p>
            <a:pPr marL="0" indent="0">
              <a:buNone/>
            </a:pPr>
            <a:r>
              <a:rPr lang="en-US" dirty="0">
                <a:solidFill>
                  <a:schemeClr val="tx1"/>
                </a:solidFill>
              </a:rPr>
              <a:t>The denominator 0 is excluded. There cannot be a fraction of the form:</a:t>
            </a:r>
          </a:p>
          <a:p>
            <a:pPr marL="0" indent="0">
              <a:buNone/>
            </a:pPr>
            <a:r>
              <a:rPr lang="en-US" dirty="0">
                <a:solidFill>
                  <a:schemeClr val="tx1"/>
                </a:solidFill>
              </a:rPr>
              <a:t>0/0 or 9/0 or 200/0...</a:t>
            </a:r>
          </a:p>
          <a:p>
            <a:pPr marL="0" indent="0">
              <a:buNone/>
            </a:pPr>
            <a:endParaRPr lang="en-US" dirty="0">
              <a:solidFill>
                <a:schemeClr val="tx1"/>
              </a:solidFill>
            </a:endParaRPr>
          </a:p>
          <a:p>
            <a:pPr marL="0" indent="0">
              <a:buNone/>
            </a:pPr>
            <a:r>
              <a:rPr lang="en-US" dirty="0">
                <a:solidFill>
                  <a:schemeClr val="tx1"/>
                </a:solidFill>
              </a:rPr>
              <a:t>A rational number has no predecessor and no unique successor.</a:t>
            </a:r>
          </a:p>
          <a:p>
            <a:pPr marL="0" indent="0">
              <a:buNone/>
            </a:pPr>
            <a:r>
              <a:rPr lang="en-US" dirty="0">
                <a:solidFill>
                  <a:schemeClr val="tx1"/>
                </a:solidFill>
              </a:rPr>
              <a:t>Between two rational numbers r1 and r2 there is an infinite set of rational numbers r:</a:t>
            </a:r>
          </a:p>
          <a:p>
            <a:pPr marL="0" indent="0">
              <a:buNone/>
            </a:pPr>
            <a:r>
              <a:rPr lang="en-US" dirty="0">
                <a:solidFill>
                  <a:schemeClr val="tx1"/>
                </a:solidFill>
              </a:rPr>
              <a:t>r1 &lt; r &lt; r2 or r1 &gt; r &gt; r2</a:t>
            </a:r>
            <a:endParaRPr lang="ro-RO" dirty="0"/>
          </a:p>
        </p:txBody>
      </p:sp>
    </p:spTree>
    <p:extLst>
      <p:ext uri="{BB962C8B-B14F-4D97-AF65-F5344CB8AC3E}">
        <p14:creationId xmlns:p14="http://schemas.microsoft.com/office/powerpoint/2010/main" val="419894836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45499"/>
            <a:ext cx="8229600" cy="1143000"/>
          </a:xfrm>
          <a:prstGeom prst="rect">
            <a:avLst/>
          </a:prstGeom>
        </p:spPr>
        <p:txBody>
          <a:bodyPr/>
          <a:lstStyle/>
          <a:p>
            <a:r>
              <a:rPr lang="en-US" dirty="0"/>
              <a:t>Examples of fractions</a:t>
            </a:r>
            <a:endParaRPr lang="ro-RO" dirty="0"/>
          </a:p>
        </p:txBody>
      </p:sp>
    </p:spTree>
    <p:extLst>
      <p:ext uri="{BB962C8B-B14F-4D97-AF65-F5344CB8AC3E}">
        <p14:creationId xmlns:p14="http://schemas.microsoft.com/office/powerpoint/2010/main" val="371890801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prstGeom prst="rect">
            <a:avLst/>
          </a:prstGeom>
        </p:spPr>
        <p:txBody>
          <a:bodyPr/>
          <a:lstStyle/>
          <a:p>
            <a:r>
              <a:rPr lang="ro-RO" b="1" dirty="0"/>
              <a:t>I. </a:t>
            </a:r>
            <a:r>
              <a:rPr lang="en-US" dirty="0"/>
              <a:t>Fractions through images</a:t>
            </a:r>
            <a:endParaRPr lang="ro-RO" dirty="0"/>
          </a:p>
        </p:txBody>
      </p:sp>
      <p:sp>
        <p:nvSpPr>
          <p:cNvPr id="5" name="Rectangle 2"/>
          <p:cNvSpPr>
            <a:spLocks noChangeArrowheads="1"/>
          </p:cNvSpPr>
          <p:nvPr/>
        </p:nvSpPr>
        <p:spPr bwMode="auto">
          <a:xfrm>
            <a:off x="1035169" y="4061379"/>
            <a:ext cx="1973087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endParaRPr lang="ro-RO" sz="1350"/>
          </a:p>
        </p:txBody>
      </p:sp>
      <p:sp>
        <p:nvSpPr>
          <p:cNvPr id="7" name="Rectangle 4"/>
          <p:cNvSpPr>
            <a:spLocks noChangeArrowheads="1"/>
          </p:cNvSpPr>
          <p:nvPr/>
        </p:nvSpPr>
        <p:spPr bwMode="auto">
          <a:xfrm>
            <a:off x="783242" y="4753298"/>
            <a:ext cx="1777112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endParaRPr lang="ro-RO" sz="1350"/>
          </a:p>
        </p:txBody>
      </p:sp>
      <p:pic>
        <p:nvPicPr>
          <p:cNvPr id="9" name="image14.jpg" descr="Fraction Wall by Visnos"/>
          <p:cNvPicPr/>
          <p:nvPr/>
        </p:nvPicPr>
        <p:blipFill>
          <a:blip r:embed="rId2"/>
          <a:srcRect/>
          <a:stretch>
            <a:fillRect/>
          </a:stretch>
        </p:blipFill>
        <p:spPr>
          <a:xfrm>
            <a:off x="1544312" y="2561359"/>
            <a:ext cx="5962261" cy="3000040"/>
          </a:xfrm>
          <a:prstGeom prst="rect">
            <a:avLst/>
          </a:prstGeom>
          <a:ln/>
        </p:spPr>
      </p:pic>
    </p:spTree>
    <p:extLst>
      <p:ext uri="{BB962C8B-B14F-4D97-AF65-F5344CB8AC3E}">
        <p14:creationId xmlns:p14="http://schemas.microsoft.com/office/powerpoint/2010/main" val="250137492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Fill in:</a:t>
            </a:r>
            <a:endParaRPr lang="ro-RO" dirty="0"/>
          </a:p>
        </p:txBody>
      </p:sp>
      <p:pic>
        <p:nvPicPr>
          <p:cNvPr id="4" name="image18.jpg" descr="Equivalent fractions interactive whiteboard.pptx"/>
          <p:cNvPicPr/>
          <p:nvPr/>
        </p:nvPicPr>
        <p:blipFill>
          <a:blip r:embed="rId2"/>
          <a:srcRect/>
          <a:stretch>
            <a:fillRect/>
          </a:stretch>
        </p:blipFill>
        <p:spPr>
          <a:xfrm>
            <a:off x="1349733" y="2236023"/>
            <a:ext cx="6065327" cy="3254315"/>
          </a:xfrm>
          <a:prstGeom prst="rect">
            <a:avLst/>
          </a:prstGeom>
          <a:ln/>
        </p:spPr>
      </p:pic>
    </p:spTree>
    <p:extLst>
      <p:ext uri="{BB962C8B-B14F-4D97-AF65-F5344CB8AC3E}">
        <p14:creationId xmlns:p14="http://schemas.microsoft.com/office/powerpoint/2010/main" val="273882999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Fill in</a:t>
            </a:r>
            <a:endParaRPr lang="ro-RO" dirty="0"/>
          </a:p>
          <a:p>
            <a:endParaRPr lang="ro-RO" dirty="0"/>
          </a:p>
        </p:txBody>
      </p:sp>
      <p:pic>
        <p:nvPicPr>
          <p:cNvPr id="4" name="image7.jpg" descr="Fraction Wall by Visnos"/>
          <p:cNvPicPr/>
          <p:nvPr/>
        </p:nvPicPr>
        <p:blipFill>
          <a:blip r:embed="rId2"/>
          <a:srcRect/>
          <a:stretch>
            <a:fillRect/>
          </a:stretch>
        </p:blipFill>
        <p:spPr>
          <a:xfrm>
            <a:off x="1680492" y="2379838"/>
            <a:ext cx="5280539" cy="3093741"/>
          </a:xfrm>
          <a:prstGeom prst="rect">
            <a:avLst/>
          </a:prstGeom>
          <a:ln/>
        </p:spPr>
      </p:pic>
    </p:spTree>
    <p:extLst>
      <p:ext uri="{BB962C8B-B14F-4D97-AF65-F5344CB8AC3E}">
        <p14:creationId xmlns:p14="http://schemas.microsoft.com/office/powerpoint/2010/main" val="333088517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90D4472-6A20-D55F-2D52-1F5D3D0CA6D7}"/>
              </a:ext>
            </a:extLst>
          </p:cNvPr>
          <p:cNvSpPr>
            <a:spLocks noGrp="1"/>
          </p:cNvSpPr>
          <p:nvPr>
            <p:ph type="title"/>
          </p:nvPr>
        </p:nvSpPr>
        <p:spPr>
          <a:xfrm>
            <a:off x="457200" y="777255"/>
            <a:ext cx="8229600" cy="1143000"/>
          </a:xfrm>
        </p:spPr>
        <p:txBody>
          <a:bodyPr/>
          <a:lstStyle/>
          <a:p>
            <a:r>
              <a:rPr lang="en-US" dirty="0"/>
              <a:t>Sources</a:t>
            </a:r>
          </a:p>
        </p:txBody>
      </p:sp>
      <p:sp>
        <p:nvSpPr>
          <p:cNvPr id="3" name="Content Placeholder 2"/>
          <p:cNvSpPr>
            <a:spLocks noGrp="1"/>
          </p:cNvSpPr>
          <p:nvPr>
            <p:ph idx="1"/>
          </p:nvPr>
        </p:nvSpPr>
        <p:spPr/>
        <p:txBody>
          <a:bodyPr/>
          <a:lstStyle/>
          <a:p>
            <a:pPr marL="0" indent="0">
              <a:buNone/>
            </a:pPr>
            <a:endParaRPr lang="ro-RO" dirty="0"/>
          </a:p>
          <a:p>
            <a:r>
              <a:rPr lang="en-US" u="sng" dirty="0">
                <a:hlinkClick r:id="rId2"/>
              </a:rPr>
              <a:t>https://mquest.ro/home/learnunitnew?id=32</a:t>
            </a:r>
            <a:r>
              <a:rPr lang="en-US" dirty="0"/>
              <a:t> </a:t>
            </a:r>
            <a:r>
              <a:rPr lang="en-US" u="sng" dirty="0">
                <a:hlinkClick r:id="rId3"/>
              </a:rPr>
              <a:t>https://mquest.ro/home/ch?c=6</a:t>
            </a:r>
            <a:r>
              <a:rPr lang="en-US" dirty="0"/>
              <a:t> </a:t>
            </a:r>
            <a:r>
              <a:rPr lang="en-US" u="sng" dirty="0">
                <a:hlinkClick r:id="rId4"/>
              </a:rPr>
              <a:t>https://www.scoalaintuitext.ro/blog/matematica-clasa-a-iii-a-2/</a:t>
            </a:r>
            <a:endParaRPr lang="ro-RO" dirty="0"/>
          </a:p>
          <a:p>
            <a:endParaRPr lang="ro-RO" dirty="0"/>
          </a:p>
        </p:txBody>
      </p:sp>
    </p:spTree>
    <p:extLst>
      <p:ext uri="{BB962C8B-B14F-4D97-AF65-F5344CB8AC3E}">
        <p14:creationId xmlns:p14="http://schemas.microsoft.com/office/powerpoint/2010/main" val="11548240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35719" marR="35719" algn="just">
              <a:lnSpc>
                <a:spcPct val="107000"/>
              </a:lnSpc>
              <a:spcBef>
                <a:spcPts val="1080"/>
              </a:spcBef>
              <a:spcAft>
                <a:spcPts val="675"/>
              </a:spcAft>
            </a:pPr>
            <a:r>
              <a:rPr lang="en-US" b="1" dirty="0">
                <a:solidFill>
                  <a:srgbClr val="1F4D78"/>
                </a:solidFill>
                <a:ea typeface="Times New Roman" panose="02020603050405020304" pitchFamily="18" charset="0"/>
                <a:cs typeface="Times New Roman" panose="02020603050405020304" pitchFamily="18" charset="0"/>
              </a:rPr>
              <a:t>Sign rule when multiplying or dividing:</a:t>
            </a:r>
          </a:p>
          <a:p>
            <a:pPr marL="0" marR="35719" indent="0" algn="just">
              <a:lnSpc>
                <a:spcPct val="107000"/>
              </a:lnSpc>
              <a:spcBef>
                <a:spcPts val="1080"/>
              </a:spcBef>
              <a:spcAft>
                <a:spcPts val="675"/>
              </a:spcAft>
              <a:buNone/>
            </a:pPr>
            <a:r>
              <a:rPr lang="en-US" dirty="0">
                <a:solidFill>
                  <a:schemeClr val="tx1"/>
                </a:solidFill>
                <a:ea typeface="Times New Roman" panose="02020603050405020304" pitchFamily="18" charset="0"/>
                <a:cs typeface="Times New Roman" panose="02020603050405020304" pitchFamily="18" charset="0"/>
              </a:rPr>
              <a:t>(+)(+) = (+)</a:t>
            </a:r>
          </a:p>
          <a:p>
            <a:pPr marL="0" marR="35719" indent="0" algn="just">
              <a:lnSpc>
                <a:spcPct val="107000"/>
              </a:lnSpc>
              <a:spcBef>
                <a:spcPts val="1080"/>
              </a:spcBef>
              <a:spcAft>
                <a:spcPts val="675"/>
              </a:spcAft>
              <a:buNone/>
            </a:pPr>
            <a:r>
              <a:rPr lang="en-US" dirty="0">
                <a:solidFill>
                  <a:schemeClr val="tx1"/>
                </a:solidFill>
                <a:ea typeface="Times New Roman" panose="02020603050405020304" pitchFamily="18" charset="0"/>
                <a:cs typeface="Times New Roman" panose="02020603050405020304" pitchFamily="18" charset="0"/>
              </a:rPr>
              <a:t>(+)(-) = (-); (-)(+) = (-)</a:t>
            </a:r>
          </a:p>
          <a:p>
            <a:pPr marL="0" marR="35719" indent="0" algn="just">
              <a:lnSpc>
                <a:spcPct val="107000"/>
              </a:lnSpc>
              <a:spcBef>
                <a:spcPts val="1080"/>
              </a:spcBef>
              <a:spcAft>
                <a:spcPts val="675"/>
              </a:spcAft>
              <a:buNone/>
            </a:pPr>
            <a:r>
              <a:rPr lang="en-US" dirty="0">
                <a:solidFill>
                  <a:schemeClr val="tx1"/>
                </a:solidFill>
                <a:ea typeface="Times New Roman" panose="02020603050405020304" pitchFamily="18" charset="0"/>
                <a:cs typeface="Times New Roman" panose="02020603050405020304" pitchFamily="18" charset="0"/>
              </a:rPr>
              <a:t>(-)(-) = (+)</a:t>
            </a:r>
            <a:endParaRPr lang="ro-RO" dirty="0">
              <a:solidFill>
                <a:schemeClr val="tx1"/>
              </a:solidFill>
            </a:endParaRPr>
          </a:p>
        </p:txBody>
      </p:sp>
    </p:spTree>
    <p:extLst>
      <p:ext uri="{BB962C8B-B14F-4D97-AF65-F5344CB8AC3E}">
        <p14:creationId xmlns:p14="http://schemas.microsoft.com/office/powerpoint/2010/main" val="330018643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43082"/>
            <a:ext cx="8229600" cy="4525963"/>
          </a:xfrm>
        </p:spPr>
        <p:txBody>
          <a:bodyPr/>
          <a:lstStyle/>
          <a:p>
            <a:r>
              <a:rPr lang="en-US" dirty="0"/>
              <a:t>1/2 of an apple is a fractional unit of the (whole) apple that has been divided into 2 equal parts.</a:t>
            </a:r>
            <a:endParaRPr lang="ro-RO" dirty="0"/>
          </a:p>
        </p:txBody>
      </p:sp>
      <p:pic>
        <p:nvPicPr>
          <p:cNvPr id="4" name="image13.png" descr="https://www.scoalaintuitext.ro/blog/wp-content/uploads/sites/7/2019/03/image002-1.png"/>
          <p:cNvPicPr/>
          <p:nvPr/>
        </p:nvPicPr>
        <p:blipFill>
          <a:blip r:embed="rId2"/>
          <a:srcRect/>
          <a:stretch>
            <a:fillRect/>
          </a:stretch>
        </p:blipFill>
        <p:spPr>
          <a:xfrm>
            <a:off x="1870400" y="3240705"/>
            <a:ext cx="3722702" cy="2760046"/>
          </a:xfrm>
          <a:prstGeom prst="rect">
            <a:avLst/>
          </a:prstGeom>
          <a:ln/>
        </p:spPr>
      </p:pic>
    </p:spTree>
    <p:extLst>
      <p:ext uri="{BB962C8B-B14F-4D97-AF65-F5344CB8AC3E}">
        <p14:creationId xmlns:p14="http://schemas.microsoft.com/office/powerpoint/2010/main" val="188445372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Observe and write the fractions:</a:t>
            </a:r>
            <a:endParaRPr lang="ro-RO" dirty="0"/>
          </a:p>
        </p:txBody>
      </p:sp>
      <p:pic>
        <p:nvPicPr>
          <p:cNvPr id="4" name="image2.png" descr="https://www.scoalaintuitext.ro/blog/wp-content/uploads/sites/7/2019/03/Snip-1.png"/>
          <p:cNvPicPr/>
          <p:nvPr/>
        </p:nvPicPr>
        <p:blipFill>
          <a:blip r:embed="rId2"/>
          <a:srcRect/>
          <a:stretch>
            <a:fillRect/>
          </a:stretch>
        </p:blipFill>
        <p:spPr>
          <a:xfrm>
            <a:off x="608163" y="3334693"/>
            <a:ext cx="5745193" cy="1676176"/>
          </a:xfrm>
          <a:prstGeom prst="rect">
            <a:avLst/>
          </a:prstGeom>
          <a:ln/>
        </p:spPr>
      </p:pic>
    </p:spTree>
    <p:extLst>
      <p:ext uri="{BB962C8B-B14F-4D97-AF65-F5344CB8AC3E}">
        <p14:creationId xmlns:p14="http://schemas.microsoft.com/office/powerpoint/2010/main" val="161490965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81012"/>
            <a:ext cx="8229600" cy="5145151"/>
          </a:xfrm>
        </p:spPr>
        <p:txBody>
          <a:bodyPr/>
          <a:lstStyle/>
          <a:p>
            <a:r>
              <a:rPr lang="en-US" dirty="0"/>
              <a:t>Two good friends, Lara and Alexia, painted the fence attached to the dollhouse as follows: 6/9 with red color and 3/9 with yellow color, as in the following representation:</a:t>
            </a:r>
            <a:endParaRPr lang="ro-RO" dirty="0"/>
          </a:p>
        </p:txBody>
      </p:sp>
      <p:pic>
        <p:nvPicPr>
          <p:cNvPr id="4" name="image5.jpg" descr="https://www.scoalaintuitext.ro/blog/wp-content/uploads/sites/7/2019/03/Snip2.jpg"/>
          <p:cNvPicPr/>
          <p:nvPr/>
        </p:nvPicPr>
        <p:blipFill>
          <a:blip r:embed="rId2"/>
          <a:srcRect l="13943" t="18702" r="50673" b="10382"/>
          <a:stretch>
            <a:fillRect/>
          </a:stretch>
        </p:blipFill>
        <p:spPr>
          <a:xfrm>
            <a:off x="975679" y="3261196"/>
            <a:ext cx="3488491" cy="2127076"/>
          </a:xfrm>
          <a:prstGeom prst="rect">
            <a:avLst/>
          </a:prstGeom>
          <a:ln/>
        </p:spPr>
      </p:pic>
    </p:spTree>
    <p:extLst>
      <p:ext uri="{BB962C8B-B14F-4D97-AF65-F5344CB8AC3E}">
        <p14:creationId xmlns:p14="http://schemas.microsoft.com/office/powerpoint/2010/main" val="198992571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66364" y="3622780"/>
            <a:ext cx="8299241" cy="1651673"/>
          </a:xfrm>
        </p:spPr>
        <p:txBody>
          <a:bodyPr>
            <a:normAutofit fontScale="70000" lnSpcReduction="20000"/>
          </a:bodyPr>
          <a:lstStyle/>
          <a:p>
            <a:r>
              <a:rPr lang="en-US" dirty="0"/>
              <a:t>We notice from the drawing that the surface of the fence colored with red color is larger than the yellow surface. We can say that the fractional number 6/9 is greater than 3/9.</a:t>
            </a:r>
          </a:p>
          <a:p>
            <a:r>
              <a:rPr lang="en-US" dirty="0"/>
              <a:t>We will write like this: 6/9 &gt; 3/9. In this case, I compared equal parts of the same whole (the fence).</a:t>
            </a:r>
            <a:endParaRPr lang="ro-RO" dirty="0"/>
          </a:p>
        </p:txBody>
      </p:sp>
      <p:pic>
        <p:nvPicPr>
          <p:cNvPr id="6" name="image5.jpg" descr="https://www.scoalaintuitext.ro/blog/wp-content/uploads/sites/7/2019/03/Snip2.jpg"/>
          <p:cNvPicPr/>
          <p:nvPr/>
        </p:nvPicPr>
        <p:blipFill>
          <a:blip r:embed="rId2"/>
          <a:srcRect l="13943" t="18702" r="50673" b="10382"/>
          <a:stretch>
            <a:fillRect/>
          </a:stretch>
        </p:blipFill>
        <p:spPr>
          <a:xfrm>
            <a:off x="2755635" y="946317"/>
            <a:ext cx="3488491" cy="2127076"/>
          </a:xfrm>
          <a:prstGeom prst="rect">
            <a:avLst/>
          </a:prstGeom>
          <a:ln/>
        </p:spPr>
      </p:pic>
    </p:spTree>
    <p:extLst>
      <p:ext uri="{BB962C8B-B14F-4D97-AF65-F5344CB8AC3E}">
        <p14:creationId xmlns:p14="http://schemas.microsoft.com/office/powerpoint/2010/main" val="57116854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84122"/>
            <a:ext cx="8229600" cy="5242041"/>
          </a:xfrm>
        </p:spPr>
        <p:txBody>
          <a:bodyPr>
            <a:normAutofit fontScale="70000" lnSpcReduction="20000"/>
          </a:bodyPr>
          <a:lstStyle/>
          <a:p>
            <a:pPr marL="0" indent="0">
              <a:buNone/>
            </a:pPr>
            <a:r>
              <a:rPr lang="en-US" dirty="0"/>
              <a:t>Next I will compare equal parts that do not belong to the same whole. Two brothers, Vlad and Radu, prepared two identical pizzas, then sat down at the table. Each pizza was cut into 8 slices of equal size. Here is how much each boy ate after a quarter of an hour:</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r>
              <a:rPr lang="en-US" dirty="0"/>
              <a:t>  Look at the picture and say who ate less. The 3 slices eaten by Vlad, i.e. 3/8 of the pizza, is less than the 5 slices, i.e. 5/8 that Radu ate.</a:t>
            </a:r>
            <a:endParaRPr lang="ro-RO" dirty="0"/>
          </a:p>
        </p:txBody>
      </p:sp>
      <p:pic>
        <p:nvPicPr>
          <p:cNvPr id="4" name="image9.jpg" descr="https://www.scoalaintuitext.ro/blog/wp-content/uploads/sites/7/2019/03/Snip-3.jpg"/>
          <p:cNvPicPr/>
          <p:nvPr/>
        </p:nvPicPr>
        <p:blipFill>
          <a:blip r:embed="rId2"/>
          <a:srcRect l="16028" t="20004" r="34922" b="16473"/>
          <a:stretch>
            <a:fillRect/>
          </a:stretch>
        </p:blipFill>
        <p:spPr>
          <a:xfrm>
            <a:off x="2499089" y="2311784"/>
            <a:ext cx="3684885" cy="1607127"/>
          </a:xfrm>
          <a:prstGeom prst="rect">
            <a:avLst/>
          </a:prstGeom>
          <a:ln/>
        </p:spPr>
      </p:pic>
    </p:spTree>
    <p:extLst>
      <p:ext uri="{BB962C8B-B14F-4D97-AF65-F5344CB8AC3E}">
        <p14:creationId xmlns:p14="http://schemas.microsoft.com/office/powerpoint/2010/main" val="41627659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17510"/>
            <a:ext cx="8229600" cy="5308653"/>
          </a:xfrm>
        </p:spPr>
        <p:txBody>
          <a:bodyPr>
            <a:normAutofit fontScale="92500" lnSpcReduction="10000"/>
          </a:bodyPr>
          <a:lstStyle/>
          <a:p>
            <a:r>
              <a:rPr lang="en-US" dirty="0"/>
              <a:t>If the wholes are not the same size, we cannot compare their corresponding fractions. Observe this in the following representation:</a:t>
            </a:r>
          </a:p>
          <a:p>
            <a:endParaRPr lang="en-US" dirty="0"/>
          </a:p>
          <a:p>
            <a:endParaRPr lang="en-US" dirty="0"/>
          </a:p>
          <a:p>
            <a:endParaRPr lang="en-US" dirty="0"/>
          </a:p>
          <a:p>
            <a:endParaRPr lang="en-US" dirty="0"/>
          </a:p>
          <a:p>
            <a:endParaRPr lang="en-US" dirty="0"/>
          </a:p>
          <a:p>
            <a:r>
              <a:rPr lang="en-US" dirty="0"/>
              <a:t>Together we discovered that:</a:t>
            </a:r>
          </a:p>
          <a:p>
            <a:r>
              <a:rPr lang="en-US" dirty="0"/>
              <a:t>Of two fractions with the same denominator, the fraction with the larger numerator is greater.</a:t>
            </a:r>
            <a:endParaRPr lang="ro-RO" dirty="0"/>
          </a:p>
        </p:txBody>
      </p:sp>
      <p:pic>
        <p:nvPicPr>
          <p:cNvPr id="4" name="image17.jpg" descr="https://www.scoalaintuitext.ro/blog/wp-content/uploads/sites/7/2019/03/Snip-4.jpg"/>
          <p:cNvPicPr/>
          <p:nvPr/>
        </p:nvPicPr>
        <p:blipFill>
          <a:blip r:embed="rId2"/>
          <a:srcRect l="17471" t="19154" r="46947" b="31044"/>
          <a:stretch>
            <a:fillRect/>
          </a:stretch>
        </p:blipFill>
        <p:spPr>
          <a:xfrm>
            <a:off x="3333094" y="2534555"/>
            <a:ext cx="3231551" cy="1788889"/>
          </a:xfrm>
          <a:prstGeom prst="rect">
            <a:avLst/>
          </a:prstGeom>
          <a:ln/>
        </p:spPr>
      </p:pic>
    </p:spTree>
    <p:extLst>
      <p:ext uri="{BB962C8B-B14F-4D97-AF65-F5344CB8AC3E}">
        <p14:creationId xmlns:p14="http://schemas.microsoft.com/office/powerpoint/2010/main" val="398527231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87232"/>
            <a:ext cx="8229600" cy="5338931"/>
          </a:xfrm>
        </p:spPr>
        <p:txBody>
          <a:bodyPr/>
          <a:lstStyle/>
          <a:p>
            <a:r>
              <a:rPr lang="en-US" sz="2800" dirty="0"/>
              <a:t>We can compare two fractions only if they are equal parts of the same whole or equal parts of identical wholes. Rodica helped her grandfather plant vegetables in the garden. The vegetables were distributed according to the following scheme:</a:t>
            </a:r>
            <a:endParaRPr lang="ro-RO" sz="2800" dirty="0"/>
          </a:p>
        </p:txBody>
      </p:sp>
      <p:pic>
        <p:nvPicPr>
          <p:cNvPr id="4" name="image1.jpg" descr="https://www.scoalaintuitext.ro/blog/wp-content/uploads/sites/7/2019/03/Snip-5.jpg"/>
          <p:cNvPicPr/>
          <p:nvPr/>
        </p:nvPicPr>
        <p:blipFill>
          <a:blip r:embed="rId2"/>
          <a:srcRect l="19712" t="24975" r="23394" b="25670"/>
          <a:stretch>
            <a:fillRect/>
          </a:stretch>
        </p:blipFill>
        <p:spPr>
          <a:xfrm>
            <a:off x="2043508" y="3533309"/>
            <a:ext cx="4717688" cy="1828386"/>
          </a:xfrm>
          <a:prstGeom prst="rect">
            <a:avLst/>
          </a:prstGeom>
          <a:ln/>
        </p:spPr>
      </p:pic>
    </p:spTree>
    <p:extLst>
      <p:ext uri="{BB962C8B-B14F-4D97-AF65-F5344CB8AC3E}">
        <p14:creationId xmlns:p14="http://schemas.microsoft.com/office/powerpoint/2010/main" val="284149611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94802"/>
            <a:ext cx="8229600" cy="4525963"/>
          </a:xfrm>
        </p:spPr>
        <p:txBody>
          <a:bodyPr/>
          <a:lstStyle/>
          <a:p>
            <a:pPr marL="0" indent="0">
              <a:buNone/>
            </a:pPr>
            <a:r>
              <a:rPr lang="en-US" sz="2400" dirty="0"/>
              <a:t>We note that:</a:t>
            </a:r>
          </a:p>
          <a:p>
            <a:pPr marL="0" indent="0">
              <a:buNone/>
            </a:pPr>
            <a:r>
              <a:rPr lang="en-US" sz="2400" dirty="0"/>
              <a:t>on 2/10 of the garden surface they planted beans,</a:t>
            </a:r>
          </a:p>
          <a:p>
            <a:pPr marL="0" indent="0">
              <a:buNone/>
            </a:pPr>
            <a:r>
              <a:rPr lang="en-US" sz="2400" dirty="0"/>
              <a:t>tomato, on 4/10 of the whole garden,</a:t>
            </a:r>
          </a:p>
          <a:p>
            <a:pPr marL="0" indent="0">
              <a:buNone/>
            </a:pPr>
            <a:r>
              <a:rPr lang="en-US" sz="2400" dirty="0"/>
              <a:t>1/10 of the surface is occupied by peppers,</a:t>
            </a:r>
          </a:p>
          <a:p>
            <a:pPr marL="0" indent="0">
              <a:buNone/>
            </a:pPr>
            <a:r>
              <a:rPr lang="en-US" sz="2400" dirty="0"/>
              <a:t>on 3/10 of the garden area they planted cabbage.</a:t>
            </a:r>
          </a:p>
          <a:p>
            <a:pPr marL="0" indent="0">
              <a:buNone/>
            </a:pPr>
            <a:r>
              <a:rPr lang="en-US" sz="2400" dirty="0"/>
              <a:t>The largest area is cultivated with tomatoes (4/10), and the smallest area with peppers (1/10).</a:t>
            </a:r>
          </a:p>
          <a:p>
            <a:pPr marL="0" indent="0">
              <a:buNone/>
            </a:pPr>
            <a:r>
              <a:rPr lang="en-US" sz="2400" dirty="0"/>
              <a:t>This is how M orders grower fractions corresponding to areas cultivated with vegetables.</a:t>
            </a:r>
            <a:endParaRPr lang="ro-RO" sz="2400" dirty="0"/>
          </a:p>
        </p:txBody>
      </p:sp>
    </p:spTree>
    <p:extLst>
      <p:ext uri="{BB962C8B-B14F-4D97-AF65-F5344CB8AC3E}">
        <p14:creationId xmlns:p14="http://schemas.microsoft.com/office/powerpoint/2010/main" val="18572476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81012"/>
            <a:ext cx="8229600" cy="5145151"/>
          </a:xfrm>
        </p:spPr>
        <p:txBody>
          <a:bodyPr/>
          <a:lstStyle/>
          <a:p>
            <a:r>
              <a:rPr lang="en-US" b="1" dirty="0"/>
              <a:t>Exercises and problems:</a:t>
            </a:r>
          </a:p>
          <a:p>
            <a:pPr marL="0" indent="0">
              <a:buNone/>
            </a:pPr>
            <a:r>
              <a:rPr lang="en-US" dirty="0"/>
              <a:t>1) Write, then compare the represented fractions, using relationship signs (&lt;, &gt;, = );</a:t>
            </a:r>
            <a:endParaRPr lang="ro-RO" dirty="0"/>
          </a:p>
        </p:txBody>
      </p:sp>
      <p:pic>
        <p:nvPicPr>
          <p:cNvPr id="4" name="image6.jpg" descr="https://www.scoalaintuitext.ro/blog/wp-content/uploads/sites/7/2019/03/Snip-6.jpg"/>
          <p:cNvPicPr/>
          <p:nvPr/>
        </p:nvPicPr>
        <p:blipFill>
          <a:blip r:embed="rId2"/>
          <a:srcRect l="7852" t="10449" r="8483" b="16118"/>
          <a:stretch>
            <a:fillRect/>
          </a:stretch>
        </p:blipFill>
        <p:spPr>
          <a:xfrm>
            <a:off x="1186231" y="3231238"/>
            <a:ext cx="6298242" cy="1757363"/>
          </a:xfrm>
          <a:prstGeom prst="rect">
            <a:avLst/>
          </a:prstGeom>
          <a:ln/>
        </p:spPr>
      </p:pic>
    </p:spTree>
    <p:extLst>
      <p:ext uri="{BB962C8B-B14F-4D97-AF65-F5344CB8AC3E}">
        <p14:creationId xmlns:p14="http://schemas.microsoft.com/office/powerpoint/2010/main" val="213143101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93288"/>
            <a:ext cx="8229600" cy="5332876"/>
          </a:xfrm>
        </p:spPr>
        <p:txBody>
          <a:bodyPr/>
          <a:lstStyle/>
          <a:p>
            <a:r>
              <a:rPr lang="en-US" dirty="0"/>
              <a:t>2) Complete the fractions, so that the following equalities are true:</a:t>
            </a:r>
          </a:p>
          <a:p>
            <a:endParaRPr lang="en-US" dirty="0"/>
          </a:p>
          <a:p>
            <a:endParaRPr lang="en-US" dirty="0"/>
          </a:p>
          <a:p>
            <a:endParaRPr lang="en-US" dirty="0"/>
          </a:p>
          <a:p>
            <a:r>
              <a:rPr lang="en-US" dirty="0"/>
              <a:t>3. Write a smaller fraction and a larger fraction than the given ones:</a:t>
            </a:r>
            <a:endParaRPr lang="ro-RO" dirty="0"/>
          </a:p>
        </p:txBody>
      </p:sp>
      <p:pic>
        <p:nvPicPr>
          <p:cNvPr id="4" name="image4.jpg" descr="https://www.scoalaintuitext.ro/blog/wp-content/uploads/sites/7/2019/03/Snip-intercalat-2.jpg"/>
          <p:cNvPicPr/>
          <p:nvPr/>
        </p:nvPicPr>
        <p:blipFill>
          <a:blip r:embed="rId2"/>
          <a:srcRect l="8815" t="24590" r="11996" b="27022"/>
          <a:stretch>
            <a:fillRect/>
          </a:stretch>
        </p:blipFill>
        <p:spPr>
          <a:xfrm>
            <a:off x="1056521" y="2130937"/>
            <a:ext cx="6509273" cy="751644"/>
          </a:xfrm>
          <a:prstGeom prst="rect">
            <a:avLst/>
          </a:prstGeom>
          <a:ln/>
        </p:spPr>
      </p:pic>
      <p:pic>
        <p:nvPicPr>
          <p:cNvPr id="5" name="image15.jpg" descr="https://www.scoalaintuitext.ro/blog/wp-content/uploads/sites/7/2019/03/Snip-intercalat-3.jpg"/>
          <p:cNvPicPr/>
          <p:nvPr/>
        </p:nvPicPr>
        <p:blipFill>
          <a:blip r:embed="rId3"/>
          <a:srcRect l="10168" t="39310" r="30508" b="19999"/>
          <a:stretch>
            <a:fillRect/>
          </a:stretch>
        </p:blipFill>
        <p:spPr>
          <a:xfrm>
            <a:off x="2862346" y="4868827"/>
            <a:ext cx="2703842" cy="659628"/>
          </a:xfrm>
          <a:prstGeom prst="rect">
            <a:avLst/>
          </a:prstGeom>
          <a:ln/>
        </p:spPr>
      </p:pic>
    </p:spTree>
    <p:extLst>
      <p:ext uri="{BB962C8B-B14F-4D97-AF65-F5344CB8AC3E}">
        <p14:creationId xmlns:p14="http://schemas.microsoft.com/office/powerpoint/2010/main" val="26407062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270FFCE-A30D-5441-8AB4-1982C9F92CAD}"/>
              </a:ext>
            </a:extLst>
          </p:cNvPr>
          <p:cNvSpPr>
            <a:spLocks noGrp="1"/>
          </p:cNvSpPr>
          <p:nvPr>
            <p:ph idx="1"/>
          </p:nvPr>
        </p:nvSpPr>
        <p:spPr>
          <a:xfrm>
            <a:off x="414811" y="976470"/>
            <a:ext cx="8229600" cy="4525963"/>
          </a:xfrm>
        </p:spPr>
        <p:txBody>
          <a:bodyPr/>
          <a:lstStyle/>
          <a:p>
            <a:pPr marL="0" marR="35719" indent="0" algn="just">
              <a:lnSpc>
                <a:spcPct val="107000"/>
              </a:lnSpc>
              <a:spcBef>
                <a:spcPts val="1080"/>
              </a:spcBef>
              <a:spcAft>
                <a:spcPts val="675"/>
              </a:spcAft>
              <a:buNone/>
            </a:pPr>
            <a:r>
              <a:rPr lang="en-US" sz="2400" b="1" dirty="0">
                <a:solidFill>
                  <a:srgbClr val="1F4D78"/>
                </a:solidFill>
                <a:ea typeface="Times New Roman" panose="02020603050405020304" pitchFamily="18" charset="0"/>
                <a:cs typeface="Times New Roman" panose="02020603050405020304" pitchFamily="18" charset="0"/>
              </a:rPr>
              <a:t>Numerator and denominator sign:</a:t>
            </a:r>
          </a:p>
          <a:p>
            <a:pPr marL="35719" marR="35719" algn="just">
              <a:lnSpc>
                <a:spcPct val="107000"/>
              </a:lnSpc>
              <a:spcBef>
                <a:spcPts val="1080"/>
              </a:spcBef>
              <a:spcAft>
                <a:spcPts val="675"/>
              </a:spcAft>
            </a:pPr>
            <a:r>
              <a:rPr lang="en-US" sz="2400" dirty="0">
                <a:solidFill>
                  <a:schemeClr val="tx1"/>
                </a:solidFill>
                <a:ea typeface="Times New Roman" panose="02020603050405020304" pitchFamily="18" charset="0"/>
                <a:cs typeface="Times New Roman" panose="02020603050405020304" pitchFamily="18" charset="0"/>
              </a:rPr>
              <a:t>The numerators and denominators of a fraction can be positive or negative whole numbers.</a:t>
            </a:r>
          </a:p>
          <a:p>
            <a:pPr marL="35719" marR="35719" algn="just">
              <a:lnSpc>
                <a:spcPct val="107000"/>
              </a:lnSpc>
              <a:spcBef>
                <a:spcPts val="1080"/>
              </a:spcBef>
              <a:spcAft>
                <a:spcPts val="675"/>
              </a:spcAft>
            </a:pPr>
            <a:r>
              <a:rPr lang="en-US" sz="2400" dirty="0">
                <a:solidFill>
                  <a:schemeClr val="tx1"/>
                </a:solidFill>
                <a:ea typeface="Times New Roman" panose="02020603050405020304" pitchFamily="18" charset="0"/>
                <a:cs typeface="Times New Roman" panose="02020603050405020304" pitchFamily="18" charset="0"/>
              </a:rPr>
              <a:t>Example of fractions with positive numerators and denominators: 7/6, 3/4, 13/20</a:t>
            </a:r>
          </a:p>
          <a:p>
            <a:pPr marL="35719" marR="35719" algn="just">
              <a:lnSpc>
                <a:spcPct val="107000"/>
              </a:lnSpc>
              <a:spcBef>
                <a:spcPts val="1080"/>
              </a:spcBef>
              <a:spcAft>
                <a:spcPts val="675"/>
              </a:spcAft>
            </a:pPr>
            <a:r>
              <a:rPr lang="en-US" sz="2400" dirty="0">
                <a:solidFill>
                  <a:schemeClr val="tx1"/>
                </a:solidFill>
                <a:ea typeface="Times New Roman" panose="02020603050405020304" pitchFamily="18" charset="0"/>
                <a:cs typeface="Times New Roman" panose="02020603050405020304" pitchFamily="18" charset="0"/>
              </a:rPr>
              <a:t>Example of fractions with negative numerators and denominators: -7/-6, -3/-4, -13/-20</a:t>
            </a:r>
          </a:p>
          <a:p>
            <a:pPr marL="35719" marR="35719" algn="just">
              <a:lnSpc>
                <a:spcPct val="107000"/>
              </a:lnSpc>
              <a:spcBef>
                <a:spcPts val="1080"/>
              </a:spcBef>
              <a:spcAft>
                <a:spcPts val="675"/>
              </a:spcAft>
            </a:pPr>
            <a:r>
              <a:rPr lang="en-US" sz="2400" dirty="0">
                <a:solidFill>
                  <a:schemeClr val="tx1"/>
                </a:solidFill>
                <a:ea typeface="Times New Roman" panose="02020603050405020304" pitchFamily="18" charset="0"/>
                <a:cs typeface="Times New Roman" panose="02020603050405020304" pitchFamily="18" charset="0"/>
              </a:rPr>
              <a:t>Example of fractions with positive and/or negative numerators and denominators: -7/6, 3/-4, -13/-20</a:t>
            </a:r>
            <a:endParaRPr lang="ro-RO" sz="2400" dirty="0">
              <a:solidFill>
                <a:schemeClr val="tx1"/>
              </a:solidFill>
            </a:endParaRPr>
          </a:p>
        </p:txBody>
      </p:sp>
    </p:spTree>
    <p:extLst>
      <p:ext uri="{BB962C8B-B14F-4D97-AF65-F5344CB8AC3E}">
        <p14:creationId xmlns:p14="http://schemas.microsoft.com/office/powerpoint/2010/main" val="167611071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81176"/>
            <a:ext cx="8229600" cy="5344987"/>
          </a:xfrm>
        </p:spPr>
        <p:txBody>
          <a:bodyPr/>
          <a:lstStyle/>
          <a:p>
            <a:r>
              <a:rPr lang="en-US" dirty="0"/>
              <a:t>4. Write all fractions less than or equal to 5/8.</a:t>
            </a:r>
          </a:p>
          <a:p>
            <a:endParaRPr lang="en-US" dirty="0"/>
          </a:p>
          <a:p>
            <a:r>
              <a:rPr lang="en-US" dirty="0"/>
              <a:t>5. Write the fractions represented by coloring in ascending order:</a:t>
            </a:r>
            <a:endParaRPr lang="ro-RO" b="1" dirty="0"/>
          </a:p>
        </p:txBody>
      </p:sp>
      <p:pic>
        <p:nvPicPr>
          <p:cNvPr id="4" name="image11.jpg" descr="https://www.scoalaintuitext.ro/blog/wp-content/uploads/sites/7/2019/03/Snip-7.jpg"/>
          <p:cNvPicPr/>
          <p:nvPr/>
        </p:nvPicPr>
        <p:blipFill>
          <a:blip r:embed="rId2"/>
          <a:srcRect l="19555" t="30109" r="31237" b="19105"/>
          <a:stretch>
            <a:fillRect/>
          </a:stretch>
        </p:blipFill>
        <p:spPr>
          <a:xfrm>
            <a:off x="2036423" y="3429000"/>
            <a:ext cx="4961200" cy="2198389"/>
          </a:xfrm>
          <a:prstGeom prst="rect">
            <a:avLst/>
          </a:prstGeom>
          <a:ln/>
        </p:spPr>
      </p:pic>
    </p:spTree>
    <p:extLst>
      <p:ext uri="{BB962C8B-B14F-4D97-AF65-F5344CB8AC3E}">
        <p14:creationId xmlns:p14="http://schemas.microsoft.com/office/powerpoint/2010/main" val="42645391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96398"/>
            <a:ext cx="8229600" cy="5429766"/>
          </a:xfrm>
        </p:spPr>
        <p:txBody>
          <a:bodyPr/>
          <a:lstStyle/>
          <a:p>
            <a:r>
              <a:rPr lang="en-US" dirty="0"/>
              <a:t>6. Put the fractions between 2/7 and 6/7 in descending order.</a:t>
            </a:r>
          </a:p>
          <a:p>
            <a:r>
              <a:rPr lang="en-US" dirty="0"/>
              <a:t>7. Order the fractions with the denominator 8 and the numerator an odd number less than 6 in ascending order.</a:t>
            </a:r>
            <a:endParaRPr lang="ro-RO" dirty="0"/>
          </a:p>
        </p:txBody>
      </p:sp>
      <p:pic>
        <p:nvPicPr>
          <p:cNvPr id="6" name="image16.png" descr="Înțelegi matematica - mquest.ro"/>
          <p:cNvPicPr/>
          <p:nvPr/>
        </p:nvPicPr>
        <p:blipFill>
          <a:blip r:embed="rId2"/>
          <a:srcRect l="2070" t="4804" r="7077" b="6174"/>
          <a:stretch>
            <a:fillRect/>
          </a:stretch>
        </p:blipFill>
        <p:spPr>
          <a:xfrm>
            <a:off x="1458735" y="3429000"/>
            <a:ext cx="5806535" cy="2451517"/>
          </a:xfrm>
          <a:prstGeom prst="rect">
            <a:avLst/>
          </a:prstGeom>
          <a:ln/>
        </p:spPr>
      </p:pic>
    </p:spTree>
    <p:extLst>
      <p:ext uri="{BB962C8B-B14F-4D97-AF65-F5344CB8AC3E}">
        <p14:creationId xmlns:p14="http://schemas.microsoft.com/office/powerpoint/2010/main" val="390169593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2.png" descr="Înțelegi matematica - mquest.ro"/>
          <p:cNvPicPr/>
          <p:nvPr/>
        </p:nvPicPr>
        <p:blipFill>
          <a:blip r:embed="rId2"/>
          <a:srcRect/>
          <a:stretch>
            <a:fillRect/>
          </a:stretch>
        </p:blipFill>
        <p:spPr>
          <a:xfrm>
            <a:off x="1446622" y="1716373"/>
            <a:ext cx="5949950" cy="3173645"/>
          </a:xfrm>
          <a:prstGeom prst="rect">
            <a:avLst/>
          </a:prstGeom>
          <a:ln/>
        </p:spPr>
      </p:pic>
    </p:spTree>
    <p:extLst>
      <p:ext uri="{BB962C8B-B14F-4D97-AF65-F5344CB8AC3E}">
        <p14:creationId xmlns:p14="http://schemas.microsoft.com/office/powerpoint/2010/main" val="24977023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4F0003E-AF7A-708D-5B37-B1116FDC540E}"/>
              </a:ext>
            </a:extLst>
          </p:cNvPr>
          <p:cNvSpPr>
            <a:spLocks noGrp="1"/>
          </p:cNvSpPr>
          <p:nvPr>
            <p:ph idx="1"/>
          </p:nvPr>
        </p:nvSpPr>
        <p:spPr>
          <a:xfrm>
            <a:off x="457200" y="952248"/>
            <a:ext cx="8229600" cy="4525963"/>
          </a:xfrm>
        </p:spPr>
        <p:txBody>
          <a:bodyPr>
            <a:normAutofit fontScale="70000" lnSpcReduction="20000"/>
          </a:bodyPr>
          <a:lstStyle/>
          <a:p>
            <a:pPr marL="0" marR="35719" indent="0" algn="just">
              <a:lnSpc>
                <a:spcPct val="107000"/>
              </a:lnSpc>
              <a:spcBef>
                <a:spcPts val="1080"/>
              </a:spcBef>
              <a:spcAft>
                <a:spcPts val="675"/>
              </a:spcAft>
              <a:buNone/>
            </a:pPr>
            <a:r>
              <a:rPr lang="en-US" b="1" dirty="0">
                <a:solidFill>
                  <a:srgbClr val="1F4D78"/>
                </a:solidFill>
                <a:ea typeface="Times New Roman" panose="02020603050405020304" pitchFamily="18" charset="0"/>
                <a:cs typeface="Times New Roman" panose="02020603050405020304" pitchFamily="18" charset="0"/>
              </a:rPr>
              <a:t>Sign of a fraction:</a:t>
            </a:r>
          </a:p>
          <a:p>
            <a:pPr marL="35719" marR="35719" algn="just">
              <a:lnSpc>
                <a:spcPct val="107000"/>
              </a:lnSpc>
              <a:spcBef>
                <a:spcPts val="1080"/>
              </a:spcBef>
              <a:spcAft>
                <a:spcPts val="675"/>
              </a:spcAft>
            </a:pPr>
            <a:r>
              <a:rPr lang="en-US" dirty="0">
                <a:solidFill>
                  <a:schemeClr val="tx1"/>
                </a:solidFill>
                <a:ea typeface="Times New Roman" panose="02020603050405020304" pitchFamily="18" charset="0"/>
                <a:cs typeface="Times New Roman" panose="02020603050405020304" pitchFamily="18" charset="0"/>
              </a:rPr>
              <a:t>The numerator and denominator signs of a fraction are taken out in front of it and combined according to the sign rule, above, thus the above fractions become:</a:t>
            </a:r>
          </a:p>
          <a:p>
            <a:pPr marL="35719" marR="35719" algn="just">
              <a:lnSpc>
                <a:spcPct val="107000"/>
              </a:lnSpc>
              <a:spcBef>
                <a:spcPts val="1080"/>
              </a:spcBef>
              <a:spcAft>
                <a:spcPts val="675"/>
              </a:spcAft>
            </a:pPr>
            <a:r>
              <a:rPr lang="en-GB" baseline="30000" dirty="0">
                <a:latin typeface="Arial" panose="020B0604020202020204" pitchFamily="34" charset="0"/>
                <a:ea typeface="Times New Roman" panose="02020603050405020304" pitchFamily="18" charset="0"/>
                <a:cs typeface="Times New Roman" panose="02020603050405020304" pitchFamily="18" charset="0"/>
              </a:rPr>
              <a:t>-7</a:t>
            </a:r>
            <a:r>
              <a:rPr lang="en-GB" dirty="0">
                <a:latin typeface="Arial" panose="020B0604020202020204" pitchFamily="34" charset="0"/>
                <a:ea typeface="Times New Roman" panose="02020603050405020304" pitchFamily="18" charset="0"/>
                <a:cs typeface="Times New Roman" panose="02020603050405020304" pitchFamily="18" charset="0"/>
              </a:rPr>
              <a:t>/</a:t>
            </a:r>
            <a:r>
              <a:rPr lang="en-GB" baseline="-25000" dirty="0">
                <a:latin typeface="Arial" panose="020B0604020202020204" pitchFamily="34" charset="0"/>
                <a:ea typeface="Times New Roman" panose="02020603050405020304" pitchFamily="18" charset="0"/>
                <a:cs typeface="Times New Roman" panose="02020603050405020304" pitchFamily="18" charset="0"/>
              </a:rPr>
              <a:t>-6</a:t>
            </a:r>
            <a:r>
              <a:rPr lang="en-GB" dirty="0">
                <a:latin typeface="Arial" panose="020B0604020202020204" pitchFamily="34" charset="0"/>
                <a:ea typeface="Times New Roman" panose="02020603050405020304" pitchFamily="18" charset="0"/>
                <a:cs typeface="Times New Roman" panose="02020603050405020304" pitchFamily="18" charset="0"/>
              </a:rPr>
              <a:t> = (-)(-)</a:t>
            </a:r>
            <a:r>
              <a:rPr lang="en-GB" baseline="30000" dirty="0">
                <a:latin typeface="Arial" panose="020B0604020202020204" pitchFamily="34" charset="0"/>
                <a:ea typeface="Times New Roman" panose="02020603050405020304" pitchFamily="18" charset="0"/>
                <a:cs typeface="Times New Roman" panose="02020603050405020304" pitchFamily="18" charset="0"/>
              </a:rPr>
              <a:t>7</a:t>
            </a:r>
            <a:r>
              <a:rPr lang="en-GB" dirty="0">
                <a:latin typeface="Arial" panose="020B0604020202020204" pitchFamily="34" charset="0"/>
                <a:ea typeface="Times New Roman" panose="02020603050405020304" pitchFamily="18" charset="0"/>
                <a:cs typeface="Times New Roman" panose="02020603050405020304" pitchFamily="18" charset="0"/>
              </a:rPr>
              <a:t>/</a:t>
            </a:r>
            <a:r>
              <a:rPr lang="en-GB" baseline="-25000" dirty="0">
                <a:latin typeface="Arial" panose="020B0604020202020204" pitchFamily="34" charset="0"/>
                <a:ea typeface="Times New Roman" panose="02020603050405020304" pitchFamily="18" charset="0"/>
                <a:cs typeface="Times New Roman" panose="02020603050405020304" pitchFamily="18" charset="0"/>
              </a:rPr>
              <a:t>6</a:t>
            </a:r>
            <a:r>
              <a:rPr lang="en-GB" dirty="0">
                <a:latin typeface="Arial" panose="020B0604020202020204" pitchFamily="34" charset="0"/>
                <a:ea typeface="Times New Roman" panose="02020603050405020304" pitchFamily="18" charset="0"/>
                <a:cs typeface="Times New Roman" panose="02020603050405020304" pitchFamily="18" charset="0"/>
              </a:rPr>
              <a:t> = (+)</a:t>
            </a:r>
            <a:r>
              <a:rPr lang="en-GB" baseline="30000" dirty="0">
                <a:latin typeface="Arial" panose="020B0604020202020204" pitchFamily="34" charset="0"/>
                <a:ea typeface="Times New Roman" panose="02020603050405020304" pitchFamily="18" charset="0"/>
                <a:cs typeface="Times New Roman" panose="02020603050405020304" pitchFamily="18" charset="0"/>
              </a:rPr>
              <a:t>7</a:t>
            </a:r>
            <a:r>
              <a:rPr lang="en-GB" dirty="0">
                <a:latin typeface="Arial" panose="020B0604020202020204" pitchFamily="34" charset="0"/>
                <a:ea typeface="Times New Roman" panose="02020603050405020304" pitchFamily="18" charset="0"/>
                <a:cs typeface="Times New Roman" panose="02020603050405020304" pitchFamily="18" charset="0"/>
              </a:rPr>
              <a:t>/</a:t>
            </a:r>
            <a:r>
              <a:rPr lang="en-GB" baseline="-25000" dirty="0">
                <a:latin typeface="Arial" panose="020B0604020202020204" pitchFamily="34" charset="0"/>
                <a:ea typeface="Times New Roman" panose="02020603050405020304" pitchFamily="18" charset="0"/>
                <a:cs typeface="Times New Roman" panose="02020603050405020304" pitchFamily="18" charset="0"/>
              </a:rPr>
              <a:t>6</a:t>
            </a:r>
            <a:r>
              <a:rPr lang="en-GB" dirty="0">
                <a:latin typeface="Arial" panose="020B0604020202020204" pitchFamily="34" charset="0"/>
                <a:ea typeface="Times New Roman" panose="02020603050405020304" pitchFamily="18" charset="0"/>
                <a:cs typeface="Times New Roman" panose="02020603050405020304" pitchFamily="18" charset="0"/>
              </a:rPr>
              <a:t> = </a:t>
            </a:r>
            <a:r>
              <a:rPr lang="en-GB" baseline="30000" dirty="0">
                <a:latin typeface="Arial" panose="020B0604020202020204" pitchFamily="34" charset="0"/>
                <a:ea typeface="Times New Roman" panose="02020603050405020304" pitchFamily="18" charset="0"/>
                <a:cs typeface="Times New Roman" panose="02020603050405020304" pitchFamily="18" charset="0"/>
              </a:rPr>
              <a:t>7</a:t>
            </a:r>
            <a:r>
              <a:rPr lang="en-GB" dirty="0">
                <a:latin typeface="Arial" panose="020B0604020202020204" pitchFamily="34" charset="0"/>
                <a:ea typeface="Times New Roman" panose="02020603050405020304" pitchFamily="18" charset="0"/>
                <a:cs typeface="Times New Roman" panose="02020603050405020304" pitchFamily="18" charset="0"/>
              </a:rPr>
              <a:t>/</a:t>
            </a:r>
            <a:r>
              <a:rPr lang="en-GB" baseline="-25000" dirty="0">
                <a:latin typeface="Arial" panose="020B0604020202020204" pitchFamily="34" charset="0"/>
                <a:ea typeface="Times New Roman" panose="02020603050405020304" pitchFamily="18" charset="0"/>
                <a:cs typeface="Times New Roman" panose="02020603050405020304" pitchFamily="18" charset="0"/>
              </a:rPr>
              <a:t>6</a:t>
            </a:r>
            <a:endParaRPr lang="ro-RO" dirty="0">
              <a:latin typeface="Calibri" panose="020F0502020204030204" pitchFamily="34" charset="0"/>
              <a:ea typeface="Calibri" panose="020F0502020204030204" pitchFamily="34" charset="0"/>
              <a:cs typeface="Times New Roman" panose="02020603050405020304" pitchFamily="18" charset="0"/>
            </a:endParaRPr>
          </a:p>
          <a:p>
            <a:pPr marR="108585" algn="just">
              <a:lnSpc>
                <a:spcPct val="107000"/>
              </a:lnSpc>
              <a:spcAft>
                <a:spcPts val="600"/>
              </a:spcAft>
              <a:buSzPts val="1000"/>
              <a:buFont typeface="Symbol" panose="05050102010706020507" pitchFamily="18" charset="2"/>
              <a:buChar char=""/>
              <a:tabLst>
                <a:tab pos="342900" algn="l"/>
              </a:tabLst>
            </a:pPr>
            <a:r>
              <a:rPr lang="en-GB" baseline="30000" dirty="0">
                <a:latin typeface="Arial" panose="020B0604020202020204" pitchFamily="34" charset="0"/>
                <a:ea typeface="Times New Roman" panose="02020603050405020304" pitchFamily="18" charset="0"/>
                <a:cs typeface="Times New Roman" panose="02020603050405020304" pitchFamily="18" charset="0"/>
              </a:rPr>
              <a:t>-3</a:t>
            </a:r>
            <a:r>
              <a:rPr lang="en-GB" dirty="0">
                <a:latin typeface="Arial" panose="020B0604020202020204" pitchFamily="34" charset="0"/>
                <a:ea typeface="Times New Roman" panose="02020603050405020304" pitchFamily="18" charset="0"/>
                <a:cs typeface="Times New Roman" panose="02020603050405020304" pitchFamily="18" charset="0"/>
              </a:rPr>
              <a:t>/</a:t>
            </a:r>
            <a:r>
              <a:rPr lang="en-GB" baseline="-25000" dirty="0">
                <a:latin typeface="Arial" panose="020B0604020202020204" pitchFamily="34" charset="0"/>
                <a:ea typeface="Times New Roman" panose="02020603050405020304" pitchFamily="18" charset="0"/>
                <a:cs typeface="Times New Roman" panose="02020603050405020304" pitchFamily="18" charset="0"/>
              </a:rPr>
              <a:t>-4</a:t>
            </a:r>
            <a:r>
              <a:rPr lang="en-GB" dirty="0">
                <a:latin typeface="Arial" panose="020B0604020202020204" pitchFamily="34" charset="0"/>
                <a:ea typeface="Times New Roman" panose="02020603050405020304" pitchFamily="18" charset="0"/>
                <a:cs typeface="Times New Roman" panose="02020603050405020304" pitchFamily="18" charset="0"/>
              </a:rPr>
              <a:t> = (-)(-)</a:t>
            </a:r>
            <a:r>
              <a:rPr lang="en-GB" baseline="30000" dirty="0">
                <a:latin typeface="Arial" panose="020B0604020202020204" pitchFamily="34" charset="0"/>
                <a:ea typeface="Times New Roman" panose="02020603050405020304" pitchFamily="18" charset="0"/>
                <a:cs typeface="Times New Roman" panose="02020603050405020304" pitchFamily="18" charset="0"/>
              </a:rPr>
              <a:t>3</a:t>
            </a:r>
            <a:r>
              <a:rPr lang="en-GB" dirty="0">
                <a:latin typeface="Arial" panose="020B0604020202020204" pitchFamily="34" charset="0"/>
                <a:ea typeface="Times New Roman" panose="02020603050405020304" pitchFamily="18" charset="0"/>
                <a:cs typeface="Times New Roman" panose="02020603050405020304" pitchFamily="18" charset="0"/>
              </a:rPr>
              <a:t>/</a:t>
            </a:r>
            <a:r>
              <a:rPr lang="en-GB" baseline="-25000" dirty="0">
                <a:latin typeface="Arial" panose="020B0604020202020204" pitchFamily="34" charset="0"/>
                <a:ea typeface="Times New Roman" panose="02020603050405020304" pitchFamily="18" charset="0"/>
                <a:cs typeface="Times New Roman" panose="02020603050405020304" pitchFamily="18" charset="0"/>
              </a:rPr>
              <a:t>4</a:t>
            </a:r>
            <a:r>
              <a:rPr lang="en-GB" dirty="0">
                <a:latin typeface="Arial" panose="020B0604020202020204" pitchFamily="34" charset="0"/>
                <a:ea typeface="Times New Roman" panose="02020603050405020304" pitchFamily="18" charset="0"/>
                <a:cs typeface="Times New Roman" panose="02020603050405020304" pitchFamily="18" charset="0"/>
              </a:rPr>
              <a:t> = (+)</a:t>
            </a:r>
            <a:r>
              <a:rPr lang="en-GB" baseline="30000" dirty="0">
                <a:latin typeface="Arial" panose="020B0604020202020204" pitchFamily="34" charset="0"/>
                <a:ea typeface="Times New Roman" panose="02020603050405020304" pitchFamily="18" charset="0"/>
                <a:cs typeface="Times New Roman" panose="02020603050405020304" pitchFamily="18" charset="0"/>
              </a:rPr>
              <a:t>3</a:t>
            </a:r>
            <a:r>
              <a:rPr lang="en-GB" dirty="0">
                <a:latin typeface="Arial" panose="020B0604020202020204" pitchFamily="34" charset="0"/>
                <a:ea typeface="Times New Roman" panose="02020603050405020304" pitchFamily="18" charset="0"/>
                <a:cs typeface="Times New Roman" panose="02020603050405020304" pitchFamily="18" charset="0"/>
              </a:rPr>
              <a:t>/</a:t>
            </a:r>
            <a:r>
              <a:rPr lang="en-GB" baseline="-25000" dirty="0">
                <a:latin typeface="Arial" panose="020B0604020202020204" pitchFamily="34" charset="0"/>
                <a:ea typeface="Times New Roman" panose="02020603050405020304" pitchFamily="18" charset="0"/>
                <a:cs typeface="Times New Roman" panose="02020603050405020304" pitchFamily="18" charset="0"/>
              </a:rPr>
              <a:t>4</a:t>
            </a:r>
            <a:r>
              <a:rPr lang="en-GB" dirty="0">
                <a:latin typeface="Arial" panose="020B0604020202020204" pitchFamily="34" charset="0"/>
                <a:ea typeface="Times New Roman" panose="02020603050405020304" pitchFamily="18" charset="0"/>
                <a:cs typeface="Times New Roman" panose="02020603050405020304" pitchFamily="18" charset="0"/>
              </a:rPr>
              <a:t> = </a:t>
            </a:r>
            <a:r>
              <a:rPr lang="en-GB" baseline="30000" dirty="0">
                <a:latin typeface="Arial" panose="020B0604020202020204" pitchFamily="34" charset="0"/>
                <a:ea typeface="Times New Roman" panose="02020603050405020304" pitchFamily="18" charset="0"/>
                <a:cs typeface="Times New Roman" panose="02020603050405020304" pitchFamily="18" charset="0"/>
              </a:rPr>
              <a:t>3</a:t>
            </a:r>
            <a:r>
              <a:rPr lang="en-GB" dirty="0">
                <a:latin typeface="Arial" panose="020B0604020202020204" pitchFamily="34" charset="0"/>
                <a:ea typeface="Times New Roman" panose="02020603050405020304" pitchFamily="18" charset="0"/>
                <a:cs typeface="Times New Roman" panose="02020603050405020304" pitchFamily="18" charset="0"/>
              </a:rPr>
              <a:t>/</a:t>
            </a:r>
            <a:r>
              <a:rPr lang="en-GB" baseline="-25000" dirty="0">
                <a:latin typeface="Arial" panose="020B0604020202020204" pitchFamily="34" charset="0"/>
                <a:ea typeface="Times New Roman" panose="02020603050405020304" pitchFamily="18" charset="0"/>
                <a:cs typeface="Times New Roman" panose="02020603050405020304" pitchFamily="18" charset="0"/>
              </a:rPr>
              <a:t>4</a:t>
            </a:r>
            <a:endParaRPr lang="ro-RO" dirty="0">
              <a:latin typeface="Calibri" panose="020F0502020204030204" pitchFamily="34" charset="0"/>
              <a:ea typeface="Calibri" panose="020F0502020204030204" pitchFamily="34" charset="0"/>
              <a:cs typeface="Times New Roman" panose="02020603050405020304" pitchFamily="18" charset="0"/>
            </a:endParaRPr>
          </a:p>
          <a:p>
            <a:pPr marR="108585" algn="just">
              <a:lnSpc>
                <a:spcPct val="107000"/>
              </a:lnSpc>
              <a:spcAft>
                <a:spcPts val="600"/>
              </a:spcAft>
              <a:buSzPts val="1000"/>
              <a:buFont typeface="Symbol" panose="05050102010706020507" pitchFamily="18" charset="2"/>
              <a:buChar char=""/>
              <a:tabLst>
                <a:tab pos="342900" algn="l"/>
              </a:tabLst>
            </a:pPr>
            <a:r>
              <a:rPr lang="en-GB" baseline="30000" dirty="0">
                <a:latin typeface="Arial" panose="020B0604020202020204" pitchFamily="34" charset="0"/>
                <a:ea typeface="Times New Roman" panose="02020603050405020304" pitchFamily="18" charset="0"/>
                <a:cs typeface="Times New Roman" panose="02020603050405020304" pitchFamily="18" charset="0"/>
              </a:rPr>
              <a:t>-13</a:t>
            </a:r>
            <a:r>
              <a:rPr lang="en-GB" dirty="0">
                <a:latin typeface="Arial" panose="020B0604020202020204" pitchFamily="34" charset="0"/>
                <a:ea typeface="Times New Roman" panose="02020603050405020304" pitchFamily="18" charset="0"/>
                <a:cs typeface="Times New Roman" panose="02020603050405020304" pitchFamily="18" charset="0"/>
              </a:rPr>
              <a:t>/</a:t>
            </a:r>
            <a:r>
              <a:rPr lang="en-GB" baseline="-25000" dirty="0">
                <a:latin typeface="Arial" panose="020B0604020202020204" pitchFamily="34" charset="0"/>
                <a:ea typeface="Times New Roman" panose="02020603050405020304" pitchFamily="18" charset="0"/>
                <a:cs typeface="Times New Roman" panose="02020603050405020304" pitchFamily="18" charset="0"/>
              </a:rPr>
              <a:t>-20</a:t>
            </a:r>
            <a:r>
              <a:rPr lang="en-GB" dirty="0">
                <a:latin typeface="Arial" panose="020B0604020202020204" pitchFamily="34" charset="0"/>
                <a:ea typeface="Times New Roman" panose="02020603050405020304" pitchFamily="18" charset="0"/>
                <a:cs typeface="Times New Roman" panose="02020603050405020304" pitchFamily="18" charset="0"/>
              </a:rPr>
              <a:t> = (-)(-)</a:t>
            </a:r>
            <a:r>
              <a:rPr lang="en-GB" baseline="30000" dirty="0">
                <a:latin typeface="Arial" panose="020B0604020202020204" pitchFamily="34" charset="0"/>
                <a:ea typeface="Times New Roman" panose="02020603050405020304" pitchFamily="18" charset="0"/>
                <a:cs typeface="Times New Roman" panose="02020603050405020304" pitchFamily="18" charset="0"/>
              </a:rPr>
              <a:t>13</a:t>
            </a:r>
            <a:r>
              <a:rPr lang="en-GB" dirty="0">
                <a:latin typeface="Arial" panose="020B0604020202020204" pitchFamily="34" charset="0"/>
                <a:ea typeface="Times New Roman" panose="02020603050405020304" pitchFamily="18" charset="0"/>
                <a:cs typeface="Times New Roman" panose="02020603050405020304" pitchFamily="18" charset="0"/>
              </a:rPr>
              <a:t>/</a:t>
            </a:r>
            <a:r>
              <a:rPr lang="en-GB" baseline="-25000" dirty="0">
                <a:latin typeface="Arial" panose="020B0604020202020204" pitchFamily="34" charset="0"/>
                <a:ea typeface="Times New Roman" panose="02020603050405020304" pitchFamily="18" charset="0"/>
                <a:cs typeface="Times New Roman" panose="02020603050405020304" pitchFamily="18" charset="0"/>
              </a:rPr>
              <a:t>20</a:t>
            </a:r>
            <a:r>
              <a:rPr lang="en-GB" dirty="0">
                <a:latin typeface="Arial" panose="020B0604020202020204" pitchFamily="34" charset="0"/>
                <a:ea typeface="Times New Roman" panose="02020603050405020304" pitchFamily="18" charset="0"/>
                <a:cs typeface="Times New Roman" panose="02020603050405020304" pitchFamily="18" charset="0"/>
              </a:rPr>
              <a:t> = (+)</a:t>
            </a:r>
            <a:r>
              <a:rPr lang="en-GB" baseline="30000" dirty="0">
                <a:latin typeface="Arial" panose="020B0604020202020204" pitchFamily="34" charset="0"/>
                <a:ea typeface="Times New Roman" panose="02020603050405020304" pitchFamily="18" charset="0"/>
                <a:cs typeface="Times New Roman" panose="02020603050405020304" pitchFamily="18" charset="0"/>
              </a:rPr>
              <a:t>13</a:t>
            </a:r>
            <a:r>
              <a:rPr lang="en-GB" dirty="0">
                <a:latin typeface="Arial" panose="020B0604020202020204" pitchFamily="34" charset="0"/>
                <a:ea typeface="Times New Roman" panose="02020603050405020304" pitchFamily="18" charset="0"/>
                <a:cs typeface="Times New Roman" panose="02020603050405020304" pitchFamily="18" charset="0"/>
              </a:rPr>
              <a:t>/</a:t>
            </a:r>
            <a:r>
              <a:rPr lang="en-GB" baseline="-25000" dirty="0">
                <a:latin typeface="Arial" panose="020B0604020202020204" pitchFamily="34" charset="0"/>
                <a:ea typeface="Times New Roman" panose="02020603050405020304" pitchFamily="18" charset="0"/>
                <a:cs typeface="Times New Roman" panose="02020603050405020304" pitchFamily="18" charset="0"/>
              </a:rPr>
              <a:t>20</a:t>
            </a:r>
            <a:r>
              <a:rPr lang="en-GB" dirty="0">
                <a:latin typeface="Arial" panose="020B0604020202020204" pitchFamily="34" charset="0"/>
                <a:ea typeface="Times New Roman" panose="02020603050405020304" pitchFamily="18" charset="0"/>
                <a:cs typeface="Times New Roman" panose="02020603050405020304" pitchFamily="18" charset="0"/>
              </a:rPr>
              <a:t> = </a:t>
            </a:r>
            <a:r>
              <a:rPr lang="en-GB" baseline="30000" dirty="0">
                <a:latin typeface="Arial" panose="020B0604020202020204" pitchFamily="34" charset="0"/>
                <a:ea typeface="Times New Roman" panose="02020603050405020304" pitchFamily="18" charset="0"/>
                <a:cs typeface="Times New Roman" panose="02020603050405020304" pitchFamily="18" charset="0"/>
              </a:rPr>
              <a:t>13</a:t>
            </a:r>
            <a:r>
              <a:rPr lang="en-GB" dirty="0">
                <a:latin typeface="Arial" panose="020B0604020202020204" pitchFamily="34" charset="0"/>
                <a:ea typeface="Times New Roman" panose="02020603050405020304" pitchFamily="18" charset="0"/>
                <a:cs typeface="Times New Roman" panose="02020603050405020304" pitchFamily="18" charset="0"/>
              </a:rPr>
              <a:t>/</a:t>
            </a:r>
            <a:r>
              <a:rPr lang="en-GB" baseline="-25000" dirty="0">
                <a:latin typeface="Arial" panose="020B0604020202020204" pitchFamily="34" charset="0"/>
                <a:ea typeface="Times New Roman" panose="02020603050405020304" pitchFamily="18" charset="0"/>
                <a:cs typeface="Times New Roman" panose="02020603050405020304" pitchFamily="18" charset="0"/>
              </a:rPr>
              <a:t>20</a:t>
            </a:r>
            <a:endParaRPr lang="ro-RO" dirty="0">
              <a:latin typeface="Calibri" panose="020F0502020204030204" pitchFamily="34" charset="0"/>
              <a:ea typeface="Calibri" panose="020F0502020204030204" pitchFamily="34" charset="0"/>
              <a:cs typeface="Times New Roman" panose="02020603050405020304" pitchFamily="18" charset="0"/>
            </a:endParaRPr>
          </a:p>
          <a:p>
            <a:pPr marR="108585" algn="just">
              <a:lnSpc>
                <a:spcPct val="107000"/>
              </a:lnSpc>
              <a:spcAft>
                <a:spcPts val="600"/>
              </a:spcAft>
              <a:buSzPts val="1000"/>
              <a:buFont typeface="Symbol" panose="05050102010706020507" pitchFamily="18" charset="2"/>
              <a:buChar char=""/>
              <a:tabLst>
                <a:tab pos="342900" algn="l"/>
              </a:tabLst>
            </a:pPr>
            <a:r>
              <a:rPr lang="en-GB" baseline="30000" dirty="0">
                <a:latin typeface="Arial" panose="020B0604020202020204" pitchFamily="34" charset="0"/>
                <a:ea typeface="Times New Roman" panose="02020603050405020304" pitchFamily="18" charset="0"/>
                <a:cs typeface="Times New Roman" panose="02020603050405020304" pitchFamily="18" charset="0"/>
              </a:rPr>
              <a:t>-7</a:t>
            </a:r>
            <a:r>
              <a:rPr lang="en-GB" dirty="0">
                <a:latin typeface="Arial" panose="020B0604020202020204" pitchFamily="34" charset="0"/>
                <a:ea typeface="Times New Roman" panose="02020603050405020304" pitchFamily="18" charset="0"/>
                <a:cs typeface="Times New Roman" panose="02020603050405020304" pitchFamily="18" charset="0"/>
              </a:rPr>
              <a:t>/</a:t>
            </a:r>
            <a:r>
              <a:rPr lang="en-GB" baseline="-25000" dirty="0">
                <a:latin typeface="Arial" panose="020B0604020202020204" pitchFamily="34" charset="0"/>
                <a:ea typeface="Times New Roman" panose="02020603050405020304" pitchFamily="18" charset="0"/>
                <a:cs typeface="Times New Roman" panose="02020603050405020304" pitchFamily="18" charset="0"/>
              </a:rPr>
              <a:t>6</a:t>
            </a:r>
            <a:r>
              <a:rPr lang="en-GB" dirty="0">
                <a:latin typeface="Arial" panose="020B0604020202020204" pitchFamily="34" charset="0"/>
                <a:ea typeface="Times New Roman" panose="02020603050405020304" pitchFamily="18" charset="0"/>
                <a:cs typeface="Times New Roman" panose="02020603050405020304" pitchFamily="18" charset="0"/>
              </a:rPr>
              <a:t> = (-)(+)</a:t>
            </a:r>
            <a:r>
              <a:rPr lang="en-GB" baseline="30000" dirty="0">
                <a:latin typeface="Arial" panose="020B0604020202020204" pitchFamily="34" charset="0"/>
                <a:ea typeface="Times New Roman" panose="02020603050405020304" pitchFamily="18" charset="0"/>
                <a:cs typeface="Times New Roman" panose="02020603050405020304" pitchFamily="18" charset="0"/>
              </a:rPr>
              <a:t>7</a:t>
            </a:r>
            <a:r>
              <a:rPr lang="en-GB" dirty="0">
                <a:latin typeface="Arial" panose="020B0604020202020204" pitchFamily="34" charset="0"/>
                <a:ea typeface="Times New Roman" panose="02020603050405020304" pitchFamily="18" charset="0"/>
                <a:cs typeface="Times New Roman" panose="02020603050405020304" pitchFamily="18" charset="0"/>
              </a:rPr>
              <a:t>/</a:t>
            </a:r>
            <a:r>
              <a:rPr lang="en-GB" baseline="-25000" dirty="0">
                <a:latin typeface="Arial" panose="020B0604020202020204" pitchFamily="34" charset="0"/>
                <a:ea typeface="Times New Roman" panose="02020603050405020304" pitchFamily="18" charset="0"/>
                <a:cs typeface="Times New Roman" panose="02020603050405020304" pitchFamily="18" charset="0"/>
              </a:rPr>
              <a:t>6</a:t>
            </a:r>
            <a:r>
              <a:rPr lang="en-GB" dirty="0">
                <a:latin typeface="Arial" panose="020B0604020202020204" pitchFamily="34" charset="0"/>
                <a:ea typeface="Times New Roman" panose="02020603050405020304" pitchFamily="18" charset="0"/>
                <a:cs typeface="Times New Roman" panose="02020603050405020304" pitchFamily="18" charset="0"/>
              </a:rPr>
              <a:t> = (-)</a:t>
            </a:r>
            <a:r>
              <a:rPr lang="en-GB" baseline="30000" dirty="0">
                <a:latin typeface="Arial" panose="020B0604020202020204" pitchFamily="34" charset="0"/>
                <a:ea typeface="Times New Roman" panose="02020603050405020304" pitchFamily="18" charset="0"/>
                <a:cs typeface="Times New Roman" panose="02020603050405020304" pitchFamily="18" charset="0"/>
              </a:rPr>
              <a:t>7</a:t>
            </a:r>
            <a:r>
              <a:rPr lang="en-GB" dirty="0">
                <a:latin typeface="Arial" panose="020B0604020202020204" pitchFamily="34" charset="0"/>
                <a:ea typeface="Times New Roman" panose="02020603050405020304" pitchFamily="18" charset="0"/>
                <a:cs typeface="Times New Roman" panose="02020603050405020304" pitchFamily="18" charset="0"/>
              </a:rPr>
              <a:t>/</a:t>
            </a:r>
            <a:r>
              <a:rPr lang="en-GB" baseline="-25000" dirty="0">
                <a:latin typeface="Arial" panose="020B0604020202020204" pitchFamily="34" charset="0"/>
                <a:ea typeface="Times New Roman" panose="02020603050405020304" pitchFamily="18" charset="0"/>
                <a:cs typeface="Times New Roman" panose="02020603050405020304" pitchFamily="18" charset="0"/>
              </a:rPr>
              <a:t>6</a:t>
            </a:r>
            <a:r>
              <a:rPr lang="en-GB" dirty="0">
                <a:latin typeface="Arial" panose="020B0604020202020204" pitchFamily="34" charset="0"/>
                <a:ea typeface="Times New Roman" panose="02020603050405020304" pitchFamily="18" charset="0"/>
                <a:cs typeface="Times New Roman" panose="02020603050405020304" pitchFamily="18" charset="0"/>
              </a:rPr>
              <a:t> = - </a:t>
            </a:r>
            <a:r>
              <a:rPr lang="en-GB" baseline="30000" dirty="0">
                <a:latin typeface="Arial" panose="020B0604020202020204" pitchFamily="34" charset="0"/>
                <a:ea typeface="Times New Roman" panose="02020603050405020304" pitchFamily="18" charset="0"/>
                <a:cs typeface="Times New Roman" panose="02020603050405020304" pitchFamily="18" charset="0"/>
              </a:rPr>
              <a:t>7</a:t>
            </a:r>
            <a:r>
              <a:rPr lang="en-GB" dirty="0">
                <a:latin typeface="Arial" panose="020B0604020202020204" pitchFamily="34" charset="0"/>
                <a:ea typeface="Times New Roman" panose="02020603050405020304" pitchFamily="18" charset="0"/>
                <a:cs typeface="Times New Roman" panose="02020603050405020304" pitchFamily="18" charset="0"/>
              </a:rPr>
              <a:t>/</a:t>
            </a:r>
            <a:r>
              <a:rPr lang="en-GB" baseline="-25000" dirty="0">
                <a:latin typeface="Arial" panose="020B0604020202020204" pitchFamily="34" charset="0"/>
                <a:ea typeface="Times New Roman" panose="02020603050405020304" pitchFamily="18" charset="0"/>
                <a:cs typeface="Times New Roman" panose="02020603050405020304" pitchFamily="18" charset="0"/>
              </a:rPr>
              <a:t>6</a:t>
            </a:r>
            <a:endParaRPr lang="ro-RO" dirty="0">
              <a:latin typeface="Calibri" panose="020F0502020204030204" pitchFamily="34" charset="0"/>
              <a:ea typeface="Calibri" panose="020F0502020204030204" pitchFamily="34" charset="0"/>
              <a:cs typeface="Times New Roman" panose="02020603050405020304" pitchFamily="18" charset="0"/>
            </a:endParaRPr>
          </a:p>
          <a:p>
            <a:pPr marR="108585" algn="just">
              <a:lnSpc>
                <a:spcPct val="107000"/>
              </a:lnSpc>
              <a:spcAft>
                <a:spcPts val="600"/>
              </a:spcAft>
              <a:buSzPts val="1000"/>
              <a:buFont typeface="Symbol" panose="05050102010706020507" pitchFamily="18" charset="2"/>
              <a:buChar char=""/>
              <a:tabLst>
                <a:tab pos="342900" algn="l"/>
              </a:tabLst>
            </a:pPr>
            <a:r>
              <a:rPr lang="en-GB" baseline="30000" dirty="0">
                <a:latin typeface="Arial" panose="020B0604020202020204" pitchFamily="34" charset="0"/>
                <a:ea typeface="Times New Roman" panose="02020603050405020304" pitchFamily="18" charset="0"/>
                <a:cs typeface="Times New Roman" panose="02020603050405020304" pitchFamily="18" charset="0"/>
              </a:rPr>
              <a:t>3</a:t>
            </a:r>
            <a:r>
              <a:rPr lang="en-GB" dirty="0">
                <a:latin typeface="Arial" panose="020B0604020202020204" pitchFamily="34" charset="0"/>
                <a:ea typeface="Times New Roman" panose="02020603050405020304" pitchFamily="18" charset="0"/>
                <a:cs typeface="Times New Roman" panose="02020603050405020304" pitchFamily="18" charset="0"/>
              </a:rPr>
              <a:t>/</a:t>
            </a:r>
            <a:r>
              <a:rPr lang="en-GB" baseline="-25000" dirty="0">
                <a:latin typeface="Arial" panose="020B0604020202020204" pitchFamily="34" charset="0"/>
                <a:ea typeface="Times New Roman" panose="02020603050405020304" pitchFamily="18" charset="0"/>
                <a:cs typeface="Times New Roman" panose="02020603050405020304" pitchFamily="18" charset="0"/>
              </a:rPr>
              <a:t>-4</a:t>
            </a:r>
            <a:r>
              <a:rPr lang="en-GB" dirty="0">
                <a:latin typeface="Arial" panose="020B0604020202020204" pitchFamily="34" charset="0"/>
                <a:ea typeface="Times New Roman" panose="02020603050405020304" pitchFamily="18" charset="0"/>
                <a:cs typeface="Times New Roman" panose="02020603050405020304" pitchFamily="18" charset="0"/>
              </a:rPr>
              <a:t> = (+)(-)</a:t>
            </a:r>
            <a:r>
              <a:rPr lang="en-GB" baseline="30000" dirty="0">
                <a:latin typeface="Arial" panose="020B0604020202020204" pitchFamily="34" charset="0"/>
                <a:ea typeface="Times New Roman" panose="02020603050405020304" pitchFamily="18" charset="0"/>
                <a:cs typeface="Times New Roman" panose="02020603050405020304" pitchFamily="18" charset="0"/>
              </a:rPr>
              <a:t>3</a:t>
            </a:r>
            <a:r>
              <a:rPr lang="en-GB" dirty="0">
                <a:latin typeface="Arial" panose="020B0604020202020204" pitchFamily="34" charset="0"/>
                <a:ea typeface="Times New Roman" panose="02020603050405020304" pitchFamily="18" charset="0"/>
                <a:cs typeface="Times New Roman" panose="02020603050405020304" pitchFamily="18" charset="0"/>
              </a:rPr>
              <a:t>/</a:t>
            </a:r>
            <a:r>
              <a:rPr lang="en-GB" baseline="-25000" dirty="0">
                <a:latin typeface="Arial" panose="020B0604020202020204" pitchFamily="34" charset="0"/>
                <a:ea typeface="Times New Roman" panose="02020603050405020304" pitchFamily="18" charset="0"/>
                <a:cs typeface="Times New Roman" panose="02020603050405020304" pitchFamily="18" charset="0"/>
              </a:rPr>
              <a:t>4</a:t>
            </a:r>
            <a:r>
              <a:rPr lang="en-GB" dirty="0">
                <a:latin typeface="Arial" panose="020B0604020202020204" pitchFamily="34" charset="0"/>
                <a:ea typeface="Times New Roman" panose="02020603050405020304" pitchFamily="18" charset="0"/>
                <a:cs typeface="Times New Roman" panose="02020603050405020304" pitchFamily="18" charset="0"/>
              </a:rPr>
              <a:t> = (-)</a:t>
            </a:r>
            <a:r>
              <a:rPr lang="en-GB" baseline="30000" dirty="0">
                <a:latin typeface="Arial" panose="020B0604020202020204" pitchFamily="34" charset="0"/>
                <a:ea typeface="Times New Roman" panose="02020603050405020304" pitchFamily="18" charset="0"/>
                <a:cs typeface="Times New Roman" panose="02020603050405020304" pitchFamily="18" charset="0"/>
              </a:rPr>
              <a:t>3</a:t>
            </a:r>
            <a:r>
              <a:rPr lang="en-GB" dirty="0">
                <a:latin typeface="Arial" panose="020B0604020202020204" pitchFamily="34" charset="0"/>
                <a:ea typeface="Times New Roman" panose="02020603050405020304" pitchFamily="18" charset="0"/>
                <a:cs typeface="Times New Roman" panose="02020603050405020304" pitchFamily="18" charset="0"/>
              </a:rPr>
              <a:t>/</a:t>
            </a:r>
            <a:r>
              <a:rPr lang="en-GB" baseline="-25000" dirty="0">
                <a:latin typeface="Arial" panose="020B0604020202020204" pitchFamily="34" charset="0"/>
                <a:ea typeface="Times New Roman" panose="02020603050405020304" pitchFamily="18" charset="0"/>
                <a:cs typeface="Times New Roman" panose="02020603050405020304" pitchFamily="18" charset="0"/>
              </a:rPr>
              <a:t>4</a:t>
            </a:r>
            <a:r>
              <a:rPr lang="en-GB" dirty="0">
                <a:latin typeface="Arial" panose="020B0604020202020204" pitchFamily="34" charset="0"/>
                <a:ea typeface="Times New Roman" panose="02020603050405020304" pitchFamily="18" charset="0"/>
                <a:cs typeface="Times New Roman" panose="02020603050405020304" pitchFamily="18" charset="0"/>
              </a:rPr>
              <a:t> = - </a:t>
            </a:r>
            <a:r>
              <a:rPr lang="en-GB" baseline="30000" dirty="0">
                <a:latin typeface="Arial" panose="020B0604020202020204" pitchFamily="34" charset="0"/>
                <a:ea typeface="Times New Roman" panose="02020603050405020304" pitchFamily="18" charset="0"/>
                <a:cs typeface="Times New Roman" panose="02020603050405020304" pitchFamily="18" charset="0"/>
              </a:rPr>
              <a:t>3</a:t>
            </a:r>
            <a:r>
              <a:rPr lang="en-GB" dirty="0">
                <a:latin typeface="Arial" panose="020B0604020202020204" pitchFamily="34" charset="0"/>
                <a:ea typeface="Times New Roman" panose="02020603050405020304" pitchFamily="18" charset="0"/>
                <a:cs typeface="Times New Roman" panose="02020603050405020304" pitchFamily="18" charset="0"/>
              </a:rPr>
              <a:t>/</a:t>
            </a:r>
            <a:r>
              <a:rPr lang="en-GB" baseline="-25000" dirty="0">
                <a:latin typeface="Arial" panose="020B0604020202020204" pitchFamily="34" charset="0"/>
                <a:ea typeface="Times New Roman" panose="02020603050405020304" pitchFamily="18" charset="0"/>
                <a:cs typeface="Times New Roman" panose="02020603050405020304" pitchFamily="18" charset="0"/>
              </a:rPr>
              <a:t>4</a:t>
            </a:r>
            <a:endParaRPr lang="ro-RO" dirty="0">
              <a:latin typeface="Calibri" panose="020F0502020204030204" pitchFamily="34" charset="0"/>
              <a:ea typeface="Calibri" panose="020F0502020204030204" pitchFamily="34" charset="0"/>
              <a:cs typeface="Times New Roman" panose="02020603050405020304" pitchFamily="18" charset="0"/>
            </a:endParaRPr>
          </a:p>
          <a:p>
            <a:pPr marR="108585" algn="just">
              <a:lnSpc>
                <a:spcPct val="107000"/>
              </a:lnSpc>
              <a:spcAft>
                <a:spcPts val="600"/>
              </a:spcAft>
              <a:buSzPts val="1000"/>
              <a:buFont typeface="Symbol" panose="05050102010706020507" pitchFamily="18" charset="2"/>
              <a:buChar char=""/>
              <a:tabLst>
                <a:tab pos="342900" algn="l"/>
              </a:tabLst>
            </a:pPr>
            <a:r>
              <a:rPr lang="en-GB" baseline="30000" dirty="0">
                <a:latin typeface="Arial" panose="020B0604020202020204" pitchFamily="34" charset="0"/>
                <a:ea typeface="Times New Roman" panose="02020603050405020304" pitchFamily="18" charset="0"/>
                <a:cs typeface="Times New Roman" panose="02020603050405020304" pitchFamily="18" charset="0"/>
              </a:rPr>
              <a:t>-13</a:t>
            </a:r>
            <a:r>
              <a:rPr lang="en-GB" dirty="0">
                <a:latin typeface="Arial" panose="020B0604020202020204" pitchFamily="34" charset="0"/>
                <a:ea typeface="Times New Roman" panose="02020603050405020304" pitchFamily="18" charset="0"/>
                <a:cs typeface="Times New Roman" panose="02020603050405020304" pitchFamily="18" charset="0"/>
              </a:rPr>
              <a:t>/</a:t>
            </a:r>
            <a:r>
              <a:rPr lang="en-GB" baseline="-25000" dirty="0">
                <a:latin typeface="Arial" panose="020B0604020202020204" pitchFamily="34" charset="0"/>
                <a:ea typeface="Times New Roman" panose="02020603050405020304" pitchFamily="18" charset="0"/>
                <a:cs typeface="Times New Roman" panose="02020603050405020304" pitchFamily="18" charset="0"/>
              </a:rPr>
              <a:t>-20</a:t>
            </a:r>
            <a:r>
              <a:rPr lang="en-GB" dirty="0">
                <a:latin typeface="Arial" panose="020B0604020202020204" pitchFamily="34" charset="0"/>
                <a:ea typeface="Times New Roman" panose="02020603050405020304" pitchFamily="18" charset="0"/>
                <a:cs typeface="Times New Roman" panose="02020603050405020304" pitchFamily="18" charset="0"/>
              </a:rPr>
              <a:t> = (-)(-)</a:t>
            </a:r>
            <a:r>
              <a:rPr lang="en-GB" baseline="30000" dirty="0">
                <a:latin typeface="Arial" panose="020B0604020202020204" pitchFamily="34" charset="0"/>
                <a:ea typeface="Times New Roman" panose="02020603050405020304" pitchFamily="18" charset="0"/>
                <a:cs typeface="Times New Roman" panose="02020603050405020304" pitchFamily="18" charset="0"/>
              </a:rPr>
              <a:t>13</a:t>
            </a:r>
            <a:r>
              <a:rPr lang="en-GB" dirty="0">
                <a:latin typeface="Arial" panose="020B0604020202020204" pitchFamily="34" charset="0"/>
                <a:ea typeface="Times New Roman" panose="02020603050405020304" pitchFamily="18" charset="0"/>
                <a:cs typeface="Times New Roman" panose="02020603050405020304" pitchFamily="18" charset="0"/>
              </a:rPr>
              <a:t>/</a:t>
            </a:r>
            <a:r>
              <a:rPr lang="en-GB" baseline="-25000" dirty="0">
                <a:latin typeface="Arial" panose="020B0604020202020204" pitchFamily="34" charset="0"/>
                <a:ea typeface="Times New Roman" panose="02020603050405020304" pitchFamily="18" charset="0"/>
                <a:cs typeface="Times New Roman" panose="02020603050405020304" pitchFamily="18" charset="0"/>
              </a:rPr>
              <a:t>20</a:t>
            </a:r>
            <a:r>
              <a:rPr lang="en-GB" dirty="0">
                <a:latin typeface="Arial" panose="020B0604020202020204" pitchFamily="34" charset="0"/>
                <a:ea typeface="Times New Roman" panose="02020603050405020304" pitchFamily="18" charset="0"/>
                <a:cs typeface="Times New Roman" panose="02020603050405020304" pitchFamily="18" charset="0"/>
              </a:rPr>
              <a:t> = (+)</a:t>
            </a:r>
            <a:r>
              <a:rPr lang="en-GB" baseline="30000" dirty="0">
                <a:latin typeface="Arial" panose="020B0604020202020204" pitchFamily="34" charset="0"/>
                <a:ea typeface="Times New Roman" panose="02020603050405020304" pitchFamily="18" charset="0"/>
                <a:cs typeface="Times New Roman" panose="02020603050405020304" pitchFamily="18" charset="0"/>
              </a:rPr>
              <a:t>13</a:t>
            </a:r>
            <a:r>
              <a:rPr lang="en-GB" dirty="0">
                <a:latin typeface="Arial" panose="020B0604020202020204" pitchFamily="34" charset="0"/>
                <a:ea typeface="Times New Roman" panose="02020603050405020304" pitchFamily="18" charset="0"/>
                <a:cs typeface="Times New Roman" panose="02020603050405020304" pitchFamily="18" charset="0"/>
              </a:rPr>
              <a:t>/</a:t>
            </a:r>
            <a:r>
              <a:rPr lang="en-GB" baseline="-25000" dirty="0">
                <a:latin typeface="Arial" panose="020B0604020202020204" pitchFamily="34" charset="0"/>
                <a:ea typeface="Times New Roman" panose="02020603050405020304" pitchFamily="18" charset="0"/>
                <a:cs typeface="Times New Roman" panose="02020603050405020304" pitchFamily="18" charset="0"/>
              </a:rPr>
              <a:t>20</a:t>
            </a:r>
            <a:r>
              <a:rPr lang="en-GB" dirty="0">
                <a:latin typeface="Arial" panose="020B0604020202020204" pitchFamily="34" charset="0"/>
                <a:ea typeface="Times New Roman" panose="02020603050405020304" pitchFamily="18" charset="0"/>
                <a:cs typeface="Times New Roman" panose="02020603050405020304" pitchFamily="18" charset="0"/>
              </a:rPr>
              <a:t> = </a:t>
            </a:r>
            <a:r>
              <a:rPr lang="en-GB" baseline="30000" dirty="0">
                <a:latin typeface="Arial" panose="020B0604020202020204" pitchFamily="34" charset="0"/>
                <a:ea typeface="Times New Roman" panose="02020603050405020304" pitchFamily="18" charset="0"/>
                <a:cs typeface="Times New Roman" panose="02020603050405020304" pitchFamily="18" charset="0"/>
              </a:rPr>
              <a:t>13</a:t>
            </a:r>
            <a:r>
              <a:rPr lang="en-GB" dirty="0">
                <a:latin typeface="Arial" panose="020B0604020202020204" pitchFamily="34" charset="0"/>
                <a:ea typeface="Times New Roman" panose="02020603050405020304" pitchFamily="18" charset="0"/>
                <a:cs typeface="Times New Roman" panose="02020603050405020304" pitchFamily="18" charset="0"/>
              </a:rPr>
              <a:t>/</a:t>
            </a:r>
            <a:r>
              <a:rPr lang="en-GB" baseline="-25000" dirty="0">
                <a:latin typeface="Arial" panose="020B0604020202020204" pitchFamily="34" charset="0"/>
                <a:ea typeface="Times New Roman" panose="02020603050405020304" pitchFamily="18" charset="0"/>
                <a:cs typeface="Times New Roman" panose="02020603050405020304" pitchFamily="18" charset="0"/>
              </a:rPr>
              <a:t>20</a:t>
            </a:r>
            <a:endParaRPr lang="ro-RO" dirty="0">
              <a:latin typeface="Calibri" panose="020F0502020204030204" pitchFamily="34" charset="0"/>
              <a:ea typeface="Calibri" panose="020F0502020204030204" pitchFamily="34" charset="0"/>
              <a:cs typeface="Times New Roman" panose="02020603050405020304" pitchFamily="18" charset="0"/>
            </a:endParaRPr>
          </a:p>
          <a:p>
            <a:endParaRPr lang="ro-RO" dirty="0"/>
          </a:p>
        </p:txBody>
      </p:sp>
    </p:spTree>
    <p:extLst>
      <p:ext uri="{BB962C8B-B14F-4D97-AF65-F5344CB8AC3E}">
        <p14:creationId xmlns:p14="http://schemas.microsoft.com/office/powerpoint/2010/main" val="36569016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9E1C699-0099-C8DD-3022-FA6AA1D01424}"/>
              </a:ext>
            </a:extLst>
          </p:cNvPr>
          <p:cNvSpPr>
            <a:spLocks noGrp="1"/>
          </p:cNvSpPr>
          <p:nvPr>
            <p:ph idx="1"/>
          </p:nvPr>
        </p:nvSpPr>
        <p:spPr>
          <a:xfrm>
            <a:off x="457200" y="843247"/>
            <a:ext cx="8229600" cy="4525963"/>
          </a:xfrm>
        </p:spPr>
        <p:txBody>
          <a:bodyPr>
            <a:normAutofit fontScale="55000" lnSpcReduction="20000"/>
          </a:bodyPr>
          <a:lstStyle/>
          <a:p>
            <a:pPr marL="0" marR="35719" indent="0" algn="just">
              <a:lnSpc>
                <a:spcPct val="107000"/>
              </a:lnSpc>
              <a:spcBef>
                <a:spcPts val="1080"/>
              </a:spcBef>
              <a:spcAft>
                <a:spcPts val="675"/>
              </a:spcAft>
              <a:buNone/>
            </a:pPr>
            <a:r>
              <a:rPr lang="en-US" b="1" dirty="0">
                <a:solidFill>
                  <a:schemeClr val="tx1"/>
                </a:solidFill>
                <a:ea typeface="Times New Roman" panose="02020603050405020304" pitchFamily="18" charset="0"/>
                <a:cs typeface="Times New Roman" panose="02020603050405020304" pitchFamily="18" charset="0"/>
              </a:rPr>
              <a:t>Types of ordinary fractions:</a:t>
            </a:r>
          </a:p>
          <a:p>
            <a:pPr marL="35719" marR="35719" algn="just">
              <a:lnSpc>
                <a:spcPct val="107000"/>
              </a:lnSpc>
              <a:spcBef>
                <a:spcPts val="1080"/>
              </a:spcBef>
              <a:spcAft>
                <a:spcPts val="675"/>
              </a:spcAft>
            </a:pPr>
            <a:r>
              <a:rPr lang="en-US" b="1" dirty="0">
                <a:solidFill>
                  <a:schemeClr val="tx1"/>
                </a:solidFill>
                <a:ea typeface="Times New Roman" panose="02020603050405020304" pitchFamily="18" charset="0"/>
                <a:cs typeface="Times New Roman" panose="02020603050405020304" pitchFamily="18" charset="0"/>
              </a:rPr>
              <a:t>Absolute value of a number </a:t>
            </a:r>
            <a:r>
              <a:rPr lang="en-US" dirty="0">
                <a:solidFill>
                  <a:schemeClr val="tx1"/>
                </a:solidFill>
                <a:ea typeface="Times New Roman" panose="02020603050405020304" pitchFamily="18" charset="0"/>
                <a:cs typeface="Times New Roman" panose="02020603050405020304" pitchFamily="18" charset="0"/>
              </a:rPr>
              <a:t>= the numerical value of a number without regard to its sign. For example, the absolute value of the number -7 (written as │-7│) is 7. More examples: |-17| = 17; |10| = 10; |-123| = 123;</a:t>
            </a:r>
          </a:p>
          <a:p>
            <a:pPr marL="35719" marR="35719" algn="just">
              <a:lnSpc>
                <a:spcPct val="107000"/>
              </a:lnSpc>
              <a:spcBef>
                <a:spcPts val="1080"/>
              </a:spcBef>
              <a:spcAft>
                <a:spcPts val="675"/>
              </a:spcAft>
            </a:pPr>
            <a:r>
              <a:rPr lang="en-US" b="1" dirty="0">
                <a:solidFill>
                  <a:schemeClr val="tx1"/>
                </a:solidFill>
                <a:ea typeface="Times New Roman" panose="02020603050405020304" pitchFamily="18" charset="0"/>
                <a:cs typeface="Times New Roman" panose="02020603050405020304" pitchFamily="18" charset="0"/>
              </a:rPr>
              <a:t>Subunit fractions: </a:t>
            </a:r>
            <a:r>
              <a:rPr lang="en-US" dirty="0">
                <a:solidFill>
                  <a:schemeClr val="tx1"/>
                </a:solidFill>
                <a:ea typeface="Times New Roman" panose="02020603050405020304" pitchFamily="18" charset="0"/>
                <a:cs typeface="Times New Roman" panose="02020603050405020304" pitchFamily="18" charset="0"/>
              </a:rPr>
              <a:t>2/3, 1/7, 5/9, -11/13, 10/11, -15/-16 - the absolute value of the numerator is less than the absolute value of the denominator, so the absolute value of the fraction is less than 1.</a:t>
            </a:r>
          </a:p>
          <a:p>
            <a:pPr marL="35719" marR="35719" algn="just">
              <a:lnSpc>
                <a:spcPct val="107000"/>
              </a:lnSpc>
              <a:spcBef>
                <a:spcPts val="1080"/>
              </a:spcBef>
              <a:spcAft>
                <a:spcPts val="675"/>
              </a:spcAft>
            </a:pPr>
            <a:r>
              <a:rPr lang="en-US" b="1" dirty="0">
                <a:solidFill>
                  <a:schemeClr val="tx1"/>
                </a:solidFill>
                <a:ea typeface="Times New Roman" panose="02020603050405020304" pitchFamily="18" charset="0"/>
                <a:cs typeface="Times New Roman" panose="02020603050405020304" pitchFamily="18" charset="0"/>
              </a:rPr>
              <a:t>Equivalent fractions: </a:t>
            </a:r>
            <a:r>
              <a:rPr lang="en-US" dirty="0">
                <a:solidFill>
                  <a:schemeClr val="tx1"/>
                </a:solidFill>
                <a:ea typeface="Times New Roman" panose="02020603050405020304" pitchFamily="18" charset="0"/>
                <a:cs typeface="Times New Roman" panose="02020603050405020304" pitchFamily="18" charset="0"/>
              </a:rPr>
              <a:t>5/5, 11/11, -19/19; the absolute value of the numerator is equal to the absolute value of the denominator, so the absolute value of the fraction is equal to 1.</a:t>
            </a:r>
          </a:p>
          <a:p>
            <a:pPr marL="35719" marR="35719" algn="just">
              <a:lnSpc>
                <a:spcPct val="107000"/>
              </a:lnSpc>
              <a:spcBef>
                <a:spcPts val="1080"/>
              </a:spcBef>
              <a:spcAft>
                <a:spcPts val="675"/>
              </a:spcAft>
            </a:pPr>
            <a:r>
              <a:rPr lang="en-US" b="1" dirty="0" err="1">
                <a:solidFill>
                  <a:schemeClr val="tx1"/>
                </a:solidFill>
                <a:ea typeface="Times New Roman" panose="02020603050405020304" pitchFamily="18" charset="0"/>
                <a:cs typeface="Times New Roman" panose="02020603050405020304" pitchFamily="18" charset="0"/>
              </a:rPr>
              <a:t>Superunit</a:t>
            </a:r>
            <a:r>
              <a:rPr lang="en-US" b="1" dirty="0">
                <a:solidFill>
                  <a:schemeClr val="tx1"/>
                </a:solidFill>
                <a:ea typeface="Times New Roman" panose="02020603050405020304" pitchFamily="18" charset="0"/>
                <a:cs typeface="Times New Roman" panose="02020603050405020304" pitchFamily="18" charset="0"/>
              </a:rPr>
              <a:t> or improper fractions: </a:t>
            </a:r>
            <a:r>
              <a:rPr lang="en-US" dirty="0">
                <a:solidFill>
                  <a:schemeClr val="tx1"/>
                </a:solidFill>
                <a:ea typeface="Times New Roman" panose="02020603050405020304" pitchFamily="18" charset="0"/>
                <a:cs typeface="Times New Roman" panose="02020603050405020304" pitchFamily="18" charset="0"/>
              </a:rPr>
              <a:t>4/3, 16/3, 9/8, 123/-13 - the absolute value of the numerator is greater than the absolute value of the denominator, so the absolute value of the fraction is greater than 1; these fractions are also called improper fractions.</a:t>
            </a:r>
            <a:endParaRPr lang="ro-RO" dirty="0">
              <a:solidFill>
                <a:schemeClr val="tx1"/>
              </a:solidFill>
            </a:endParaRPr>
          </a:p>
        </p:txBody>
      </p:sp>
    </p:spTree>
    <p:extLst>
      <p:ext uri="{BB962C8B-B14F-4D97-AF65-F5344CB8AC3E}">
        <p14:creationId xmlns:p14="http://schemas.microsoft.com/office/powerpoint/2010/main" val="24045398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069CB0E-0A31-E076-4C44-7907FC7D854A}"/>
              </a:ext>
            </a:extLst>
          </p:cNvPr>
          <p:cNvSpPr>
            <a:spLocks noGrp="1"/>
          </p:cNvSpPr>
          <p:nvPr>
            <p:ph idx="1"/>
          </p:nvPr>
        </p:nvSpPr>
        <p:spPr>
          <a:xfrm>
            <a:off x="457200" y="1000693"/>
            <a:ext cx="8229600" cy="4525963"/>
          </a:xfrm>
        </p:spPr>
        <p:txBody>
          <a:bodyPr>
            <a:normAutofit fontScale="62500" lnSpcReduction="20000"/>
          </a:bodyPr>
          <a:lstStyle/>
          <a:p>
            <a:pPr marL="102394" marR="102394" algn="just">
              <a:lnSpc>
                <a:spcPct val="107000"/>
              </a:lnSpc>
              <a:spcAft>
                <a:spcPts val="600"/>
              </a:spcAft>
            </a:pPr>
            <a:r>
              <a:rPr lang="en-US" dirty="0">
                <a:solidFill>
                  <a:schemeClr val="tx1"/>
                </a:solidFill>
                <a:ea typeface="Times New Roman" panose="02020603050405020304" pitchFamily="18" charset="0"/>
                <a:cs typeface="Times New Roman" panose="02020603050405020304" pitchFamily="18" charset="0"/>
              </a:rPr>
              <a:t>Improper fractions can also be written as mixed fractions:</a:t>
            </a:r>
          </a:p>
          <a:p>
            <a:pPr marL="0" marR="102394" indent="0" algn="just">
              <a:lnSpc>
                <a:spcPct val="107000"/>
              </a:lnSpc>
              <a:spcAft>
                <a:spcPts val="600"/>
              </a:spcAft>
              <a:buNone/>
            </a:pPr>
            <a:r>
              <a:rPr lang="en-US" dirty="0">
                <a:solidFill>
                  <a:schemeClr val="tx1"/>
                </a:solidFill>
                <a:ea typeface="Times New Roman" panose="02020603050405020304" pitchFamily="18" charset="0"/>
                <a:cs typeface="Times New Roman" panose="02020603050405020304" pitchFamily="18" charset="0"/>
              </a:rPr>
              <a:t>4/3 = 3/3 + 1/3 = 1 + 1/3, which is written: 1 1/3</a:t>
            </a:r>
          </a:p>
          <a:p>
            <a:pPr marL="0" marR="102394" indent="0" algn="just">
              <a:lnSpc>
                <a:spcPct val="107000"/>
              </a:lnSpc>
              <a:spcAft>
                <a:spcPts val="600"/>
              </a:spcAft>
              <a:buNone/>
            </a:pPr>
            <a:r>
              <a:rPr lang="en-US" dirty="0">
                <a:solidFill>
                  <a:schemeClr val="tx1"/>
                </a:solidFill>
                <a:ea typeface="Times New Roman" panose="02020603050405020304" pitchFamily="18" charset="0"/>
                <a:cs typeface="Times New Roman" panose="02020603050405020304" pitchFamily="18" charset="0"/>
              </a:rPr>
              <a:t>16/3 = 15/3 + 1/3 = 5 + 1/3, which is written: 5 1/3</a:t>
            </a:r>
          </a:p>
          <a:p>
            <a:pPr marL="0" marR="102394" indent="0" algn="just">
              <a:lnSpc>
                <a:spcPct val="107000"/>
              </a:lnSpc>
              <a:spcAft>
                <a:spcPts val="600"/>
              </a:spcAft>
              <a:buNone/>
            </a:pPr>
            <a:r>
              <a:rPr lang="en-US" dirty="0">
                <a:solidFill>
                  <a:schemeClr val="tx1"/>
                </a:solidFill>
                <a:ea typeface="Times New Roman" panose="02020603050405020304" pitchFamily="18" charset="0"/>
                <a:cs typeface="Times New Roman" panose="02020603050405020304" pitchFamily="18" charset="0"/>
              </a:rPr>
              <a:t>9/8 = 8/8 + 1/8 = 1 + 1/8, which is written: 1 1/8</a:t>
            </a:r>
          </a:p>
          <a:p>
            <a:pPr marL="0" marR="102394" indent="0" algn="just">
              <a:lnSpc>
                <a:spcPct val="107000"/>
              </a:lnSpc>
              <a:spcAft>
                <a:spcPts val="600"/>
              </a:spcAft>
              <a:buNone/>
            </a:pPr>
            <a:r>
              <a:rPr lang="en-US" dirty="0">
                <a:solidFill>
                  <a:schemeClr val="tx1"/>
                </a:solidFill>
                <a:ea typeface="Times New Roman" panose="02020603050405020304" pitchFamily="18" charset="0"/>
                <a:cs typeface="Times New Roman" panose="02020603050405020304" pitchFamily="18" charset="0"/>
              </a:rPr>
              <a:t>123/-13 = - 123/13 = - (117 + 6)/13 = - 117/13 - 6/13 = - 9 - 6/13, which is written: - 9 6/13</a:t>
            </a:r>
          </a:p>
          <a:p>
            <a:pPr marL="102394" marR="102394" algn="just">
              <a:lnSpc>
                <a:spcPct val="107000"/>
              </a:lnSpc>
              <a:spcAft>
                <a:spcPts val="600"/>
              </a:spcAft>
            </a:pPr>
            <a:r>
              <a:rPr lang="en-US" dirty="0">
                <a:solidFill>
                  <a:schemeClr val="tx1"/>
                </a:solidFill>
                <a:ea typeface="Times New Roman" panose="02020603050405020304" pitchFamily="18" charset="0"/>
                <a:cs typeface="Times New Roman" panose="02020603050405020304" pitchFamily="18" charset="0"/>
              </a:rPr>
              <a:t>Note that a mixed fraction consists of a whole and a subunit fraction, both of which have the same sign.</a:t>
            </a:r>
          </a:p>
          <a:p>
            <a:pPr marL="102394" marR="102394" algn="just">
              <a:lnSpc>
                <a:spcPct val="107000"/>
              </a:lnSpc>
              <a:spcAft>
                <a:spcPts val="600"/>
              </a:spcAft>
            </a:pPr>
            <a:r>
              <a:rPr lang="en-US" dirty="0">
                <a:solidFill>
                  <a:schemeClr val="tx1"/>
                </a:solidFill>
                <a:ea typeface="Times New Roman" panose="02020603050405020304" pitchFamily="18" charset="0"/>
                <a:cs typeface="Times New Roman" panose="02020603050405020304" pitchFamily="18" charset="0"/>
              </a:rPr>
              <a:t>If the numerator of a fraction is equal to the denominator of another fraction and vice versa, then the fractions are called inverses or inverses. </a:t>
            </a:r>
          </a:p>
          <a:p>
            <a:pPr marL="0" marR="102394" indent="0" algn="just">
              <a:lnSpc>
                <a:spcPct val="107000"/>
              </a:lnSpc>
              <a:spcAft>
                <a:spcPts val="600"/>
              </a:spcAft>
              <a:buNone/>
            </a:pPr>
            <a:r>
              <a:rPr lang="en-US" dirty="0">
                <a:solidFill>
                  <a:schemeClr val="tx1"/>
                </a:solidFill>
                <a:ea typeface="Times New Roman" panose="02020603050405020304" pitchFamily="18" charset="0"/>
                <a:cs typeface="Times New Roman" panose="02020603050405020304" pitchFamily="18" charset="0"/>
              </a:rPr>
              <a:t>Ex: 3/5 and 5/3; 6/17 and 6/17 - the product of a fraction and its inverse is 1.</a:t>
            </a:r>
            <a:endParaRPr lang="ro-RO" dirty="0"/>
          </a:p>
        </p:txBody>
      </p:sp>
    </p:spTree>
    <p:extLst>
      <p:ext uri="{BB962C8B-B14F-4D97-AF65-F5344CB8AC3E}">
        <p14:creationId xmlns:p14="http://schemas.microsoft.com/office/powerpoint/2010/main" val="189316549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309</TotalTime>
  <Words>5648</Words>
  <Application>Microsoft Office PowerPoint</Application>
  <PresentationFormat>On-screen Show (4:3)</PresentationFormat>
  <Paragraphs>390</Paragraphs>
  <Slides>62</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62</vt:i4>
      </vt:variant>
    </vt:vector>
  </HeadingPairs>
  <TitlesOfParts>
    <vt:vector size="68" baseType="lpstr">
      <vt:lpstr>Adobe Heiti Std R</vt:lpstr>
      <vt:lpstr>Arial</vt:lpstr>
      <vt:lpstr>Calibri</vt:lpstr>
      <vt:lpstr>Calibri Light</vt:lpstr>
      <vt:lpstr>Symbol</vt:lpstr>
      <vt:lpstr>Office Theme</vt:lpstr>
      <vt:lpstr>What are fractions?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Examples of fractions</vt:lpstr>
      <vt:lpstr>PowerPoint Presentation</vt:lpstr>
      <vt:lpstr>PowerPoint Presentation</vt:lpstr>
      <vt:lpstr>PowerPoint Presentation</vt:lpstr>
      <vt:lpstr>Sources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Numere întregi</dc:title>
  <dc:creator>Microsoft account</dc:creator>
  <cp:lastModifiedBy>Ioana-Alina Zidaru</cp:lastModifiedBy>
  <cp:revision>19</cp:revision>
  <dcterms:created xsi:type="dcterms:W3CDTF">2022-06-19T18:34:58Z</dcterms:created>
  <dcterms:modified xsi:type="dcterms:W3CDTF">2023-01-25T17:44:44Z</dcterms:modified>
</cp:coreProperties>
</file>