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8"/>
  </p:notesMasterIdLst>
  <p:sldIdLst>
    <p:sldId id="256" r:id="rId2"/>
    <p:sldId id="266" r:id="rId3"/>
    <p:sldId id="267" r:id="rId4"/>
    <p:sldId id="268" r:id="rId5"/>
    <p:sldId id="269" r:id="rId6"/>
    <p:sldId id="273" r:id="rId7"/>
    <p:sldId id="274" r:id="rId8"/>
    <p:sldId id="277" r:id="rId9"/>
    <p:sldId id="281" r:id="rId10"/>
    <p:sldId id="282" r:id="rId11"/>
    <p:sldId id="283" r:id="rId12"/>
    <p:sldId id="284" r:id="rId13"/>
    <p:sldId id="285" r:id="rId14"/>
    <p:sldId id="288" r:id="rId15"/>
    <p:sldId id="289" r:id="rId16"/>
    <p:sldId id="293" r:id="rId17"/>
    <p:sldId id="294" r:id="rId18"/>
    <p:sldId id="295" r:id="rId19"/>
    <p:sldId id="296" r:id="rId20"/>
    <p:sldId id="297" r:id="rId21"/>
    <p:sldId id="298" r:id="rId22"/>
    <p:sldId id="299" r:id="rId23"/>
    <p:sldId id="300" r:id="rId24"/>
    <p:sldId id="301" r:id="rId25"/>
    <p:sldId id="302" r:id="rId26"/>
    <p:sldId id="303" r:id="rId27"/>
    <p:sldId id="327" r:id="rId28"/>
    <p:sldId id="304" r:id="rId29"/>
    <p:sldId id="265" r:id="rId30"/>
    <p:sldId id="305" r:id="rId31"/>
    <p:sldId id="306" r:id="rId32"/>
    <p:sldId id="307" r:id="rId33"/>
    <p:sldId id="270" r:id="rId34"/>
    <p:sldId id="271" r:id="rId35"/>
    <p:sldId id="272" r:id="rId36"/>
    <p:sldId id="308" r:id="rId37"/>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768" y="1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44271A-D296-418E-82C3-5CE6F6F86EA5}" type="datetimeFigureOut">
              <a:rPr lang="ro-RO" smtClean="0"/>
              <a:t>25.01.2023</a:t>
            </a:fld>
            <a:endParaRPr lang="ro-R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C7A244-676C-4D9C-8EFA-18B47D01D032}" type="slidenum">
              <a:rPr lang="ro-RO" smtClean="0"/>
              <a:t>‹#›</a:t>
            </a:fld>
            <a:endParaRPr lang="ro-RO"/>
          </a:p>
        </p:txBody>
      </p:sp>
    </p:spTree>
    <p:extLst>
      <p:ext uri="{BB962C8B-B14F-4D97-AF65-F5344CB8AC3E}">
        <p14:creationId xmlns:p14="http://schemas.microsoft.com/office/powerpoint/2010/main" val="816489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11952651"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ctrTitle"/>
          </p:nvPr>
        </p:nvSpPr>
        <p:spPr>
          <a:xfrm>
            <a:off x="437323" y="1052737"/>
            <a:ext cx="103632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431371" y="2636912"/>
            <a:ext cx="85344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dirty="0"/>
          </a:p>
        </p:txBody>
      </p:sp>
    </p:spTree>
    <p:extLst>
      <p:ext uri="{BB962C8B-B14F-4D97-AF65-F5344CB8AC3E}">
        <p14:creationId xmlns:p14="http://schemas.microsoft.com/office/powerpoint/2010/main" val="2000944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609600" y="1600201"/>
            <a:ext cx="109728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128460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17848995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749579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2048661" y="0"/>
            <a:ext cx="143340" cy="6885385"/>
          </a:xfrm>
          <a:prstGeom prst="rect">
            <a:avLst/>
          </a:prstGeom>
        </p:spPr>
      </p:pic>
    </p:spTree>
    <p:extLst>
      <p:ext uri="{BB962C8B-B14F-4D97-AF65-F5344CB8AC3E}">
        <p14:creationId xmlns:p14="http://schemas.microsoft.com/office/powerpoint/2010/main" val="355633596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quest.ro/home/ch?c=6" TargetMode="External"/><Relationship Id="rId2" Type="http://schemas.openxmlformats.org/officeDocument/2006/relationships/hyperlink" Target="https://mquest.ro/home/learnunitnew?id=32" TargetMode="External"/><Relationship Id="rId1" Type="http://schemas.openxmlformats.org/officeDocument/2006/relationships/slideLayout" Target="../slideLayouts/slideLayout2.xml"/><Relationship Id="rId4" Type="http://schemas.openxmlformats.org/officeDocument/2006/relationships/hyperlink" Target="https://www.scoalaintuitext.ro/blog/matematica-clasa-a-iii-a-2/"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0"/>
            <a:ext cx="10972800" cy="1143000"/>
          </a:xfrm>
        </p:spPr>
        <p:txBody>
          <a:bodyPr/>
          <a:lstStyle/>
          <a:p>
            <a:r>
              <a:rPr lang="en-US" b="1" dirty="0" err="1"/>
              <a:t>Compararing</a:t>
            </a:r>
            <a:r>
              <a:rPr lang="en-US" b="1" dirty="0"/>
              <a:t> fractions</a:t>
            </a:r>
            <a:endParaRPr lang="ro-RO" b="1" dirty="0"/>
          </a:p>
        </p:txBody>
      </p:sp>
    </p:spTree>
    <p:extLst>
      <p:ext uri="{BB962C8B-B14F-4D97-AF65-F5344CB8AC3E}">
        <p14:creationId xmlns:p14="http://schemas.microsoft.com/office/powerpoint/2010/main" val="3357127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7F23D-A64D-7FB4-C603-54854B07EF60}"/>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DD8D527D-DCA3-F595-0092-C1BE41C919EF}"/>
              </a:ext>
            </a:extLst>
          </p:cNvPr>
          <p:cNvSpPr>
            <a:spLocks noGrp="1"/>
          </p:cNvSpPr>
          <p:nvPr>
            <p:ph idx="1"/>
          </p:nvPr>
        </p:nvSpPr>
        <p:spPr/>
        <p:txBody>
          <a:bodyPr/>
          <a:lstStyle/>
          <a:p>
            <a:pPr marL="0" marR="47625" indent="0" algn="just">
              <a:lnSpc>
                <a:spcPct val="107000"/>
              </a:lnSpc>
              <a:spcBef>
                <a:spcPts val="1440"/>
              </a:spcBef>
              <a:spcAft>
                <a:spcPts val="900"/>
              </a:spcAft>
              <a:buNone/>
            </a:pPr>
            <a:r>
              <a:rPr lang="en-US" sz="2000" b="1" dirty="0">
                <a:solidFill>
                  <a:srgbClr val="1F4D78"/>
                </a:solidFill>
                <a:effectLst/>
                <a:ea typeface="Times New Roman" panose="02020603050405020304" pitchFamily="18" charset="0"/>
                <a:cs typeface="Times New Roman" panose="02020603050405020304" pitchFamily="18" charset="0"/>
              </a:rPr>
              <a:t>Why do fractions simplify?</a:t>
            </a:r>
          </a:p>
          <a:p>
            <a:pPr marL="47625" marR="47625" algn="just">
              <a:lnSpc>
                <a:spcPct val="107000"/>
              </a:lnSpc>
              <a:spcBef>
                <a:spcPts val="1440"/>
              </a:spcBef>
              <a:spcAft>
                <a:spcPts val="900"/>
              </a:spcAft>
            </a:pPr>
            <a:r>
              <a:rPr lang="en-US" sz="2000" dirty="0">
                <a:solidFill>
                  <a:schemeClr val="tx1"/>
                </a:solidFill>
                <a:effectLst/>
                <a:ea typeface="Times New Roman" panose="02020603050405020304" pitchFamily="18" charset="0"/>
                <a:cs typeface="Times New Roman" panose="02020603050405020304" pitchFamily="18" charset="0"/>
              </a:rPr>
              <a:t>Fraction operations often involve bringing to the same denominator (</a:t>
            </a:r>
            <a:r>
              <a:rPr lang="en-US" sz="2000" dirty="0" err="1">
                <a:solidFill>
                  <a:schemeClr val="tx1"/>
                </a:solidFill>
                <a:effectLst/>
                <a:ea typeface="Times New Roman" panose="02020603050405020304" pitchFamily="18" charset="0"/>
                <a:cs typeface="Times New Roman" panose="02020603050405020304" pitchFamily="18" charset="0"/>
              </a:rPr>
              <a:t>eg</a:t>
            </a:r>
            <a:r>
              <a:rPr lang="en-US" sz="2000" dirty="0">
                <a:solidFill>
                  <a:schemeClr val="tx1"/>
                </a:solidFill>
                <a:effectLst/>
                <a:ea typeface="Times New Roman" panose="02020603050405020304" pitchFamily="18" charset="0"/>
                <a:cs typeface="Times New Roman" panose="02020603050405020304" pitchFamily="18" charset="0"/>
              </a:rPr>
              <a:t> adding and subtracting fractions, comparing fractions) and sometimes both the numerators and denominators are large numbers and this involves performing heavy calculations accordingly.</a:t>
            </a:r>
          </a:p>
          <a:p>
            <a:pPr marL="47625" marR="47625" algn="just">
              <a:lnSpc>
                <a:spcPct val="107000"/>
              </a:lnSpc>
              <a:spcBef>
                <a:spcPts val="1440"/>
              </a:spcBef>
              <a:spcAft>
                <a:spcPts val="900"/>
              </a:spcAft>
            </a:pPr>
            <a:r>
              <a:rPr lang="en-US" sz="2000" dirty="0">
                <a:solidFill>
                  <a:schemeClr val="tx1"/>
                </a:solidFill>
                <a:effectLst/>
                <a:ea typeface="Times New Roman" panose="02020603050405020304" pitchFamily="18" charset="0"/>
                <a:cs typeface="Times New Roman" panose="02020603050405020304" pitchFamily="18" charset="0"/>
              </a:rPr>
              <a:t>By simplifying a fraction, both the numerator and denominator can be reduced to smaller numbers that are easier to work with, thus reducing the resulting computational effort.</a:t>
            </a:r>
          </a:p>
          <a:p>
            <a:pPr marL="47625" marR="47625" algn="just">
              <a:lnSpc>
                <a:spcPct val="107000"/>
              </a:lnSpc>
              <a:spcBef>
                <a:spcPts val="1440"/>
              </a:spcBef>
              <a:spcAft>
                <a:spcPts val="900"/>
              </a:spcAft>
            </a:pPr>
            <a:endParaRPr lang="en-US" sz="2000" b="1" i="1" kern="1400" spc="-50" dirty="0">
              <a:solidFill>
                <a:srgbClr val="1F4D78"/>
              </a:solidFill>
              <a:ea typeface="Times New Roman" panose="02020603050405020304" pitchFamily="18" charset="0"/>
              <a:cs typeface="Times New Roman" panose="02020603050405020304" pitchFamily="18" charset="0"/>
            </a:endParaRPr>
          </a:p>
          <a:p>
            <a:pPr marL="0" indent="0">
              <a:buNone/>
            </a:pPr>
            <a:endParaRPr lang="ro-RO" sz="2000" dirty="0"/>
          </a:p>
        </p:txBody>
      </p:sp>
    </p:spTree>
    <p:extLst>
      <p:ext uri="{BB962C8B-B14F-4D97-AF65-F5344CB8AC3E}">
        <p14:creationId xmlns:p14="http://schemas.microsoft.com/office/powerpoint/2010/main" val="2906350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398E6-3223-9AF3-A883-6E9951644401}"/>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B50FE314-5B51-2A07-555E-1672A3F6EFA7}"/>
              </a:ext>
            </a:extLst>
          </p:cNvPr>
          <p:cNvSpPr>
            <a:spLocks noGrp="1"/>
          </p:cNvSpPr>
          <p:nvPr>
            <p:ph idx="1"/>
          </p:nvPr>
        </p:nvSpPr>
        <p:spPr>
          <a:xfrm>
            <a:off x="609600" y="1320127"/>
            <a:ext cx="10972800" cy="4806037"/>
          </a:xfrm>
        </p:spPr>
        <p:txBody>
          <a:bodyPr>
            <a:normAutofit fontScale="92500" lnSpcReduction="20000"/>
          </a:bodyPr>
          <a:lstStyle/>
          <a:p>
            <a:pPr marL="0" marR="47625" indent="0" algn="ctr">
              <a:lnSpc>
                <a:spcPct val="120000"/>
              </a:lnSpc>
              <a:spcBef>
                <a:spcPts val="0"/>
              </a:spcBef>
              <a:buNone/>
            </a:pPr>
            <a:r>
              <a:rPr lang="en-US" sz="1800" u="sng" dirty="0">
                <a:solidFill>
                  <a:schemeClr val="tx1"/>
                </a:solidFill>
                <a:effectLst/>
                <a:ea typeface="Times New Roman" panose="02020603050405020304" pitchFamily="18" charset="0"/>
                <a:cs typeface="Times New Roman" panose="02020603050405020304" pitchFamily="18" charset="0"/>
              </a:rPr>
              <a:t>Learn how to compare ordinary fractions. Steps. Explanations.</a:t>
            </a:r>
          </a:p>
          <a:p>
            <a:pPr marL="0" marR="47625" indent="0" algn="just">
              <a:lnSpc>
                <a:spcPct val="120000"/>
              </a:lnSpc>
              <a:spcBef>
                <a:spcPts val="0"/>
              </a:spcBef>
              <a:buNone/>
            </a:pPr>
            <a:endParaRPr lang="en-US" sz="1800" b="1" dirty="0">
              <a:solidFill>
                <a:srgbClr val="2E74B5"/>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n-US" sz="1800" b="1" dirty="0">
                <a:solidFill>
                  <a:srgbClr val="2E74B5"/>
                </a:solidFill>
                <a:effectLst/>
                <a:ea typeface="Times New Roman" panose="02020603050405020304" pitchFamily="18" charset="0"/>
                <a:cs typeface="Times New Roman" panose="02020603050405020304" pitchFamily="18" charset="0"/>
              </a:rPr>
              <a:t>How do two fractions compare?</a:t>
            </a:r>
          </a:p>
          <a:p>
            <a:pPr marL="0" marR="47625" indent="0" algn="just">
              <a:lnSpc>
                <a:spcPct val="120000"/>
              </a:lnSpc>
              <a:spcBef>
                <a:spcPts val="0"/>
              </a:spcBef>
              <a:buNone/>
            </a:pPr>
            <a:endParaRPr lang="en-US" sz="1800" b="1" dirty="0">
              <a:solidFill>
                <a:srgbClr val="2E74B5"/>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1. Fractions of different sign:</a:t>
            </a:r>
          </a:p>
          <a:p>
            <a:pPr marL="47625" marR="47625" algn="just">
              <a:lnSpc>
                <a:spcPct val="120000"/>
              </a:lnSpc>
              <a:spcBef>
                <a:spcPts val="0"/>
              </a:spcBef>
            </a:pPr>
            <a:r>
              <a:rPr lang="en-US" sz="1800" dirty="0">
                <a:solidFill>
                  <a:schemeClr val="tx1"/>
                </a:solidFill>
                <a:effectLst/>
                <a:ea typeface="Times New Roman" panose="02020603050405020304" pitchFamily="18" charset="0"/>
                <a:cs typeface="Times New Roman" panose="02020603050405020304" pitchFamily="18" charset="0"/>
              </a:rPr>
              <a:t>Any positive fraction is greater than any negative fraction:</a:t>
            </a:r>
          </a:p>
          <a:p>
            <a:pPr marL="0" marR="47625" indent="0" algn="ctr">
              <a:lnSpc>
                <a:spcPct val="120000"/>
              </a:lnSpc>
              <a:spcBef>
                <a:spcPts val="0"/>
              </a:spcBef>
              <a:buNone/>
            </a:pPr>
            <a:r>
              <a:rPr lang="en-US" sz="1800" dirty="0" err="1">
                <a:solidFill>
                  <a:schemeClr val="tx1"/>
                </a:solidFill>
                <a:effectLst/>
                <a:ea typeface="Times New Roman" panose="02020603050405020304" pitchFamily="18" charset="0"/>
                <a:cs typeface="Times New Roman" panose="02020603050405020304" pitchFamily="18" charset="0"/>
              </a:rPr>
              <a:t>eg</a:t>
            </a:r>
            <a:r>
              <a:rPr lang="en-US" sz="1800" dirty="0">
                <a:solidFill>
                  <a:schemeClr val="tx1"/>
                </a:solidFill>
                <a:effectLst/>
                <a:ea typeface="Times New Roman" panose="02020603050405020304" pitchFamily="18" charset="0"/>
                <a:cs typeface="Times New Roman" panose="02020603050405020304" pitchFamily="18" charset="0"/>
              </a:rPr>
              <a:t>: 4/25 &gt; - 2/19</a:t>
            </a:r>
          </a:p>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2. One fraction is subunit, another is </a:t>
            </a:r>
            <a:r>
              <a:rPr lang="en-US" sz="1800" b="1" dirty="0" err="1">
                <a:solidFill>
                  <a:schemeClr val="tx1"/>
                </a:solidFill>
                <a:effectLst/>
                <a:ea typeface="Times New Roman" panose="02020603050405020304" pitchFamily="18" charset="0"/>
                <a:cs typeface="Times New Roman" panose="02020603050405020304" pitchFamily="18" charset="0"/>
              </a:rPr>
              <a:t>supraunit</a:t>
            </a:r>
            <a:r>
              <a:rPr lang="en-US" sz="1800" b="1" dirty="0">
                <a:solidFill>
                  <a:schemeClr val="tx1"/>
                </a:solidFill>
                <a:effectLst/>
                <a:ea typeface="Times New Roman" panose="02020603050405020304" pitchFamily="18" charset="0"/>
                <a:cs typeface="Times New Roman" panose="02020603050405020304" pitchFamily="18" charset="0"/>
              </a:rPr>
              <a:t>:</a:t>
            </a:r>
          </a:p>
          <a:p>
            <a:pPr marL="47625" marR="47625" algn="just">
              <a:lnSpc>
                <a:spcPct val="120000"/>
              </a:lnSpc>
              <a:spcBef>
                <a:spcPts val="0"/>
              </a:spcBef>
            </a:pPr>
            <a:r>
              <a:rPr lang="en-US" sz="1800" dirty="0">
                <a:solidFill>
                  <a:schemeClr val="tx1"/>
                </a:solidFill>
                <a:effectLst/>
                <a:ea typeface="Times New Roman" panose="02020603050405020304" pitchFamily="18" charset="0"/>
                <a:cs typeface="Times New Roman" panose="02020603050405020304" pitchFamily="18" charset="0"/>
              </a:rPr>
              <a:t>Any </a:t>
            </a:r>
            <a:r>
              <a:rPr lang="en-US" sz="1800" dirty="0" err="1">
                <a:solidFill>
                  <a:schemeClr val="tx1"/>
                </a:solidFill>
                <a:effectLst/>
                <a:ea typeface="Times New Roman" panose="02020603050405020304" pitchFamily="18" charset="0"/>
                <a:cs typeface="Times New Roman" panose="02020603050405020304" pitchFamily="18" charset="0"/>
              </a:rPr>
              <a:t>superunit</a:t>
            </a:r>
            <a:r>
              <a:rPr lang="en-US" sz="1800" dirty="0">
                <a:solidFill>
                  <a:schemeClr val="tx1"/>
                </a:solidFill>
                <a:effectLst/>
                <a:ea typeface="Times New Roman" panose="02020603050405020304" pitchFamily="18" charset="0"/>
                <a:cs typeface="Times New Roman" panose="02020603050405020304" pitchFamily="18" charset="0"/>
              </a:rPr>
              <a:t> positive fraction is greater than any </a:t>
            </a:r>
            <a:r>
              <a:rPr lang="en-US" sz="1800" dirty="0" err="1">
                <a:solidFill>
                  <a:schemeClr val="tx1"/>
                </a:solidFill>
                <a:effectLst/>
                <a:ea typeface="Times New Roman" panose="02020603050405020304" pitchFamily="18" charset="0"/>
                <a:cs typeface="Times New Roman" panose="02020603050405020304" pitchFamily="18" charset="0"/>
              </a:rPr>
              <a:t>equiunit</a:t>
            </a:r>
            <a:r>
              <a:rPr lang="en-US" sz="1800" dirty="0">
                <a:solidFill>
                  <a:schemeClr val="tx1"/>
                </a:solidFill>
                <a:effectLst/>
                <a:ea typeface="Times New Roman" panose="02020603050405020304" pitchFamily="18" charset="0"/>
                <a:cs typeface="Times New Roman" panose="02020603050405020304" pitchFamily="18" charset="0"/>
              </a:rPr>
              <a:t> positive fraction, which in turn is greater than any subunit positive fraction:</a:t>
            </a:r>
          </a:p>
          <a:p>
            <a:pPr marL="0" marR="47625" indent="0" algn="ctr">
              <a:lnSpc>
                <a:spcPct val="120000"/>
              </a:lnSpc>
              <a:spcBef>
                <a:spcPts val="0"/>
              </a:spcBef>
              <a:buNone/>
            </a:pPr>
            <a:r>
              <a:rPr lang="en-US" sz="1800" dirty="0" err="1">
                <a:solidFill>
                  <a:schemeClr val="tx1"/>
                </a:solidFill>
                <a:effectLst/>
                <a:ea typeface="Times New Roman" panose="02020603050405020304" pitchFamily="18" charset="0"/>
                <a:cs typeface="Times New Roman" panose="02020603050405020304" pitchFamily="18" charset="0"/>
              </a:rPr>
              <a:t>eg</a:t>
            </a:r>
            <a:r>
              <a:rPr lang="en-US" sz="1800" dirty="0">
                <a:solidFill>
                  <a:schemeClr val="tx1"/>
                </a:solidFill>
                <a:effectLst/>
                <a:ea typeface="Times New Roman" panose="02020603050405020304" pitchFamily="18" charset="0"/>
                <a:cs typeface="Times New Roman" panose="02020603050405020304" pitchFamily="18" charset="0"/>
              </a:rPr>
              <a:t>: 44/25 &gt; 1 &gt; 19/200</a:t>
            </a:r>
          </a:p>
          <a:p>
            <a:pPr marL="47625" marR="47625" algn="just">
              <a:lnSpc>
                <a:spcPct val="120000"/>
              </a:lnSpc>
              <a:spcBef>
                <a:spcPts val="0"/>
              </a:spcBef>
            </a:pPr>
            <a:r>
              <a:rPr lang="en-US" sz="1800" dirty="0">
                <a:solidFill>
                  <a:schemeClr val="tx1"/>
                </a:solidFill>
                <a:effectLst/>
                <a:ea typeface="Times New Roman" panose="02020603050405020304" pitchFamily="18" charset="0"/>
                <a:cs typeface="Times New Roman" panose="02020603050405020304" pitchFamily="18" charset="0"/>
              </a:rPr>
              <a:t>Any </a:t>
            </a:r>
            <a:r>
              <a:rPr lang="en-US" sz="1800" dirty="0" err="1">
                <a:solidFill>
                  <a:schemeClr val="tx1"/>
                </a:solidFill>
                <a:effectLst/>
                <a:ea typeface="Times New Roman" panose="02020603050405020304" pitchFamily="18" charset="0"/>
                <a:cs typeface="Times New Roman" panose="02020603050405020304" pitchFamily="18" charset="0"/>
              </a:rPr>
              <a:t>superunit</a:t>
            </a:r>
            <a:r>
              <a:rPr lang="en-US" sz="1800" dirty="0">
                <a:solidFill>
                  <a:schemeClr val="tx1"/>
                </a:solidFill>
                <a:effectLst/>
                <a:ea typeface="Times New Roman" panose="02020603050405020304" pitchFamily="18" charset="0"/>
                <a:cs typeface="Times New Roman" panose="02020603050405020304" pitchFamily="18" charset="0"/>
              </a:rPr>
              <a:t> negative fraction is less than any </a:t>
            </a:r>
            <a:r>
              <a:rPr lang="en-US" sz="1800" dirty="0" err="1">
                <a:solidFill>
                  <a:schemeClr val="tx1"/>
                </a:solidFill>
                <a:effectLst/>
                <a:ea typeface="Times New Roman" panose="02020603050405020304" pitchFamily="18" charset="0"/>
                <a:cs typeface="Times New Roman" panose="02020603050405020304" pitchFamily="18" charset="0"/>
              </a:rPr>
              <a:t>equiunit</a:t>
            </a:r>
            <a:r>
              <a:rPr lang="en-US" sz="1800" dirty="0">
                <a:solidFill>
                  <a:schemeClr val="tx1"/>
                </a:solidFill>
                <a:effectLst/>
                <a:ea typeface="Times New Roman" panose="02020603050405020304" pitchFamily="18" charset="0"/>
                <a:cs typeface="Times New Roman" panose="02020603050405020304" pitchFamily="18" charset="0"/>
              </a:rPr>
              <a:t> negative fraction, which in turn is less than any subunit negative fraction:</a:t>
            </a:r>
          </a:p>
          <a:p>
            <a:pPr marL="0" marR="47625" indent="0" algn="just">
              <a:lnSpc>
                <a:spcPct val="120000"/>
              </a:lnSpc>
              <a:spcBef>
                <a:spcPts val="0"/>
              </a:spcBef>
              <a:buNone/>
            </a:pPr>
            <a:r>
              <a:rPr lang="en-US" sz="1800" dirty="0" err="1">
                <a:solidFill>
                  <a:schemeClr val="tx1"/>
                </a:solidFill>
                <a:effectLst/>
                <a:ea typeface="Times New Roman" panose="02020603050405020304" pitchFamily="18" charset="0"/>
                <a:cs typeface="Times New Roman" panose="02020603050405020304" pitchFamily="18" charset="0"/>
              </a:rPr>
              <a:t>eg</a:t>
            </a:r>
            <a:r>
              <a:rPr lang="en-US" sz="1800" dirty="0">
                <a:solidFill>
                  <a:schemeClr val="tx1"/>
                </a:solidFill>
                <a:effectLst/>
                <a:ea typeface="Times New Roman" panose="02020603050405020304" pitchFamily="18" charset="0"/>
                <a:cs typeface="Times New Roman" panose="02020603050405020304" pitchFamily="18" charset="0"/>
              </a:rPr>
              <a:t>: -44/25 &lt; -1 &lt; -19/200</a:t>
            </a:r>
          </a:p>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3. Fractions with equal numerators but also with equal denominators:</a:t>
            </a:r>
          </a:p>
          <a:p>
            <a:pPr marL="47625" marR="47625" algn="just">
              <a:lnSpc>
                <a:spcPct val="120000"/>
              </a:lnSpc>
              <a:spcBef>
                <a:spcPts val="0"/>
              </a:spcBef>
            </a:pPr>
            <a:r>
              <a:rPr lang="en-US" sz="1800" dirty="0">
                <a:solidFill>
                  <a:schemeClr val="tx1"/>
                </a:solidFill>
                <a:effectLst/>
                <a:ea typeface="Times New Roman" panose="02020603050405020304" pitchFamily="18" charset="0"/>
                <a:cs typeface="Times New Roman" panose="02020603050405020304" pitchFamily="18" charset="0"/>
              </a:rPr>
              <a:t>The fractions are equal:</a:t>
            </a:r>
          </a:p>
          <a:p>
            <a:pPr marL="0" marR="47625" indent="0" algn="ctr">
              <a:lnSpc>
                <a:spcPct val="120000"/>
              </a:lnSpc>
              <a:spcBef>
                <a:spcPts val="0"/>
              </a:spcBef>
              <a:buNone/>
            </a:pPr>
            <a:r>
              <a:rPr lang="en-US" sz="1800" dirty="0" err="1">
                <a:solidFill>
                  <a:schemeClr val="tx1"/>
                </a:solidFill>
                <a:effectLst/>
                <a:ea typeface="Times New Roman" panose="02020603050405020304" pitchFamily="18" charset="0"/>
                <a:cs typeface="Times New Roman" panose="02020603050405020304" pitchFamily="18" charset="0"/>
              </a:rPr>
              <a:t>eg</a:t>
            </a:r>
            <a:r>
              <a:rPr lang="en-US" sz="1800" dirty="0">
                <a:solidFill>
                  <a:schemeClr val="tx1"/>
                </a:solidFill>
                <a:effectLst/>
                <a:ea typeface="Times New Roman" panose="02020603050405020304" pitchFamily="18" charset="0"/>
                <a:cs typeface="Times New Roman" panose="02020603050405020304" pitchFamily="18" charset="0"/>
              </a:rPr>
              <a:t>: 89/50 = 89/50</a:t>
            </a:r>
            <a:endParaRPr lang="ro-RO" dirty="0">
              <a:solidFill>
                <a:schemeClr val="tx1"/>
              </a:solidFill>
            </a:endParaRPr>
          </a:p>
        </p:txBody>
      </p:sp>
    </p:spTree>
    <p:extLst>
      <p:ext uri="{BB962C8B-B14F-4D97-AF65-F5344CB8AC3E}">
        <p14:creationId xmlns:p14="http://schemas.microsoft.com/office/powerpoint/2010/main" val="2100771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D3961-ECF4-EF98-60C9-DC7975DB3AFB}"/>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8FD7A878-387B-9984-DAE1-D9E390385561}"/>
              </a:ext>
            </a:extLst>
          </p:cNvPr>
          <p:cNvSpPr>
            <a:spLocks noGrp="1"/>
          </p:cNvSpPr>
          <p:nvPr>
            <p:ph idx="1"/>
          </p:nvPr>
        </p:nvSpPr>
        <p:spPr>
          <a:xfrm>
            <a:off x="609600" y="1417639"/>
            <a:ext cx="10972800" cy="4708526"/>
          </a:xfrm>
        </p:spPr>
        <p:txBody>
          <a:bodyPr>
            <a:normAutofit/>
          </a:bodyPr>
          <a:lstStyle/>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4. Fractions with different numerators but with equal denominators:</a:t>
            </a:r>
          </a:p>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Positive fractions: </a:t>
            </a:r>
            <a:r>
              <a:rPr lang="en-US" sz="1800" dirty="0">
                <a:solidFill>
                  <a:schemeClr val="tx1"/>
                </a:solidFill>
                <a:effectLst/>
                <a:ea typeface="Times New Roman" panose="02020603050405020304" pitchFamily="18" charset="0"/>
                <a:cs typeface="Times New Roman" panose="02020603050405020304" pitchFamily="18" charset="0"/>
              </a:rPr>
              <a:t>the numerators are compared, the larger fraction is the one with the larger numerator:</a:t>
            </a:r>
          </a:p>
          <a:p>
            <a:pPr marL="0" marR="47625" indent="0" algn="just">
              <a:lnSpc>
                <a:spcPct val="120000"/>
              </a:lnSpc>
              <a:spcBef>
                <a:spcPts val="0"/>
              </a:spcBef>
              <a:buNone/>
            </a:pPr>
            <a:r>
              <a:rPr lang="en-US" sz="1800" dirty="0" err="1">
                <a:solidFill>
                  <a:schemeClr val="tx1"/>
                </a:solidFill>
                <a:effectLst/>
                <a:ea typeface="Times New Roman" panose="02020603050405020304" pitchFamily="18" charset="0"/>
                <a:cs typeface="Times New Roman" panose="02020603050405020304" pitchFamily="18" charset="0"/>
              </a:rPr>
              <a:t>eg</a:t>
            </a:r>
            <a:r>
              <a:rPr lang="en-US" sz="1800" dirty="0">
                <a:solidFill>
                  <a:schemeClr val="tx1"/>
                </a:solidFill>
                <a:effectLst/>
                <a:ea typeface="Times New Roman" panose="02020603050405020304" pitchFamily="18" charset="0"/>
                <a:cs typeface="Times New Roman" panose="02020603050405020304" pitchFamily="18" charset="0"/>
              </a:rPr>
              <a:t>: 74/25 &gt; 49/25</a:t>
            </a:r>
          </a:p>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Negative fractions: </a:t>
            </a:r>
            <a:r>
              <a:rPr lang="en-US" sz="1800" dirty="0">
                <a:solidFill>
                  <a:schemeClr val="tx1"/>
                </a:solidFill>
                <a:effectLst/>
                <a:ea typeface="Times New Roman" panose="02020603050405020304" pitchFamily="18" charset="0"/>
                <a:cs typeface="Times New Roman" panose="02020603050405020304" pitchFamily="18" charset="0"/>
              </a:rPr>
              <a:t>the numerators are compared, the larger fraction is the one with the smaller numerator:</a:t>
            </a:r>
          </a:p>
          <a:p>
            <a:pPr marL="0" marR="47625" indent="0" algn="just">
              <a:lnSpc>
                <a:spcPct val="120000"/>
              </a:lnSpc>
              <a:spcBef>
                <a:spcPts val="0"/>
              </a:spcBef>
              <a:buNone/>
            </a:pPr>
            <a:r>
              <a:rPr lang="en-US" sz="1800" dirty="0" err="1">
                <a:solidFill>
                  <a:schemeClr val="tx1"/>
                </a:solidFill>
                <a:effectLst/>
                <a:ea typeface="Times New Roman" panose="02020603050405020304" pitchFamily="18" charset="0"/>
                <a:cs typeface="Times New Roman" panose="02020603050405020304" pitchFamily="18" charset="0"/>
              </a:rPr>
              <a:t>eg</a:t>
            </a:r>
            <a:r>
              <a:rPr lang="en-US" sz="1800" dirty="0">
                <a:solidFill>
                  <a:schemeClr val="tx1"/>
                </a:solidFill>
                <a:effectLst/>
                <a:ea typeface="Times New Roman" panose="02020603050405020304" pitchFamily="18" charset="0"/>
                <a:cs typeface="Times New Roman" panose="02020603050405020304" pitchFamily="18" charset="0"/>
              </a:rPr>
              <a:t>: - 19/25 &lt; - 17/25</a:t>
            </a:r>
          </a:p>
          <a:p>
            <a:pPr marL="0" marR="47625" indent="0" algn="just">
              <a:lnSpc>
                <a:spcPct val="120000"/>
              </a:lnSpc>
              <a:spcBef>
                <a:spcPts val="0"/>
              </a:spcBef>
              <a:buNone/>
            </a:pPr>
            <a:endParaRPr lang="en-US" sz="1800" dirty="0">
              <a:solidFill>
                <a:schemeClr val="tx1"/>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5. Fractions with different denominators but equal numerators</a:t>
            </a:r>
          </a:p>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Positive fractions: </a:t>
            </a:r>
            <a:r>
              <a:rPr lang="en-US" sz="1800" dirty="0">
                <a:solidFill>
                  <a:schemeClr val="tx1"/>
                </a:solidFill>
                <a:effectLst/>
                <a:ea typeface="Times New Roman" panose="02020603050405020304" pitchFamily="18" charset="0"/>
                <a:cs typeface="Times New Roman" panose="02020603050405020304" pitchFamily="18" charset="0"/>
              </a:rPr>
              <a:t>compare the denominators, the larger fraction is the one with the smaller denominator: </a:t>
            </a:r>
          </a:p>
          <a:p>
            <a:pPr marL="0" marR="47625" indent="0" algn="just">
              <a:lnSpc>
                <a:spcPct val="120000"/>
              </a:lnSpc>
              <a:spcBef>
                <a:spcPts val="0"/>
              </a:spcBef>
              <a:buNone/>
            </a:pPr>
            <a:r>
              <a:rPr lang="en-US" sz="1800" dirty="0" err="1">
                <a:solidFill>
                  <a:schemeClr val="tx1"/>
                </a:solidFill>
                <a:effectLst/>
                <a:ea typeface="Times New Roman" panose="02020603050405020304" pitchFamily="18" charset="0"/>
                <a:cs typeface="Times New Roman" panose="02020603050405020304" pitchFamily="18" charset="0"/>
              </a:rPr>
              <a:t>eg</a:t>
            </a:r>
            <a:r>
              <a:rPr lang="en-US" sz="1800" dirty="0">
                <a:solidFill>
                  <a:schemeClr val="tx1"/>
                </a:solidFill>
                <a:effectLst/>
                <a:ea typeface="Times New Roman" panose="02020603050405020304" pitchFamily="18" charset="0"/>
                <a:cs typeface="Times New Roman" panose="02020603050405020304" pitchFamily="18" charset="0"/>
              </a:rPr>
              <a:t>: 24/25 &gt; 24/26</a:t>
            </a:r>
          </a:p>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Negative fractions: </a:t>
            </a:r>
            <a:r>
              <a:rPr lang="en-US" sz="1800" dirty="0">
                <a:solidFill>
                  <a:schemeClr val="tx1"/>
                </a:solidFill>
                <a:effectLst/>
                <a:ea typeface="Times New Roman" panose="02020603050405020304" pitchFamily="18" charset="0"/>
                <a:cs typeface="Times New Roman" panose="02020603050405020304" pitchFamily="18" charset="0"/>
              </a:rPr>
              <a:t>compare the denominators, the larger fraction is the one with the larger denominator:</a:t>
            </a:r>
          </a:p>
          <a:p>
            <a:pPr marL="0" marR="47625" indent="0" algn="just">
              <a:lnSpc>
                <a:spcPct val="120000"/>
              </a:lnSpc>
              <a:spcBef>
                <a:spcPts val="0"/>
              </a:spcBef>
              <a:buNone/>
            </a:pPr>
            <a:r>
              <a:rPr lang="en-US" sz="1800" dirty="0" err="1">
                <a:solidFill>
                  <a:schemeClr val="tx1"/>
                </a:solidFill>
                <a:effectLst/>
                <a:ea typeface="Times New Roman" panose="02020603050405020304" pitchFamily="18" charset="0"/>
                <a:cs typeface="Times New Roman" panose="02020603050405020304" pitchFamily="18" charset="0"/>
              </a:rPr>
              <a:t>eg</a:t>
            </a:r>
            <a:r>
              <a:rPr lang="en-US" sz="1800" dirty="0">
                <a:solidFill>
                  <a:schemeClr val="tx1"/>
                </a:solidFill>
                <a:effectLst/>
                <a:ea typeface="Times New Roman" panose="02020603050405020304" pitchFamily="18" charset="0"/>
                <a:cs typeface="Times New Roman" panose="02020603050405020304" pitchFamily="18" charset="0"/>
              </a:rPr>
              <a:t>: - 17/25 &lt; - 17/29</a:t>
            </a:r>
            <a:endParaRPr lang="ro-RO" dirty="0">
              <a:solidFill>
                <a:schemeClr val="tx1"/>
              </a:solidFill>
            </a:endParaRPr>
          </a:p>
        </p:txBody>
      </p:sp>
    </p:spTree>
    <p:extLst>
      <p:ext uri="{BB962C8B-B14F-4D97-AF65-F5344CB8AC3E}">
        <p14:creationId xmlns:p14="http://schemas.microsoft.com/office/powerpoint/2010/main" val="3338402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810CD-4D3B-2D64-B8E3-6F218FFC970A}"/>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13399CBD-7FB2-1599-3BC3-0B26F0AEC043}"/>
              </a:ext>
            </a:extLst>
          </p:cNvPr>
          <p:cNvSpPr>
            <a:spLocks noGrp="1"/>
          </p:cNvSpPr>
          <p:nvPr>
            <p:ph idx="1"/>
          </p:nvPr>
        </p:nvSpPr>
        <p:spPr/>
        <p:txBody>
          <a:bodyPr>
            <a:normAutofit lnSpcReduction="10000"/>
          </a:bodyPr>
          <a:lstStyle/>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6. Fractions with different denominators and numerators</a:t>
            </a:r>
          </a:p>
          <a:p>
            <a:pPr marL="0" marR="47625" indent="0" algn="just">
              <a:lnSpc>
                <a:spcPct val="120000"/>
              </a:lnSpc>
              <a:spcBef>
                <a:spcPts val="0"/>
              </a:spcBef>
              <a:buNone/>
            </a:pPr>
            <a:r>
              <a:rPr lang="en-US" sz="1800" dirty="0">
                <a:solidFill>
                  <a:schemeClr val="tx1"/>
                </a:solidFill>
                <a:effectLst/>
                <a:ea typeface="Times New Roman" panose="02020603050405020304" pitchFamily="18" charset="0"/>
                <a:cs typeface="Times New Roman" panose="02020603050405020304" pitchFamily="18" charset="0"/>
              </a:rPr>
              <a:t>In order to compare them, the fractions must first be brought to the same denominator (or if it's easier, brought to the same numerator).</a:t>
            </a:r>
          </a:p>
          <a:p>
            <a:pPr marL="0" marR="47625" indent="0" algn="just">
              <a:lnSpc>
                <a:spcPct val="120000"/>
              </a:lnSpc>
              <a:spcBef>
                <a:spcPts val="0"/>
              </a:spcBef>
              <a:buNone/>
            </a:pPr>
            <a:r>
              <a:rPr lang="en-US" sz="1800" b="1" i="1" dirty="0">
                <a:solidFill>
                  <a:schemeClr val="tx1"/>
                </a:solidFill>
                <a:effectLst/>
                <a:ea typeface="Times New Roman" panose="02020603050405020304" pitchFamily="18" charset="0"/>
                <a:cs typeface="Times New Roman" panose="02020603050405020304" pitchFamily="18" charset="0"/>
              </a:rPr>
              <a:t>1) If applicable, simplify the fractions to their simplest, irreducible equivalent form.</a:t>
            </a:r>
          </a:p>
          <a:p>
            <a:pPr marL="0" marR="47625" indent="0" algn="just">
              <a:lnSpc>
                <a:spcPct val="120000"/>
              </a:lnSpc>
              <a:spcBef>
                <a:spcPts val="0"/>
              </a:spcBef>
              <a:buNone/>
            </a:pPr>
            <a:r>
              <a:rPr lang="en-US" sz="1800" dirty="0">
                <a:solidFill>
                  <a:schemeClr val="tx1"/>
                </a:solidFill>
                <a:effectLst/>
                <a:ea typeface="Times New Roman" panose="02020603050405020304" pitchFamily="18" charset="0"/>
                <a:cs typeface="Times New Roman" panose="02020603050405020304" pitchFamily="18" charset="0"/>
              </a:rPr>
              <a:t>Factor the numerator and denominator of each fraction into prime factors, specifically as a product of prime factors in exponents.</a:t>
            </a:r>
          </a:p>
          <a:p>
            <a:pPr marL="0" marR="47625" indent="0" algn="just">
              <a:lnSpc>
                <a:spcPct val="120000"/>
              </a:lnSpc>
              <a:spcBef>
                <a:spcPts val="0"/>
              </a:spcBef>
              <a:buNone/>
            </a:pPr>
            <a:r>
              <a:rPr lang="en-US" sz="1800" dirty="0">
                <a:solidFill>
                  <a:schemeClr val="tx1"/>
                </a:solidFill>
                <a:effectLst/>
                <a:ea typeface="Times New Roman" panose="02020603050405020304" pitchFamily="18" charset="0"/>
                <a:cs typeface="Times New Roman" panose="02020603050405020304" pitchFamily="18" charset="0"/>
              </a:rPr>
              <a:t>Computes the greatest common divisor, CMMDC, of the numerator and denominator of each separate fraction: multiply their common prime factors uniquely to their lowest powers.</a:t>
            </a:r>
          </a:p>
          <a:p>
            <a:pPr marL="0" marR="47625" indent="0" algn="just">
              <a:lnSpc>
                <a:spcPct val="120000"/>
              </a:lnSpc>
              <a:spcBef>
                <a:spcPts val="0"/>
              </a:spcBef>
              <a:buNone/>
            </a:pPr>
            <a:r>
              <a:rPr lang="en-US" sz="1800" dirty="0">
                <a:solidFill>
                  <a:schemeClr val="tx1"/>
                </a:solidFill>
                <a:effectLst/>
                <a:ea typeface="Times New Roman" panose="02020603050405020304" pitchFamily="18" charset="0"/>
                <a:cs typeface="Times New Roman" panose="02020603050405020304" pitchFamily="18" charset="0"/>
              </a:rPr>
              <a:t>We will calculate one CMMDC for each individual fraction.</a:t>
            </a:r>
          </a:p>
          <a:p>
            <a:pPr marL="0" marR="47625" indent="0" algn="just">
              <a:lnSpc>
                <a:spcPct val="120000"/>
              </a:lnSpc>
              <a:spcBef>
                <a:spcPts val="0"/>
              </a:spcBef>
              <a:buNone/>
            </a:pPr>
            <a:r>
              <a:rPr lang="en-US" sz="1800" dirty="0">
                <a:solidFill>
                  <a:schemeClr val="tx1"/>
                </a:solidFill>
                <a:effectLst/>
                <a:ea typeface="Times New Roman" panose="02020603050405020304" pitchFamily="18" charset="0"/>
                <a:cs typeface="Times New Roman" panose="02020603050405020304" pitchFamily="18" charset="0"/>
              </a:rPr>
              <a:t>Each calculated CMMDC will be used to divide both the numerator and denominator of each fraction to simplify that fraction.</a:t>
            </a:r>
          </a:p>
          <a:p>
            <a:pPr marL="0" marR="47625" indent="0" algn="just">
              <a:lnSpc>
                <a:spcPct val="120000"/>
              </a:lnSpc>
              <a:spcBef>
                <a:spcPts val="0"/>
              </a:spcBef>
              <a:buNone/>
            </a:pPr>
            <a:r>
              <a:rPr lang="en-US" sz="1800" dirty="0">
                <a:solidFill>
                  <a:schemeClr val="tx1"/>
                </a:solidFill>
                <a:effectLst/>
                <a:ea typeface="Times New Roman" panose="02020603050405020304" pitchFamily="18" charset="0"/>
                <a:cs typeface="Times New Roman" panose="02020603050405020304" pitchFamily="18" charset="0"/>
              </a:rPr>
              <a:t>Divide both the numerator and denominator of each fraction by their greatest common divisor, CMMDC.</a:t>
            </a:r>
          </a:p>
          <a:p>
            <a:pPr marL="0" marR="47625" indent="0" algn="just">
              <a:lnSpc>
                <a:spcPct val="120000"/>
              </a:lnSpc>
              <a:spcBef>
                <a:spcPts val="0"/>
              </a:spcBef>
              <a:buNone/>
            </a:pPr>
            <a:r>
              <a:rPr lang="en-US" sz="1800" dirty="0">
                <a:solidFill>
                  <a:schemeClr val="tx1"/>
                </a:solidFill>
                <a:effectLst/>
                <a:ea typeface="Times New Roman" panose="02020603050405020304" pitchFamily="18" charset="0"/>
                <a:cs typeface="Times New Roman" panose="02020603050405020304" pitchFamily="18" charset="0"/>
              </a:rPr>
              <a:t>At this point the fractions are simplified to their simplest, irreducible equivalent form.</a:t>
            </a:r>
          </a:p>
          <a:p>
            <a:pPr marL="0" marR="47625" indent="0" algn="just">
              <a:lnSpc>
                <a:spcPct val="120000"/>
              </a:lnSpc>
              <a:spcBef>
                <a:spcPts val="0"/>
              </a:spcBef>
              <a:buNone/>
            </a:pPr>
            <a:r>
              <a:rPr lang="en-US" sz="1800" dirty="0">
                <a:solidFill>
                  <a:schemeClr val="tx1"/>
                </a:solidFill>
                <a:effectLst/>
                <a:ea typeface="Times New Roman" panose="02020603050405020304" pitchFamily="18" charset="0"/>
                <a:cs typeface="Times New Roman" panose="02020603050405020304" pitchFamily="18" charset="0"/>
              </a:rPr>
              <a:t>By simplifying, the value of the fraction is not changed, but only an equivalent fraction is obtained.</a:t>
            </a:r>
            <a:endParaRPr lang="ro-RO" dirty="0">
              <a:solidFill>
                <a:schemeClr val="tx1"/>
              </a:solidFill>
            </a:endParaRPr>
          </a:p>
        </p:txBody>
      </p:sp>
    </p:spTree>
    <p:extLst>
      <p:ext uri="{BB962C8B-B14F-4D97-AF65-F5344CB8AC3E}">
        <p14:creationId xmlns:p14="http://schemas.microsoft.com/office/powerpoint/2010/main" val="4136565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1CB7F-7964-EBED-3250-034D9714146D}"/>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C50D323D-8AE2-1356-A920-1B5F4594D7FF}"/>
              </a:ext>
            </a:extLst>
          </p:cNvPr>
          <p:cNvSpPr>
            <a:spLocks noGrp="1"/>
          </p:cNvSpPr>
          <p:nvPr>
            <p:ph idx="1"/>
          </p:nvPr>
        </p:nvSpPr>
        <p:spPr/>
        <p:txBody>
          <a:bodyPr>
            <a:normAutofit/>
          </a:bodyPr>
          <a:lstStyle/>
          <a:p>
            <a:pPr marL="0" marR="47625" indent="0" algn="just">
              <a:lnSpc>
                <a:spcPct val="107000"/>
              </a:lnSpc>
              <a:spcBef>
                <a:spcPts val="1440"/>
              </a:spcBef>
              <a:spcAft>
                <a:spcPts val="900"/>
              </a:spcAft>
              <a:buNone/>
            </a:pPr>
            <a:r>
              <a:rPr lang="en-US" sz="1800" b="1" dirty="0">
                <a:solidFill>
                  <a:schemeClr val="tx1"/>
                </a:solidFill>
                <a:effectLst/>
                <a:ea typeface="Times New Roman" panose="02020603050405020304" pitchFamily="18" charset="0"/>
                <a:cs typeface="Times New Roman" panose="02020603050405020304" pitchFamily="18" charset="0"/>
              </a:rPr>
              <a:t>4) Compare the numerators of the new equivalent fractions.</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At this point, the fractions are brought to the same denominator, so it simply remains to compare the numerators of the new fractions.</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The larger fraction is the one with the larger numerator, if the fractions are positive.</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If they are negative, the larger fraction is the one with the smaller numerator.</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Example, compare two subunit fractions of the same sign, with different denominators and numerators, with explanations: 16/24 vs. 45/75</a:t>
            </a:r>
            <a:endParaRPr lang="ro-RO" dirty="0">
              <a:solidFill>
                <a:schemeClr val="tx1"/>
              </a:solidFill>
            </a:endParaRPr>
          </a:p>
        </p:txBody>
      </p:sp>
    </p:spTree>
    <p:extLst>
      <p:ext uri="{BB962C8B-B14F-4D97-AF65-F5344CB8AC3E}">
        <p14:creationId xmlns:p14="http://schemas.microsoft.com/office/powerpoint/2010/main" val="97494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B81BD-51FF-6D2A-5508-E129AFB69B27}"/>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E47A70DC-DC9A-E634-256B-713235154B9B}"/>
              </a:ext>
            </a:extLst>
          </p:cNvPr>
          <p:cNvSpPr>
            <a:spLocks noGrp="1"/>
          </p:cNvSpPr>
          <p:nvPr>
            <p:ph idx="1"/>
          </p:nvPr>
        </p:nvSpPr>
        <p:spPr/>
        <p:txBody>
          <a:bodyPr>
            <a:normAutofit/>
          </a:bodyPr>
          <a:lstStyle/>
          <a:p>
            <a:pPr marL="0" marR="47625" indent="0" algn="just">
              <a:lnSpc>
                <a:spcPct val="120000"/>
              </a:lnSpc>
              <a:spcBef>
                <a:spcPts val="0"/>
              </a:spcBef>
              <a:spcAft>
                <a:spcPts val="900"/>
              </a:spcAft>
              <a:buNone/>
            </a:pPr>
            <a:r>
              <a:rPr lang="en-US" sz="1800" b="1" i="1" dirty="0">
                <a:solidFill>
                  <a:schemeClr val="tx1"/>
                </a:solidFill>
                <a:effectLst/>
                <a:ea typeface="Times New Roman" panose="02020603050405020304" pitchFamily="18" charset="0"/>
                <a:cs typeface="Times New Roman" panose="02020603050405020304" pitchFamily="18" charset="0"/>
              </a:rPr>
              <a:t>1) We simplify the fractions to their simplest, irreducible equivalent form:</a:t>
            </a:r>
          </a:p>
          <a:p>
            <a:pPr marL="0" marR="47625" indent="0" algn="just">
              <a:lnSpc>
                <a:spcPct val="120000"/>
              </a:lnSpc>
              <a:spcBef>
                <a:spcPts val="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Fraction 16/24:</a:t>
            </a:r>
          </a:p>
          <a:p>
            <a:pPr marL="0" marR="47625" indent="0" algn="just">
              <a:lnSpc>
                <a:spcPct val="120000"/>
              </a:lnSpc>
              <a:spcBef>
                <a:spcPts val="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Decompose the numerator and denominator into the product of prime factors in exponential notation:</a:t>
            </a:r>
          </a:p>
          <a:p>
            <a:pPr marL="0" marR="47625" indent="0" algn="just">
              <a:lnSpc>
                <a:spcPct val="120000"/>
              </a:lnSpc>
              <a:spcBef>
                <a:spcPts val="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16 = 24;</a:t>
            </a:r>
          </a:p>
          <a:p>
            <a:pPr marL="0" marR="47625" indent="0" algn="just">
              <a:lnSpc>
                <a:spcPct val="120000"/>
              </a:lnSpc>
              <a:spcBef>
                <a:spcPts val="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24 = 23 × 3;</a:t>
            </a:r>
          </a:p>
          <a:p>
            <a:pPr marL="0" marR="47625" indent="0" algn="just">
              <a:lnSpc>
                <a:spcPct val="120000"/>
              </a:lnSpc>
              <a:spcBef>
                <a:spcPts val="0"/>
              </a:spcBef>
              <a:spcAft>
                <a:spcPts val="900"/>
              </a:spcAft>
              <a:buNone/>
            </a:pPr>
            <a:r>
              <a:rPr lang="en-US" sz="1800" b="1" i="1" dirty="0">
                <a:solidFill>
                  <a:schemeClr val="tx1"/>
                </a:solidFill>
                <a:effectLst/>
                <a:ea typeface="Times New Roman" panose="02020603050405020304" pitchFamily="18" charset="0"/>
                <a:cs typeface="Times New Roman" panose="02020603050405020304" pitchFamily="18" charset="0"/>
              </a:rPr>
              <a:t>2) Calculate the greatest common divisor, CMMDC, of the numerator and denominator of the fraction, multiply all their common prime factors, to the lowest powers:</a:t>
            </a:r>
          </a:p>
          <a:p>
            <a:pPr marL="0" marR="47625" indent="0" algn="just">
              <a:lnSpc>
                <a:spcPct val="120000"/>
              </a:lnSpc>
              <a:spcBef>
                <a:spcPts val="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CMMDC (16; 24) = CMMDC (24; 23 × 3) = 23;</a:t>
            </a:r>
          </a:p>
          <a:p>
            <a:pPr marL="0" marR="47625" indent="0" algn="just">
              <a:lnSpc>
                <a:spcPct val="120000"/>
              </a:lnSpc>
              <a:spcBef>
                <a:spcPts val="0"/>
              </a:spcBef>
              <a:spcAft>
                <a:spcPts val="900"/>
              </a:spcAft>
              <a:buNone/>
            </a:pPr>
            <a:r>
              <a:rPr lang="en-US" sz="1800" b="1" i="1" dirty="0">
                <a:solidFill>
                  <a:schemeClr val="tx1"/>
                </a:solidFill>
                <a:effectLst/>
                <a:ea typeface="Times New Roman" panose="02020603050405020304" pitchFamily="18" charset="0"/>
                <a:cs typeface="Times New Roman" panose="02020603050405020304" pitchFamily="18" charset="0"/>
              </a:rPr>
              <a:t>3) Divide both numerator and denominator by the greatest common divisor, CMMDC:</a:t>
            </a:r>
          </a:p>
          <a:p>
            <a:pPr marL="0" marR="47625" indent="0" algn="just">
              <a:lnSpc>
                <a:spcPct val="120000"/>
              </a:lnSpc>
              <a:spcBef>
                <a:spcPts val="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16/24 = 24 / (23 × 3) = (24 : 23) / ((23 × 3) : 23) = 2/3.</a:t>
            </a:r>
            <a:endParaRPr lang="ro-RO" dirty="0"/>
          </a:p>
        </p:txBody>
      </p:sp>
    </p:spTree>
    <p:extLst>
      <p:ext uri="{BB962C8B-B14F-4D97-AF65-F5344CB8AC3E}">
        <p14:creationId xmlns:p14="http://schemas.microsoft.com/office/powerpoint/2010/main" val="839929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36086-7588-3A2B-5F84-CB4699EE6B42}"/>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A6878ECE-D125-8FFC-D2F0-7204A5B7A4D9}"/>
              </a:ext>
            </a:extLst>
          </p:cNvPr>
          <p:cNvSpPr>
            <a:spLocks noGrp="1"/>
          </p:cNvSpPr>
          <p:nvPr>
            <p:ph idx="1"/>
          </p:nvPr>
        </p:nvSpPr>
        <p:spPr/>
        <p:txBody>
          <a:bodyPr/>
          <a:lstStyle/>
          <a:p>
            <a:pPr marL="0" marR="47625" indent="0" algn="just">
              <a:lnSpc>
                <a:spcPct val="107000"/>
              </a:lnSpc>
              <a:spcBef>
                <a:spcPts val="1440"/>
              </a:spcBef>
              <a:spcAft>
                <a:spcPts val="900"/>
              </a:spcAft>
              <a:buNone/>
            </a:pPr>
            <a:r>
              <a:rPr lang="en-US" sz="1800" b="1" i="1" dirty="0">
                <a:solidFill>
                  <a:schemeClr val="tx1"/>
                </a:solidFill>
                <a:effectLst/>
                <a:ea typeface="Times New Roman" panose="02020603050405020304" pitchFamily="18" charset="0"/>
                <a:cs typeface="Times New Roman" panose="02020603050405020304" pitchFamily="18" charset="0"/>
              </a:rPr>
              <a:t>4) Compare the numerators of equivalent fractions.</a:t>
            </a:r>
          </a:p>
          <a:p>
            <a:pPr marL="0" marR="47625" indent="0" algn="just">
              <a:lnSpc>
                <a:spcPct val="107000"/>
              </a:lnSpc>
              <a:spcBef>
                <a:spcPts val="144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Since the fractions now have the same denominator, all that remains is to compare their numerators.</a:t>
            </a:r>
          </a:p>
          <a:p>
            <a:pPr marL="0" marR="47625" indent="0" algn="just">
              <a:lnSpc>
                <a:spcPct val="107000"/>
              </a:lnSpc>
              <a:spcBef>
                <a:spcPts val="144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10 &gt; 9 =&gt; 10/15 &gt; 9/15 =&gt; 16/24 &gt; 45/75.</a:t>
            </a:r>
            <a:endParaRPr lang="ro-RO" dirty="0">
              <a:solidFill>
                <a:schemeClr val="tx1"/>
              </a:solidFill>
            </a:endParaRPr>
          </a:p>
        </p:txBody>
      </p:sp>
    </p:spTree>
    <p:extLst>
      <p:ext uri="{BB962C8B-B14F-4D97-AF65-F5344CB8AC3E}">
        <p14:creationId xmlns:p14="http://schemas.microsoft.com/office/powerpoint/2010/main" val="605046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B9AD6-2323-E8D0-0ED4-F2BF794D37BD}"/>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51BE66FC-CCAC-9F52-2C55-1965E5EEFA8E}"/>
              </a:ext>
            </a:extLst>
          </p:cNvPr>
          <p:cNvSpPr>
            <a:spLocks noGrp="1"/>
          </p:cNvSpPr>
          <p:nvPr>
            <p:ph idx="1"/>
          </p:nvPr>
        </p:nvSpPr>
        <p:spPr>
          <a:xfrm>
            <a:off x="609600" y="1320127"/>
            <a:ext cx="10972800" cy="4806037"/>
          </a:xfrm>
        </p:spPr>
        <p:txBody>
          <a:bodyPr>
            <a:normAutofit fontScale="85000" lnSpcReduction="10000"/>
          </a:bodyPr>
          <a:lstStyle/>
          <a:p>
            <a:pPr marL="0" indent="0" algn="ctr">
              <a:buNone/>
            </a:pPr>
            <a:r>
              <a:rPr lang="en-US" sz="2000" u="sng" kern="1400" spc="-50" dirty="0">
                <a:solidFill>
                  <a:schemeClr val="tx1"/>
                </a:solidFill>
                <a:effectLst/>
                <a:ea typeface="Times New Roman" panose="02020603050405020304" pitchFamily="18" charset="0"/>
                <a:cs typeface="Times New Roman" panose="02020603050405020304" pitchFamily="18" charset="0"/>
              </a:rPr>
              <a:t>Learn how to sort fractions with different numerators and denominators into ascending order</a:t>
            </a:r>
          </a:p>
          <a:p>
            <a:pPr marL="0" indent="0">
              <a:buNone/>
            </a:pPr>
            <a:endParaRPr lang="en-US" sz="2000" b="1" kern="1400" spc="-50" dirty="0">
              <a:solidFill>
                <a:schemeClr val="tx1"/>
              </a:solidFill>
              <a:ea typeface="Times New Roman" panose="02020603050405020304" pitchFamily="18" charset="0"/>
              <a:cs typeface="Times New Roman" panose="02020603050405020304" pitchFamily="18" charset="0"/>
            </a:endParaRPr>
          </a:p>
          <a:p>
            <a:pPr marL="0" indent="0">
              <a:buNone/>
            </a:pPr>
            <a:r>
              <a:rPr lang="en-US" sz="2000" b="1" kern="1400" spc="-50" dirty="0">
                <a:solidFill>
                  <a:schemeClr val="tx1"/>
                </a:solidFill>
                <a:effectLst/>
                <a:ea typeface="Times New Roman" panose="02020603050405020304" pitchFamily="18" charset="0"/>
                <a:cs typeface="Times New Roman" panose="02020603050405020304" pitchFamily="18" charset="0"/>
              </a:rPr>
              <a:t>Theory: Sorting multiple ordinary fractions</a:t>
            </a:r>
          </a:p>
          <a:p>
            <a:pPr marL="0" indent="0">
              <a:buNone/>
            </a:pPr>
            <a:r>
              <a:rPr lang="en-US" sz="2000" b="1" kern="1400" spc="-50" dirty="0">
                <a:solidFill>
                  <a:schemeClr val="tx1"/>
                </a:solidFill>
                <a:effectLst/>
                <a:ea typeface="Times New Roman" panose="02020603050405020304" pitchFamily="18" charset="0"/>
                <a:cs typeface="Times New Roman" panose="02020603050405020304" pitchFamily="18" charset="0"/>
              </a:rPr>
              <a:t>How to sort multiple fractions?</a:t>
            </a:r>
          </a:p>
          <a:p>
            <a:r>
              <a:rPr lang="en-US" sz="2000" kern="1400" spc="-50" dirty="0">
                <a:solidFill>
                  <a:schemeClr val="tx1"/>
                </a:solidFill>
                <a:effectLst/>
                <a:ea typeface="Times New Roman" panose="02020603050405020304" pitchFamily="18" charset="0"/>
                <a:cs typeface="Times New Roman" panose="02020603050405020304" pitchFamily="18" charset="0"/>
              </a:rPr>
              <a:t>Sorting fractions can be much easier if you first sort the fractions to be sorted into categories: positive and negative fractions, </a:t>
            </a:r>
            <a:r>
              <a:rPr lang="en-US" sz="2000" kern="1400" spc="-50" dirty="0" err="1">
                <a:solidFill>
                  <a:schemeClr val="tx1"/>
                </a:solidFill>
                <a:effectLst/>
                <a:ea typeface="Times New Roman" panose="02020603050405020304" pitchFamily="18" charset="0"/>
                <a:cs typeface="Times New Roman" panose="02020603050405020304" pitchFamily="18" charset="0"/>
              </a:rPr>
              <a:t>superunit</a:t>
            </a:r>
            <a:r>
              <a:rPr lang="en-US" sz="2000" kern="1400" spc="-50" dirty="0">
                <a:solidFill>
                  <a:schemeClr val="tx1"/>
                </a:solidFill>
                <a:effectLst/>
                <a:ea typeface="Times New Roman" panose="02020603050405020304" pitchFamily="18" charset="0"/>
                <a:cs typeface="Times New Roman" panose="02020603050405020304" pitchFamily="18" charset="0"/>
              </a:rPr>
              <a:t> and subunit fractions.</a:t>
            </a:r>
          </a:p>
          <a:p>
            <a:r>
              <a:rPr lang="en-US" sz="2000" kern="1400" spc="-50" dirty="0">
                <a:solidFill>
                  <a:schemeClr val="tx1"/>
                </a:solidFill>
                <a:effectLst/>
                <a:ea typeface="Times New Roman" panose="02020603050405020304" pitchFamily="18" charset="0"/>
                <a:cs typeface="Times New Roman" panose="02020603050405020304" pitchFamily="18" charset="0"/>
              </a:rPr>
              <a:t>As a general rule:</a:t>
            </a:r>
          </a:p>
          <a:p>
            <a:r>
              <a:rPr lang="en-US" sz="2000" kern="1400" spc="-50" dirty="0">
                <a:solidFill>
                  <a:schemeClr val="tx1"/>
                </a:solidFill>
                <a:effectLst/>
                <a:ea typeface="Times New Roman" panose="02020603050405020304" pitchFamily="18" charset="0"/>
                <a:cs typeface="Times New Roman" panose="02020603050405020304" pitchFamily="18" charset="0"/>
              </a:rPr>
              <a:t>any positive </a:t>
            </a:r>
            <a:r>
              <a:rPr lang="en-US" sz="2000" kern="1400" spc="-50" dirty="0" err="1">
                <a:solidFill>
                  <a:schemeClr val="tx1"/>
                </a:solidFill>
                <a:effectLst/>
                <a:ea typeface="Times New Roman" panose="02020603050405020304" pitchFamily="18" charset="0"/>
                <a:cs typeface="Times New Roman" panose="02020603050405020304" pitchFamily="18" charset="0"/>
              </a:rPr>
              <a:t>superunit</a:t>
            </a:r>
            <a:r>
              <a:rPr lang="en-US" sz="2000" kern="1400" spc="-50" dirty="0">
                <a:solidFill>
                  <a:schemeClr val="tx1"/>
                </a:solidFill>
                <a:effectLst/>
                <a:ea typeface="Times New Roman" panose="02020603050405020304" pitchFamily="18" charset="0"/>
                <a:cs typeface="Times New Roman" panose="02020603050405020304" pitchFamily="18" charset="0"/>
              </a:rPr>
              <a:t> fraction is greater...</a:t>
            </a:r>
          </a:p>
          <a:p>
            <a:pPr marL="0" indent="0">
              <a:buNone/>
            </a:pPr>
            <a:r>
              <a:rPr lang="en-US" sz="2000" kern="1400" spc="-50" dirty="0">
                <a:solidFill>
                  <a:schemeClr val="tx1"/>
                </a:solidFill>
                <a:effectLst/>
                <a:ea typeface="Times New Roman" panose="02020603050405020304" pitchFamily="18" charset="0"/>
                <a:cs typeface="Times New Roman" panose="02020603050405020304" pitchFamily="18" charset="0"/>
              </a:rPr>
              <a:t>... than any positive equivalent fraction, which is greater...</a:t>
            </a:r>
          </a:p>
          <a:p>
            <a:pPr marL="0" indent="0">
              <a:buNone/>
            </a:pPr>
            <a:r>
              <a:rPr lang="en-US" sz="2000" kern="1400" spc="-50" dirty="0">
                <a:solidFill>
                  <a:schemeClr val="tx1"/>
                </a:solidFill>
                <a:effectLst/>
                <a:ea typeface="Times New Roman" panose="02020603050405020304" pitchFamily="18" charset="0"/>
                <a:cs typeface="Times New Roman" panose="02020603050405020304" pitchFamily="18" charset="0"/>
              </a:rPr>
              <a:t>... than any positive subunit fraction, which is greater...</a:t>
            </a:r>
          </a:p>
          <a:p>
            <a:pPr marL="0" indent="0">
              <a:buNone/>
            </a:pPr>
            <a:r>
              <a:rPr lang="en-US" sz="2000" kern="1400" spc="-50" dirty="0">
                <a:solidFill>
                  <a:schemeClr val="tx1"/>
                </a:solidFill>
                <a:effectLst/>
                <a:ea typeface="Times New Roman" panose="02020603050405020304" pitchFamily="18" charset="0"/>
                <a:cs typeface="Times New Roman" panose="02020603050405020304" pitchFamily="18" charset="0"/>
              </a:rPr>
              <a:t>... than zero, which is greater...</a:t>
            </a:r>
          </a:p>
          <a:p>
            <a:pPr marL="0" indent="0">
              <a:buNone/>
            </a:pPr>
            <a:r>
              <a:rPr lang="en-US" sz="2000" kern="1400" spc="-50" dirty="0">
                <a:solidFill>
                  <a:schemeClr val="tx1"/>
                </a:solidFill>
                <a:effectLst/>
                <a:ea typeface="Times New Roman" panose="02020603050405020304" pitchFamily="18" charset="0"/>
                <a:cs typeface="Times New Roman" panose="02020603050405020304" pitchFamily="18" charset="0"/>
              </a:rPr>
              <a:t>... than any negative subunit fraction, which is greater...</a:t>
            </a:r>
          </a:p>
          <a:p>
            <a:pPr marL="0" indent="0">
              <a:buNone/>
            </a:pPr>
            <a:r>
              <a:rPr lang="en-US" sz="2000" kern="1400" spc="-50" dirty="0">
                <a:solidFill>
                  <a:schemeClr val="tx1"/>
                </a:solidFill>
                <a:effectLst/>
                <a:ea typeface="Times New Roman" panose="02020603050405020304" pitchFamily="18" charset="0"/>
                <a:cs typeface="Times New Roman" panose="02020603050405020304" pitchFamily="18" charset="0"/>
              </a:rPr>
              <a:t>... than any negative equivalent fraction, which is greater...</a:t>
            </a:r>
          </a:p>
          <a:p>
            <a:pPr marL="0" indent="0">
              <a:buNone/>
            </a:pPr>
            <a:r>
              <a:rPr lang="en-US" sz="2000" kern="1400" spc="-50" dirty="0">
                <a:solidFill>
                  <a:schemeClr val="tx1"/>
                </a:solidFill>
                <a:effectLst/>
                <a:ea typeface="Times New Roman" panose="02020603050405020304" pitchFamily="18" charset="0"/>
                <a:cs typeface="Times New Roman" panose="02020603050405020304" pitchFamily="18" charset="0"/>
              </a:rPr>
              <a:t>... than any negative </a:t>
            </a:r>
            <a:r>
              <a:rPr lang="en-US" sz="2000" kern="1400" spc="-50" dirty="0" err="1">
                <a:solidFill>
                  <a:schemeClr val="tx1"/>
                </a:solidFill>
                <a:effectLst/>
                <a:ea typeface="Times New Roman" panose="02020603050405020304" pitchFamily="18" charset="0"/>
                <a:cs typeface="Times New Roman" panose="02020603050405020304" pitchFamily="18" charset="0"/>
              </a:rPr>
              <a:t>superunit</a:t>
            </a:r>
            <a:r>
              <a:rPr lang="en-US" sz="2000" kern="1400" spc="-50" dirty="0">
                <a:solidFill>
                  <a:schemeClr val="tx1"/>
                </a:solidFill>
                <a:effectLst/>
                <a:ea typeface="Times New Roman" panose="02020603050405020304" pitchFamily="18" charset="0"/>
                <a:cs typeface="Times New Roman" panose="02020603050405020304" pitchFamily="18" charset="0"/>
              </a:rPr>
              <a:t> fraction.</a:t>
            </a:r>
          </a:p>
          <a:p>
            <a:r>
              <a:rPr lang="en-US" sz="2000" kern="1400" spc="-50" dirty="0">
                <a:solidFill>
                  <a:schemeClr val="tx1"/>
                </a:solidFill>
                <a:effectLst/>
                <a:ea typeface="Times New Roman" panose="02020603050405020304" pitchFamily="18" charset="0"/>
                <a:cs typeface="Times New Roman" panose="02020603050405020304" pitchFamily="18" charset="0"/>
              </a:rPr>
              <a:t>If all the fractions are from different categories, then it is very easy to sort, following the above rule.</a:t>
            </a:r>
          </a:p>
          <a:p>
            <a:r>
              <a:rPr lang="en-US" sz="2000" kern="1400" spc="-50" dirty="0">
                <a:solidFill>
                  <a:schemeClr val="tx1"/>
                </a:solidFill>
                <a:effectLst/>
                <a:ea typeface="Times New Roman" panose="02020603050405020304" pitchFamily="18" charset="0"/>
                <a:cs typeface="Times New Roman" panose="02020603050405020304" pitchFamily="18" charset="0"/>
              </a:rPr>
              <a:t>If we have more than one fraction in each category, we must first compare the fractions in each category separately, then sort them by following the rule above.</a:t>
            </a:r>
            <a:endParaRPr lang="ro-RO" sz="1200"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5584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130CD-7638-B7BA-6B0C-BAB3DC867F0F}"/>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FF6BEE28-F9AE-F76A-BA4C-47EA4C55F200}"/>
              </a:ext>
            </a:extLst>
          </p:cNvPr>
          <p:cNvSpPr>
            <a:spLocks noGrp="1"/>
          </p:cNvSpPr>
          <p:nvPr>
            <p:ph idx="1"/>
          </p:nvPr>
        </p:nvSpPr>
        <p:spPr>
          <a:xfrm>
            <a:off x="609600" y="1417638"/>
            <a:ext cx="10972800" cy="4708526"/>
          </a:xfrm>
        </p:spPr>
        <p:txBody>
          <a:bodyPr>
            <a:normAutofit fontScale="92500" lnSpcReduction="10000"/>
          </a:bodyPr>
          <a:lstStyle/>
          <a:p>
            <a:pPr marL="0" indent="0">
              <a:lnSpc>
                <a:spcPct val="120000"/>
              </a:lnSpc>
              <a:spcBef>
                <a:spcPts val="0"/>
              </a:spcBef>
              <a:buNone/>
            </a:pPr>
            <a:r>
              <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Below we will sort three positive subunit fractions in ascending order.</a:t>
            </a:r>
          </a:p>
          <a:p>
            <a:pPr marL="0" indent="0">
              <a:lnSpc>
                <a:spcPct val="120000"/>
              </a:lnSpc>
              <a:spcBef>
                <a:spcPts val="0"/>
              </a:spcBef>
              <a:buNone/>
            </a:pPr>
            <a:endPar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lnSpc>
                <a:spcPct val="120000"/>
              </a:lnSpc>
              <a:spcBef>
                <a:spcPts val="0"/>
              </a:spcBef>
              <a:buNone/>
            </a:pPr>
            <a:r>
              <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An example of sorting three positive subunit fractions with different denominators and numerators, with explanations:</a:t>
            </a:r>
          </a:p>
          <a:p>
            <a:pPr marL="0" indent="0">
              <a:lnSpc>
                <a:spcPct val="120000"/>
              </a:lnSpc>
              <a:spcBef>
                <a:spcPts val="0"/>
              </a:spcBef>
              <a:buNone/>
            </a:pPr>
            <a:r>
              <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1/2 vs. 16/24 vs. 45/75</a:t>
            </a:r>
          </a:p>
          <a:p>
            <a:pPr marL="0" indent="0">
              <a:lnSpc>
                <a:spcPct val="120000"/>
              </a:lnSpc>
              <a:spcBef>
                <a:spcPts val="0"/>
              </a:spcBef>
              <a:buNone/>
            </a:pPr>
            <a:endPar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lnSpc>
                <a:spcPct val="120000"/>
              </a:lnSpc>
              <a:spcBef>
                <a:spcPts val="0"/>
              </a:spcBef>
              <a:buNone/>
            </a:pPr>
            <a:r>
              <a:rPr lang="en-US" sz="18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We simplify each fraction separately:</a:t>
            </a:r>
          </a:p>
          <a:p>
            <a:pPr marL="0" indent="0">
              <a:lnSpc>
                <a:spcPct val="120000"/>
              </a:lnSpc>
              <a:spcBef>
                <a:spcPts val="0"/>
              </a:spcBef>
              <a:buNone/>
            </a:pPr>
            <a:r>
              <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Decompose the numerator and denominator of each fraction into prime factors;</a:t>
            </a:r>
          </a:p>
          <a:p>
            <a:pPr marL="0" indent="0">
              <a:lnSpc>
                <a:spcPct val="120000"/>
              </a:lnSpc>
              <a:spcBef>
                <a:spcPts val="0"/>
              </a:spcBef>
              <a:buNone/>
            </a:pPr>
            <a:r>
              <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Divide the numerator and denominator by the number obtained by multiplying the common prime factors of the numerator and denominator, to the lowest powers - this is the greatest common divisor, CMMDC;</a:t>
            </a:r>
          </a:p>
          <a:p>
            <a:pPr marL="0" indent="0">
              <a:lnSpc>
                <a:spcPct val="120000"/>
              </a:lnSpc>
              <a:spcBef>
                <a:spcPts val="0"/>
              </a:spcBef>
              <a:buNone/>
            </a:pPr>
            <a:r>
              <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We simplify the fraction 1/2 - the numerator and denominator are coprime numbers, they have no common prime factors, the fraction cannot be simplified, it is irreducible.</a:t>
            </a:r>
          </a:p>
          <a:p>
            <a:pPr marL="0" indent="0">
              <a:lnSpc>
                <a:spcPct val="120000"/>
              </a:lnSpc>
              <a:spcBef>
                <a:spcPts val="0"/>
              </a:spcBef>
              <a:buNone/>
            </a:pPr>
            <a:r>
              <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We simplify the fraction 16/24 = 24 / (23 × 3) = (24 : 23) / (((23 × 3) : 23) = 2/3</a:t>
            </a:r>
          </a:p>
          <a:p>
            <a:pPr marL="0" indent="0">
              <a:lnSpc>
                <a:spcPct val="120000"/>
              </a:lnSpc>
              <a:spcBef>
                <a:spcPts val="0"/>
              </a:spcBef>
              <a:buNone/>
            </a:pPr>
            <a:r>
              <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We simplify the fraction 45/75 = (32 × 5) / (3 × 52) = ((32 × 5) : (3 × 5)) / ((3 × 52) : (3 × 5)) = 3/5</a:t>
            </a:r>
          </a:p>
          <a:p>
            <a:pPr marL="0" indent="0">
              <a:lnSpc>
                <a:spcPct val="120000"/>
              </a:lnSpc>
              <a:spcBef>
                <a:spcPts val="0"/>
              </a:spcBef>
              <a:buNone/>
            </a:pPr>
            <a:r>
              <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At this point, the fractions are simplified:</a:t>
            </a:r>
          </a:p>
          <a:p>
            <a:pPr marL="0" indent="0">
              <a:lnSpc>
                <a:spcPct val="120000"/>
              </a:lnSpc>
              <a:spcBef>
                <a:spcPts val="0"/>
              </a:spcBef>
              <a:buNone/>
            </a:pPr>
            <a:r>
              <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1/2, 16/24 = 2/3 and 45/75 = 3/5</a:t>
            </a:r>
            <a:endParaRPr lang="ro-RO" dirty="0"/>
          </a:p>
        </p:txBody>
      </p:sp>
    </p:spTree>
    <p:extLst>
      <p:ext uri="{BB962C8B-B14F-4D97-AF65-F5344CB8AC3E}">
        <p14:creationId xmlns:p14="http://schemas.microsoft.com/office/powerpoint/2010/main" val="4237265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E5BF3-2007-2DF2-21A2-4E531F62B901}"/>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E131D961-E743-1DE3-52E1-EAAE3A90E63C}"/>
              </a:ext>
            </a:extLst>
          </p:cNvPr>
          <p:cNvSpPr>
            <a:spLocks noGrp="1"/>
          </p:cNvSpPr>
          <p:nvPr>
            <p:ph idx="1"/>
          </p:nvPr>
        </p:nvSpPr>
        <p:spPr/>
        <p:txBody>
          <a:bodyPr>
            <a:normAutofit lnSpcReduction="10000"/>
          </a:bodyPr>
          <a:lstStyle/>
          <a:p>
            <a:pPr marL="47625" marR="47625" algn="just">
              <a:lnSpc>
                <a:spcPct val="107000"/>
              </a:lnSpc>
              <a:spcBef>
                <a:spcPts val="1440"/>
              </a:spcBef>
              <a:spcAft>
                <a:spcPts val="900"/>
              </a:spcAft>
            </a:pPr>
            <a:r>
              <a:rPr lang="en-US" sz="1800" b="1" dirty="0">
                <a:solidFill>
                  <a:schemeClr val="tx1"/>
                </a:solidFill>
                <a:effectLst/>
                <a:ea typeface="Times New Roman" panose="02020603050405020304" pitchFamily="18" charset="0"/>
                <a:cs typeface="Times New Roman" panose="02020603050405020304" pitchFamily="18" charset="0"/>
              </a:rPr>
              <a:t>We calculate the least common multiple, CMMMC, of the denominators of the new fractions obtained by simplification:</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CMMMC will be the common denominator of the sorted fractions, we can also call it the lowest common denominator.</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We decompose the denominators of the fractions and uniquely choose all prime factors to the highest powers by multiplying them.</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2 is a prime number, it can no longer be decomposed into prime factors.</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3 is a prime number, it can no longer be decomposed into prime factors.</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5 is a prime number, it can no longer be decomposed into prime factors.</a:t>
            </a:r>
          </a:p>
          <a:p>
            <a:pPr marL="0" marR="47625" indent="0" algn="just">
              <a:lnSpc>
                <a:spcPct val="107000"/>
              </a:lnSpc>
              <a:spcBef>
                <a:spcPts val="144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		CMMMC (2; 3; 5) = 2 × 3 × 5 = 30.</a:t>
            </a:r>
            <a:endParaRPr lang="ro-RO" dirty="0">
              <a:solidFill>
                <a:schemeClr val="tx1"/>
              </a:solidFill>
            </a:endParaRPr>
          </a:p>
        </p:txBody>
      </p:sp>
    </p:spTree>
    <p:extLst>
      <p:ext uri="{BB962C8B-B14F-4D97-AF65-F5344CB8AC3E}">
        <p14:creationId xmlns:p14="http://schemas.microsoft.com/office/powerpoint/2010/main" val="3536354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7312F-0751-B908-1DBB-06C35DD05074}"/>
              </a:ext>
            </a:extLst>
          </p:cNvPr>
          <p:cNvSpPr>
            <a:spLocks noGrp="1"/>
          </p:cNvSpPr>
          <p:nvPr>
            <p:ph type="title"/>
          </p:nvPr>
        </p:nvSpPr>
        <p:spPr>
          <a:xfrm>
            <a:off x="609600" y="407862"/>
            <a:ext cx="10972800" cy="1143000"/>
          </a:xfrm>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6947AD4A-29E2-890A-C0B1-F3049F4CEAD5}"/>
              </a:ext>
            </a:extLst>
          </p:cNvPr>
          <p:cNvSpPr>
            <a:spLocks noGrp="1"/>
          </p:cNvSpPr>
          <p:nvPr>
            <p:ph idx="1"/>
          </p:nvPr>
        </p:nvSpPr>
        <p:spPr>
          <a:xfrm>
            <a:off x="609600" y="2022580"/>
            <a:ext cx="10972800" cy="4254974"/>
          </a:xfrm>
        </p:spPr>
        <p:txBody>
          <a:bodyPr>
            <a:normAutofit/>
          </a:bodyPr>
          <a:lstStyle/>
          <a:p>
            <a:pPr marL="47625" marR="47625" algn="just">
              <a:lnSpc>
                <a:spcPct val="107000"/>
              </a:lnSpc>
              <a:spcBef>
                <a:spcPts val="1440"/>
              </a:spcBef>
              <a:spcAft>
                <a:spcPts val="900"/>
              </a:spcAft>
            </a:pPr>
            <a:r>
              <a:rPr lang="en-US" sz="18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How are positive fractions compared:</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If two positive fractions have the same denominator, then the fraction with the larger numerator is greater than the other: 2/7 &lt; 6/7. Why? 7 parts of a larger number, 6, is always greater than 7 parts of a smaller number, 2;</a:t>
            </a:r>
          </a:p>
          <a:p>
            <a:pPr marL="47625" marR="47625" algn="just">
              <a:lnSpc>
                <a:spcPct val="107000"/>
              </a:lnSpc>
              <a:spcBef>
                <a:spcPts val="1440"/>
              </a:spcBef>
              <a:spcAft>
                <a:spcPts val="900"/>
              </a:spcAft>
            </a:pPr>
            <a:endParaRPr lang="en-US" sz="1800" dirty="0">
              <a:solidFill>
                <a:schemeClr val="tx1"/>
              </a:solidFill>
              <a:effectLst/>
              <a:ea typeface="Times New Roman" panose="02020603050405020304" pitchFamily="18" charset="0"/>
              <a:cs typeface="Times New Roman" panose="02020603050405020304" pitchFamily="18" charset="0"/>
            </a:endParaRP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If two positive fractions have the same numerator, the fraction with the larger denominator is less than the other: 5/9 &lt; 5/7. Why? When we divide the same quantity, 5, into fewer parts, 7, the result is greater than when we divide it into more parts, 9;</a:t>
            </a:r>
            <a:endParaRPr lang="ro-RO" dirty="0">
              <a:solidFill>
                <a:schemeClr val="tx1"/>
              </a:solidFill>
            </a:endParaRPr>
          </a:p>
        </p:txBody>
      </p:sp>
    </p:spTree>
    <p:extLst>
      <p:ext uri="{BB962C8B-B14F-4D97-AF65-F5344CB8AC3E}">
        <p14:creationId xmlns:p14="http://schemas.microsoft.com/office/powerpoint/2010/main" val="708315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6AE7B-AE97-BE54-249E-263A9CCDEA5A}"/>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918A61F9-E8F3-9B4F-E515-8DC912CE08AE}"/>
              </a:ext>
            </a:extLst>
          </p:cNvPr>
          <p:cNvSpPr>
            <a:spLocks noGrp="1"/>
          </p:cNvSpPr>
          <p:nvPr>
            <p:ph idx="1"/>
          </p:nvPr>
        </p:nvSpPr>
        <p:spPr/>
        <p:txBody>
          <a:bodyPr>
            <a:normAutofit fontScale="92500" lnSpcReduction="10000"/>
          </a:bodyPr>
          <a:lstStyle/>
          <a:p>
            <a:pPr marL="0" marR="47625" indent="0" algn="just">
              <a:lnSpc>
                <a:spcPct val="120000"/>
              </a:lnSpc>
              <a:spcBef>
                <a:spcPts val="0"/>
              </a:spcBef>
              <a:buNone/>
            </a:pPr>
            <a:r>
              <a:rPr lang="en-US" sz="1600" b="1" dirty="0">
                <a:solidFill>
                  <a:schemeClr val="tx1"/>
                </a:solidFill>
                <a:effectLst/>
                <a:ea typeface="Times New Roman" panose="02020603050405020304" pitchFamily="18" charset="0"/>
                <a:cs typeface="Times New Roman" panose="02020603050405020304" pitchFamily="18" charset="0"/>
              </a:rPr>
              <a:t>We bring the fractions to the same denominator, amplifying them:</a:t>
            </a: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The amplification factor of each fraction is calculated by dividing the CMMMC by the denominator:</a:t>
            </a: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for the first fraction: 30 : 2 = 15;</a:t>
            </a: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for the 2nd fraction: 30 : 3 = 10;</a:t>
            </a: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for the 3rd fraction: 30 : 5 = 6.</a:t>
            </a: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The fractions are brought to the same denominator, amplifying each separately with its own "amplification factor":</a:t>
            </a:r>
          </a:p>
          <a:p>
            <a:pPr marL="0" marR="47625" indent="0" algn="just">
              <a:lnSpc>
                <a:spcPct val="120000"/>
              </a:lnSpc>
              <a:spcBef>
                <a:spcPts val="0"/>
              </a:spcBef>
              <a:buNone/>
            </a:pPr>
            <a:endParaRPr lang="en-US" sz="1600" dirty="0">
              <a:solidFill>
                <a:schemeClr val="tx1"/>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first fraction: 1/2 = (15 × 1) / (15 × 2) = 15/30</a:t>
            </a: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2nd fraction: 2/3 = (10 × 2) / (10 × 3) = 20/30</a:t>
            </a: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3rd fraction: 3/5 = (6 × 3) / (6 × 5) = 18/30</a:t>
            </a:r>
          </a:p>
          <a:p>
            <a:pPr marL="0" marR="47625" indent="0" algn="just">
              <a:lnSpc>
                <a:spcPct val="120000"/>
              </a:lnSpc>
              <a:spcBef>
                <a:spcPts val="0"/>
              </a:spcBef>
              <a:buNone/>
            </a:pPr>
            <a:endParaRPr lang="en-US" sz="1600" dirty="0">
              <a:solidFill>
                <a:schemeClr val="tx1"/>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n-US" sz="1600" b="1" dirty="0">
                <a:solidFill>
                  <a:schemeClr val="tx1"/>
                </a:solidFill>
                <a:effectLst/>
                <a:ea typeface="Times New Roman" panose="02020603050405020304" pitchFamily="18" charset="0"/>
                <a:cs typeface="Times New Roman" panose="02020603050405020304" pitchFamily="18" charset="0"/>
              </a:rPr>
              <a:t>The sorted fractions are:</a:t>
            </a: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15/30 &lt; 18/30 &lt; 20/30 =&gt;</a:t>
            </a:r>
          </a:p>
          <a:p>
            <a:pPr marL="0" marR="47625" indent="0" algn="just">
              <a:lnSpc>
                <a:spcPct val="120000"/>
              </a:lnSpc>
              <a:spcBef>
                <a:spcPts val="0"/>
              </a:spcBef>
              <a:buNone/>
            </a:pPr>
            <a:endParaRPr lang="en-US" sz="1600" dirty="0">
              <a:solidFill>
                <a:schemeClr val="tx1"/>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1/2 &lt; 3/5 &lt; 2/3 =&gt;</a:t>
            </a:r>
          </a:p>
          <a:p>
            <a:pPr marL="0" marR="47625" indent="0" algn="just">
              <a:lnSpc>
                <a:spcPct val="120000"/>
              </a:lnSpc>
              <a:spcBef>
                <a:spcPts val="0"/>
              </a:spcBef>
              <a:buNone/>
            </a:pPr>
            <a:endParaRPr lang="en-US" sz="1600" dirty="0">
              <a:solidFill>
                <a:schemeClr val="tx1"/>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1/2 &lt; 45/75 &lt; 16/24</a:t>
            </a:r>
            <a:endParaRPr lang="ro-RO" sz="1600"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10285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7A622-3B0B-5F4F-7E94-CBB57DEB2CE2}"/>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99B6EF17-9577-C869-8F79-3EB0617343F2}"/>
              </a:ext>
            </a:extLst>
          </p:cNvPr>
          <p:cNvSpPr>
            <a:spLocks noGrp="1"/>
          </p:cNvSpPr>
          <p:nvPr>
            <p:ph idx="1"/>
          </p:nvPr>
        </p:nvSpPr>
        <p:spPr/>
        <p:txBody>
          <a:bodyPr>
            <a:normAutofit/>
          </a:bodyPr>
          <a:lstStyle/>
          <a:p>
            <a:pPr marL="0" indent="0" algn="ctr">
              <a:lnSpc>
                <a:spcPct val="120000"/>
              </a:lnSpc>
              <a:spcBef>
                <a:spcPts val="0"/>
              </a:spcBef>
              <a:buNone/>
            </a:pPr>
            <a:r>
              <a:rPr lang="en-US" sz="2000" b="1" kern="1400" spc="-50" dirty="0">
                <a:solidFill>
                  <a:schemeClr val="tx1"/>
                </a:solidFill>
                <a:effectLst/>
                <a:ea typeface="Times New Roman" panose="02020603050405020304" pitchFamily="18" charset="0"/>
                <a:cs typeface="Times New Roman" panose="02020603050405020304" pitchFamily="18" charset="0"/>
              </a:rPr>
              <a:t>Adding Fractions: Theory, Steps and Practical Example, Explained. How are ordinary fractions added?</a:t>
            </a:r>
          </a:p>
          <a:p>
            <a:pPr marL="0" indent="0">
              <a:lnSpc>
                <a:spcPct val="120000"/>
              </a:lnSpc>
              <a:spcBef>
                <a:spcPts val="0"/>
              </a:spcBef>
              <a:buNone/>
            </a:pPr>
            <a:endParaRPr lang="en-US" sz="2000" kern="1400" spc="-50" dirty="0">
              <a:solidFill>
                <a:schemeClr val="tx1"/>
              </a:solidFill>
              <a:effectLst/>
              <a:ea typeface="Times New Roman" panose="02020603050405020304" pitchFamily="18" charset="0"/>
              <a:cs typeface="Times New Roman" panose="02020603050405020304" pitchFamily="18" charset="0"/>
            </a:endParaRPr>
          </a:p>
          <a:p>
            <a:pPr marL="0" indent="0">
              <a:lnSpc>
                <a:spcPct val="120000"/>
              </a:lnSpc>
              <a:spcBef>
                <a:spcPts val="0"/>
              </a:spcBef>
              <a:buNone/>
            </a:pPr>
            <a:r>
              <a:rPr lang="en-US" sz="2000" kern="1400" spc="-50" dirty="0">
                <a:solidFill>
                  <a:schemeClr val="tx1"/>
                </a:solidFill>
                <a:effectLst/>
                <a:ea typeface="Times New Roman" panose="02020603050405020304" pitchFamily="18" charset="0"/>
                <a:cs typeface="Times New Roman" panose="02020603050405020304" pitchFamily="18" charset="0"/>
              </a:rPr>
              <a:t>There are two cases regarding denominators when adding ordinary fractions:</a:t>
            </a:r>
          </a:p>
          <a:p>
            <a:pPr marL="0" indent="0">
              <a:lnSpc>
                <a:spcPct val="120000"/>
              </a:lnSpc>
              <a:spcBef>
                <a:spcPts val="0"/>
              </a:spcBef>
              <a:buNone/>
            </a:pPr>
            <a:r>
              <a:rPr lang="en-US" sz="2000" kern="1400" spc="-50" dirty="0">
                <a:solidFill>
                  <a:schemeClr val="tx1"/>
                </a:solidFill>
                <a:effectLst/>
                <a:ea typeface="Times New Roman" panose="02020603050405020304" pitchFamily="18" charset="0"/>
                <a:cs typeface="Times New Roman" panose="02020603050405020304" pitchFamily="18" charset="0"/>
              </a:rPr>
              <a:t>A. fractions have equal denominators;</a:t>
            </a:r>
          </a:p>
          <a:p>
            <a:pPr marL="0" indent="0">
              <a:lnSpc>
                <a:spcPct val="120000"/>
              </a:lnSpc>
              <a:spcBef>
                <a:spcPts val="0"/>
              </a:spcBef>
              <a:buNone/>
            </a:pPr>
            <a:r>
              <a:rPr lang="en-US" sz="2000" kern="1400" spc="-50" dirty="0">
                <a:solidFill>
                  <a:schemeClr val="tx1"/>
                </a:solidFill>
                <a:effectLst/>
                <a:ea typeface="Times New Roman" panose="02020603050405020304" pitchFamily="18" charset="0"/>
                <a:cs typeface="Times New Roman" panose="02020603050405020304" pitchFamily="18" charset="0"/>
              </a:rPr>
              <a:t>B. fractions have different denominators.</a:t>
            </a:r>
          </a:p>
          <a:p>
            <a:pPr marL="0" indent="0">
              <a:lnSpc>
                <a:spcPct val="120000"/>
              </a:lnSpc>
              <a:spcBef>
                <a:spcPts val="0"/>
              </a:spcBef>
              <a:buNone/>
            </a:pPr>
            <a:endParaRPr lang="en-US" sz="2000" kern="1400" spc="-50" dirty="0">
              <a:solidFill>
                <a:schemeClr val="tx1"/>
              </a:solidFill>
              <a:effectLst/>
              <a:ea typeface="Times New Roman" panose="02020603050405020304" pitchFamily="18" charset="0"/>
              <a:cs typeface="Times New Roman" panose="02020603050405020304" pitchFamily="18" charset="0"/>
            </a:endParaRPr>
          </a:p>
          <a:p>
            <a:pPr marL="0" indent="0">
              <a:lnSpc>
                <a:spcPct val="120000"/>
              </a:lnSpc>
              <a:spcBef>
                <a:spcPts val="0"/>
              </a:spcBef>
              <a:buNone/>
            </a:pPr>
            <a:r>
              <a:rPr lang="en-US" sz="2000" b="1" kern="1400" spc="-50" dirty="0">
                <a:solidFill>
                  <a:schemeClr val="tx1"/>
                </a:solidFill>
                <a:effectLst/>
                <a:ea typeface="Times New Roman" panose="02020603050405020304" pitchFamily="18" charset="0"/>
                <a:cs typeface="Times New Roman" panose="02020603050405020304" pitchFamily="18" charset="0"/>
              </a:rPr>
              <a:t>A. How do you add ordinary fractions that have the same denominator?</a:t>
            </a:r>
          </a:p>
          <a:p>
            <a:pPr marL="0" indent="0">
              <a:lnSpc>
                <a:spcPct val="120000"/>
              </a:lnSpc>
              <a:spcBef>
                <a:spcPts val="0"/>
              </a:spcBef>
              <a:buNone/>
            </a:pPr>
            <a:r>
              <a:rPr lang="en-US" sz="2000" kern="1400" spc="-50" dirty="0">
                <a:solidFill>
                  <a:schemeClr val="tx1"/>
                </a:solidFill>
                <a:effectLst/>
                <a:ea typeface="Times New Roman" panose="02020603050405020304" pitchFamily="18" charset="0"/>
                <a:cs typeface="Times New Roman" panose="02020603050405020304" pitchFamily="18" charset="0"/>
              </a:rPr>
              <a:t>Simply add the numerators of the fractions.</a:t>
            </a:r>
          </a:p>
          <a:p>
            <a:pPr marL="0" indent="0">
              <a:lnSpc>
                <a:spcPct val="120000"/>
              </a:lnSpc>
              <a:spcBef>
                <a:spcPts val="0"/>
              </a:spcBef>
              <a:buNone/>
            </a:pPr>
            <a:r>
              <a:rPr lang="en-US" sz="2000" kern="1400" spc="-50" dirty="0">
                <a:solidFill>
                  <a:schemeClr val="tx1"/>
                </a:solidFill>
                <a:effectLst/>
                <a:ea typeface="Times New Roman" panose="02020603050405020304" pitchFamily="18" charset="0"/>
                <a:cs typeface="Times New Roman" panose="02020603050405020304" pitchFamily="18" charset="0"/>
              </a:rPr>
              <a:t>The denominator of the resulting fraction will even be the common denominator of the fractions.</a:t>
            </a:r>
          </a:p>
          <a:p>
            <a:pPr marL="0" indent="0">
              <a:lnSpc>
                <a:spcPct val="120000"/>
              </a:lnSpc>
              <a:spcBef>
                <a:spcPts val="0"/>
              </a:spcBef>
              <a:buNone/>
            </a:pPr>
            <a:r>
              <a:rPr lang="en-US" sz="2000" kern="1400" spc="-50" dirty="0">
                <a:solidFill>
                  <a:schemeClr val="tx1"/>
                </a:solidFill>
                <a:effectLst/>
                <a:ea typeface="Times New Roman" panose="02020603050405020304" pitchFamily="18" charset="0"/>
                <a:cs typeface="Times New Roman" panose="02020603050405020304" pitchFamily="18" charset="0"/>
              </a:rPr>
              <a:t>Simplify the resulting fraction.</a:t>
            </a:r>
            <a:endParaRPr lang="ro-RO" dirty="0">
              <a:solidFill>
                <a:schemeClr val="tx1"/>
              </a:solidFill>
            </a:endParaRPr>
          </a:p>
        </p:txBody>
      </p:sp>
    </p:spTree>
    <p:extLst>
      <p:ext uri="{BB962C8B-B14F-4D97-AF65-F5344CB8AC3E}">
        <p14:creationId xmlns:p14="http://schemas.microsoft.com/office/powerpoint/2010/main" val="9992726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D2EEB-7613-066F-E7A0-2234C062CEF1}"/>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1ADC7A64-B509-B9AD-701B-1D1F7F3A726E}"/>
              </a:ext>
            </a:extLst>
          </p:cNvPr>
          <p:cNvSpPr>
            <a:spLocks noGrp="1"/>
          </p:cNvSpPr>
          <p:nvPr>
            <p:ph idx="1"/>
          </p:nvPr>
        </p:nvSpPr>
        <p:spPr/>
        <p:txBody>
          <a:bodyPr/>
          <a:lstStyle/>
          <a:p>
            <a:pPr marL="0" marR="47625" indent="0" algn="just">
              <a:lnSpc>
                <a:spcPct val="107000"/>
              </a:lnSpc>
              <a:spcBef>
                <a:spcPts val="1440"/>
              </a:spcBef>
              <a:spcAft>
                <a:spcPts val="900"/>
              </a:spcAft>
              <a:buNone/>
            </a:pP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An example of adding fractions that have equal denominators, with explanations</a:t>
            </a:r>
          </a:p>
          <a:p>
            <a:pPr marL="0" marR="47625" indent="0" algn="just">
              <a:lnSpc>
                <a:spcPct val="107000"/>
              </a:lnSpc>
              <a:spcBef>
                <a:spcPts val="1440"/>
              </a:spcBef>
              <a:spcAft>
                <a:spcPts val="900"/>
              </a:spcAft>
              <a:buNone/>
            </a:pP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3/18 + 4/18 + 5/18 = (3 + 4 + 5)/18 = 12/18;</a:t>
            </a:r>
          </a:p>
          <a:p>
            <a:pPr marL="0" marR="47625" indent="0" algn="just">
              <a:lnSpc>
                <a:spcPct val="107000"/>
              </a:lnSpc>
              <a:spcBef>
                <a:spcPts val="1440"/>
              </a:spcBef>
              <a:spcAft>
                <a:spcPts val="900"/>
              </a:spcAft>
              <a:buNone/>
            </a:pPr>
            <a:r>
              <a:rPr lang="en-US" sz="18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We</a:t>
            </a: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simply added the numerators of the fractions: 3 + 4 + 5 = 12;</a:t>
            </a:r>
          </a:p>
          <a:p>
            <a:pPr marL="0" marR="47625" indent="0" algn="just">
              <a:lnSpc>
                <a:spcPct val="107000"/>
              </a:lnSpc>
              <a:spcBef>
                <a:spcPts val="1440"/>
              </a:spcBef>
              <a:spcAft>
                <a:spcPts val="900"/>
              </a:spcAft>
              <a:buNone/>
            </a:pP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The denominator of the resulting fraction is: 18;</a:t>
            </a:r>
          </a:p>
          <a:p>
            <a:pPr marL="0" marR="47625" indent="0" algn="just">
              <a:lnSpc>
                <a:spcPct val="107000"/>
              </a:lnSpc>
              <a:spcBef>
                <a:spcPts val="1440"/>
              </a:spcBef>
              <a:spcAft>
                <a:spcPts val="900"/>
              </a:spcAft>
              <a:buNone/>
            </a:pP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Simplify the resulting fraction: 12/18 = (12 : 6)/(18 : 6) = 2/3.</a:t>
            </a:r>
            <a:endParaRPr lang="ro-RO" dirty="0">
              <a:solidFill>
                <a:schemeClr val="tx1"/>
              </a:solidFill>
            </a:endParaRPr>
          </a:p>
        </p:txBody>
      </p:sp>
    </p:spTree>
    <p:extLst>
      <p:ext uri="{BB962C8B-B14F-4D97-AF65-F5344CB8AC3E}">
        <p14:creationId xmlns:p14="http://schemas.microsoft.com/office/powerpoint/2010/main" val="305417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51100-E178-6FF9-8985-F920A413F6FF}"/>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DDF90BEB-62BA-2B71-C78E-2687C04FF4EC}"/>
              </a:ext>
            </a:extLst>
          </p:cNvPr>
          <p:cNvSpPr>
            <a:spLocks noGrp="1"/>
          </p:cNvSpPr>
          <p:nvPr>
            <p:ph idx="1"/>
          </p:nvPr>
        </p:nvSpPr>
        <p:spPr/>
        <p:txBody>
          <a:bodyPr>
            <a:normAutofit/>
          </a:bodyPr>
          <a:lstStyle/>
          <a:p>
            <a:pPr marL="0" marR="47625" indent="0" algn="just">
              <a:lnSpc>
                <a:spcPct val="107000"/>
              </a:lnSpc>
              <a:spcBef>
                <a:spcPts val="1440"/>
              </a:spcBef>
              <a:spcAft>
                <a:spcPts val="900"/>
              </a:spcAft>
              <a:buNone/>
            </a:pPr>
            <a:r>
              <a:rPr lang="en-US" sz="1800" b="1" dirty="0">
                <a:solidFill>
                  <a:srgbClr val="0070C0"/>
                </a:solidFill>
                <a:effectLst/>
                <a:ea typeface="Times New Roman" panose="02020603050405020304" pitchFamily="18" charset="0"/>
                <a:cs typeface="Times New Roman" panose="02020603050405020304" pitchFamily="18" charset="0"/>
              </a:rPr>
              <a:t>B. To add fractions that have different denominators, the fractions must be brought to the same denominator. How come?</a:t>
            </a:r>
          </a:p>
          <a:p>
            <a:pPr marL="0" marR="47625" indent="0" algn="just">
              <a:lnSpc>
                <a:spcPct val="107000"/>
              </a:lnSpc>
              <a:spcBef>
                <a:spcPts val="1440"/>
              </a:spcBef>
              <a:spcAft>
                <a:spcPts val="900"/>
              </a:spcAft>
              <a:buNone/>
            </a:pPr>
            <a:r>
              <a:rPr lang="en-US" sz="1800" b="1" dirty="0">
                <a:solidFill>
                  <a:srgbClr val="0070C0"/>
                </a:solidFill>
                <a:effectLst/>
                <a:ea typeface="Times New Roman" panose="02020603050405020304" pitchFamily="18" charset="0"/>
                <a:cs typeface="Times New Roman" panose="02020603050405020304" pitchFamily="18" charset="0"/>
              </a:rPr>
              <a:t>1. Simplify fractions to their simplest equivalent form:</a:t>
            </a:r>
          </a:p>
          <a:p>
            <a:pPr marL="0" marR="47625" indent="0" algn="just">
              <a:lnSpc>
                <a:spcPct val="107000"/>
              </a:lnSpc>
              <a:spcBef>
                <a:spcPts val="144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Factor both the numerator and denominator of each fraction into prime factors.</a:t>
            </a:r>
          </a:p>
          <a:p>
            <a:pPr marL="0" marR="47625" indent="0" algn="just">
              <a:lnSpc>
                <a:spcPct val="107000"/>
              </a:lnSpc>
              <a:spcBef>
                <a:spcPts val="144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Calculate the CMMDC, the greatest common divisor of the numerator and denominator of each fraction.</a:t>
            </a:r>
          </a:p>
          <a:p>
            <a:pPr marL="0" marR="47625" indent="0" algn="just">
              <a:lnSpc>
                <a:spcPct val="107000"/>
              </a:lnSpc>
              <a:spcBef>
                <a:spcPts val="144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The CMMDC is obtained as the product of all common prime factors of the numerator and denominator, to the lowest powers.</a:t>
            </a:r>
          </a:p>
          <a:p>
            <a:pPr marL="0" marR="47625" indent="0" algn="just">
              <a:lnSpc>
                <a:spcPct val="107000"/>
              </a:lnSpc>
              <a:spcBef>
                <a:spcPts val="144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It then divides both numerator and denominator by the greatest common divisor, </a:t>
            </a:r>
            <a:r>
              <a:rPr lang="en-US" sz="1800" dirty="0" err="1">
                <a:solidFill>
                  <a:schemeClr val="tx1"/>
                </a:solidFill>
                <a:effectLst/>
                <a:ea typeface="Times New Roman" panose="02020603050405020304" pitchFamily="18" charset="0"/>
                <a:cs typeface="Times New Roman" panose="02020603050405020304" pitchFamily="18" charset="0"/>
              </a:rPr>
              <a:t>cmmdc</a:t>
            </a:r>
            <a:r>
              <a:rPr lang="en-US" sz="1800" dirty="0">
                <a:solidFill>
                  <a:schemeClr val="tx1"/>
                </a:solidFill>
                <a:effectLst/>
                <a:ea typeface="Times New Roman" panose="02020603050405020304" pitchFamily="18" charset="0"/>
                <a:cs typeface="Times New Roman" panose="02020603050405020304" pitchFamily="18" charset="0"/>
              </a:rPr>
              <a:t> - after this operation the fraction is simplified to its simplest equivalent form.</a:t>
            </a:r>
            <a:endParaRPr lang="ro-RO" dirty="0">
              <a:solidFill>
                <a:schemeClr val="tx1"/>
              </a:solidFill>
            </a:endParaRPr>
          </a:p>
        </p:txBody>
      </p:sp>
    </p:spTree>
    <p:extLst>
      <p:ext uri="{BB962C8B-B14F-4D97-AF65-F5344CB8AC3E}">
        <p14:creationId xmlns:p14="http://schemas.microsoft.com/office/powerpoint/2010/main" val="1442576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5195B-FAEC-B459-8F4A-A5C54AA82CED}"/>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F3898113-136B-DAC7-C5DD-1DE3E631964C}"/>
              </a:ext>
            </a:extLst>
          </p:cNvPr>
          <p:cNvSpPr>
            <a:spLocks noGrp="1"/>
          </p:cNvSpPr>
          <p:nvPr>
            <p:ph idx="1"/>
          </p:nvPr>
        </p:nvSpPr>
        <p:spPr/>
        <p:txBody>
          <a:bodyPr/>
          <a:lstStyle/>
          <a:p>
            <a:pPr marL="47625" marR="47625" algn="just">
              <a:lnSpc>
                <a:spcPct val="107000"/>
              </a:lnSpc>
              <a:spcBef>
                <a:spcPts val="1440"/>
              </a:spcBef>
              <a:spcAft>
                <a:spcPts val="900"/>
              </a:spcAft>
            </a:pPr>
            <a:r>
              <a:rPr lang="en-US" sz="1800" b="1" dirty="0">
                <a:solidFill>
                  <a:srgbClr val="2E74B5"/>
                </a:solidFill>
                <a:effectLst/>
                <a:ea typeface="Times New Roman" panose="02020603050405020304" pitchFamily="18" charset="0"/>
                <a:cs typeface="Times New Roman" panose="02020603050405020304" pitchFamily="18" charset="0"/>
              </a:rPr>
              <a:t>2. Calculate the least common multiple, CMMMC, of the new denominators of the simplified fractions:</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CMMMC will be the common denominator of the added fractions.</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Prime all new denominators of simplified fractions.</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The least common multiple CMMMC is obtained by multiplying all the unique prime factors that appear in the denominator decomposition to the highest powers.</a:t>
            </a:r>
            <a:endParaRPr lang="ro-RO" dirty="0">
              <a:solidFill>
                <a:schemeClr val="tx1"/>
              </a:solidFill>
            </a:endParaRPr>
          </a:p>
        </p:txBody>
      </p:sp>
    </p:spTree>
    <p:extLst>
      <p:ext uri="{BB962C8B-B14F-4D97-AF65-F5344CB8AC3E}">
        <p14:creationId xmlns:p14="http://schemas.microsoft.com/office/powerpoint/2010/main" val="3871609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CF3E8-9FBF-6F32-CFEE-202A26E7776A}"/>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C579D008-0865-B001-0529-0CBC930B5505}"/>
              </a:ext>
            </a:extLst>
          </p:cNvPr>
          <p:cNvSpPr>
            <a:spLocks noGrp="1"/>
          </p:cNvSpPr>
          <p:nvPr>
            <p:ph idx="1"/>
          </p:nvPr>
        </p:nvSpPr>
        <p:spPr/>
        <p:txBody>
          <a:bodyPr/>
          <a:lstStyle/>
          <a:p>
            <a:pPr marL="47625" marR="47625" algn="just">
              <a:lnSpc>
                <a:spcPct val="107000"/>
              </a:lnSpc>
              <a:spcBef>
                <a:spcPts val="1440"/>
              </a:spcBef>
              <a:spcAft>
                <a:spcPts val="900"/>
              </a:spcAft>
            </a:pPr>
            <a:r>
              <a:rPr lang="en-US" sz="1800" b="1" dirty="0">
                <a:solidFill>
                  <a:srgbClr val="0070C0"/>
                </a:solidFill>
                <a:effectLst/>
                <a:ea typeface="Times New Roman" panose="02020603050405020304" pitchFamily="18" charset="0"/>
                <a:cs typeface="Times New Roman" panose="02020603050405020304" pitchFamily="18" charset="0"/>
              </a:rPr>
              <a:t>3. Calculate the amplification factor of each fraction:</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The multiplier is a non-zero natural number that will be used to multiply both the numerator and the denominator of each separate fraction to bring all the fractions to the same common denominator.</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Divide the least common multiple CMMMC calculated in the previous point by the denominator of each individual fraction, thus obtaining a number for each individual fraction, the "amplification factor".</a:t>
            </a:r>
            <a:endParaRPr lang="ro-RO" dirty="0">
              <a:solidFill>
                <a:schemeClr val="tx1"/>
              </a:solidFill>
            </a:endParaRPr>
          </a:p>
        </p:txBody>
      </p:sp>
    </p:spTree>
    <p:extLst>
      <p:ext uri="{BB962C8B-B14F-4D97-AF65-F5344CB8AC3E}">
        <p14:creationId xmlns:p14="http://schemas.microsoft.com/office/powerpoint/2010/main" val="3351757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91E26-3F32-0D6F-D634-A324E27BCE24}"/>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7A34253D-A18E-D8C3-7BD3-FF3667B069FD}"/>
              </a:ext>
            </a:extLst>
          </p:cNvPr>
          <p:cNvSpPr>
            <a:spLocks noGrp="1"/>
          </p:cNvSpPr>
          <p:nvPr>
            <p:ph idx="1"/>
          </p:nvPr>
        </p:nvSpPr>
        <p:spPr/>
        <p:txBody>
          <a:bodyPr>
            <a:normAutofit/>
          </a:bodyPr>
          <a:lstStyle/>
          <a:p>
            <a:pPr marL="47625" marR="47625" algn="just">
              <a:lnSpc>
                <a:spcPct val="150000"/>
              </a:lnSpc>
              <a:spcBef>
                <a:spcPts val="0"/>
              </a:spcBef>
            </a:pPr>
            <a:r>
              <a:rPr lang="en-US" sz="1800" b="1" i="1" dirty="0">
                <a:solidFill>
                  <a:srgbClr val="0070C0"/>
                </a:solidFill>
                <a:effectLst/>
                <a:ea typeface="Times New Roman" panose="02020603050405020304" pitchFamily="18" charset="0"/>
                <a:cs typeface="Times New Roman" panose="02020603050405020304" pitchFamily="18" charset="0"/>
              </a:rPr>
              <a:t>4. Amplify each fraction:</a:t>
            </a:r>
          </a:p>
          <a:p>
            <a:pPr marL="47625" marR="47625" algn="just">
              <a:lnSpc>
                <a:spcPct val="150000"/>
              </a:lnSpc>
              <a:spcBef>
                <a:spcPts val="0"/>
              </a:spcBef>
            </a:pPr>
            <a:r>
              <a:rPr lang="en-US" sz="1800" dirty="0">
                <a:solidFill>
                  <a:schemeClr val="tx1"/>
                </a:solidFill>
                <a:effectLst/>
                <a:ea typeface="Times New Roman" panose="02020603050405020304" pitchFamily="18" charset="0"/>
                <a:cs typeface="Times New Roman" panose="02020603050405020304" pitchFamily="18" charset="0"/>
              </a:rPr>
              <a:t>Multiply both the numerator and denominator of each fraction by the "amplification factor".</a:t>
            </a:r>
          </a:p>
          <a:p>
            <a:pPr marL="47625" marR="47625" algn="just">
              <a:lnSpc>
                <a:spcPct val="150000"/>
              </a:lnSpc>
              <a:spcBef>
                <a:spcPts val="0"/>
              </a:spcBef>
            </a:pPr>
            <a:r>
              <a:rPr lang="en-US" sz="1800" dirty="0">
                <a:solidFill>
                  <a:schemeClr val="tx1"/>
                </a:solidFill>
                <a:effectLst/>
                <a:ea typeface="Times New Roman" panose="02020603050405020304" pitchFamily="18" charset="0"/>
                <a:cs typeface="Times New Roman" panose="02020603050405020304" pitchFamily="18" charset="0"/>
              </a:rPr>
              <a:t>After amplification, the fractions are brought to the same denominator.</a:t>
            </a:r>
          </a:p>
          <a:p>
            <a:pPr marL="47625" marR="47625" algn="just">
              <a:lnSpc>
                <a:spcPct val="150000"/>
              </a:lnSpc>
              <a:spcBef>
                <a:spcPts val="0"/>
              </a:spcBef>
            </a:pPr>
            <a:r>
              <a:rPr lang="en-US" sz="1800" b="1" i="1" dirty="0">
                <a:solidFill>
                  <a:srgbClr val="0070C0"/>
                </a:solidFill>
                <a:effectLst/>
                <a:ea typeface="Times New Roman" panose="02020603050405020304" pitchFamily="18" charset="0"/>
                <a:cs typeface="Times New Roman" panose="02020603050405020304" pitchFamily="18" charset="0"/>
              </a:rPr>
              <a:t>5. Add the fractions:</a:t>
            </a:r>
          </a:p>
          <a:p>
            <a:pPr marL="47625" marR="47625" algn="just">
              <a:lnSpc>
                <a:spcPct val="150000"/>
              </a:lnSpc>
              <a:spcBef>
                <a:spcPts val="0"/>
              </a:spcBef>
            </a:pPr>
            <a:r>
              <a:rPr lang="en-US" sz="1800" dirty="0">
                <a:solidFill>
                  <a:schemeClr val="tx1"/>
                </a:solidFill>
                <a:effectLst/>
                <a:ea typeface="Times New Roman" panose="02020603050405020304" pitchFamily="18" charset="0"/>
                <a:cs typeface="Times New Roman" panose="02020603050405020304" pitchFamily="18" charset="0"/>
              </a:rPr>
              <a:t>To add the fractions add the numerators of all the fractions.</a:t>
            </a:r>
          </a:p>
          <a:p>
            <a:pPr marL="47625" marR="47625" algn="just">
              <a:lnSpc>
                <a:spcPct val="150000"/>
              </a:lnSpc>
              <a:spcBef>
                <a:spcPts val="0"/>
              </a:spcBef>
            </a:pPr>
            <a:r>
              <a:rPr lang="en-US" sz="1800" dirty="0">
                <a:solidFill>
                  <a:schemeClr val="tx1"/>
                </a:solidFill>
                <a:effectLst/>
                <a:ea typeface="Times New Roman" panose="02020603050405020304" pitchFamily="18" charset="0"/>
                <a:cs typeface="Times New Roman" panose="02020603050405020304" pitchFamily="18" charset="0"/>
              </a:rPr>
              <a:t>The denominator of the resulting fraction will be equal to the common denominator of the added fractions, that is, the lowest common multiple of the denominators, calculated above.</a:t>
            </a:r>
          </a:p>
          <a:p>
            <a:pPr marL="47625" marR="47625" algn="just">
              <a:lnSpc>
                <a:spcPct val="150000"/>
              </a:lnSpc>
              <a:spcBef>
                <a:spcPts val="0"/>
              </a:spcBef>
            </a:pPr>
            <a:r>
              <a:rPr lang="en-US" sz="1800" b="1" i="1" dirty="0">
                <a:solidFill>
                  <a:srgbClr val="0070C0"/>
                </a:solidFill>
                <a:effectLst/>
                <a:ea typeface="Times New Roman" panose="02020603050405020304" pitchFamily="18" charset="0"/>
                <a:cs typeface="Times New Roman" panose="02020603050405020304" pitchFamily="18" charset="0"/>
              </a:rPr>
              <a:t>6. Simplify the resulting fraction, if necessary.</a:t>
            </a:r>
            <a:endParaRPr lang="ro-RO" b="1" i="1" dirty="0">
              <a:solidFill>
                <a:srgbClr val="0070C0"/>
              </a:solidFill>
            </a:endParaRPr>
          </a:p>
        </p:txBody>
      </p:sp>
    </p:spTree>
    <p:extLst>
      <p:ext uri="{BB962C8B-B14F-4D97-AF65-F5344CB8AC3E}">
        <p14:creationId xmlns:p14="http://schemas.microsoft.com/office/powerpoint/2010/main" val="17057863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90D4472-6A20-D55F-2D52-1F5D3D0CA6D7}"/>
              </a:ext>
            </a:extLst>
          </p:cNvPr>
          <p:cNvSpPr>
            <a:spLocks noGrp="1"/>
          </p:cNvSpPr>
          <p:nvPr>
            <p:ph type="title"/>
          </p:nvPr>
        </p:nvSpPr>
        <p:spPr>
          <a:xfrm>
            <a:off x="1981200" y="777255"/>
            <a:ext cx="8229600" cy="1143000"/>
          </a:xfrm>
        </p:spPr>
        <p:txBody>
          <a:bodyPr/>
          <a:lstStyle/>
          <a:p>
            <a:r>
              <a:rPr lang="en-US" dirty="0"/>
              <a:t>Sources</a:t>
            </a:r>
          </a:p>
        </p:txBody>
      </p:sp>
      <p:sp>
        <p:nvSpPr>
          <p:cNvPr id="3" name="Content Placeholder 2"/>
          <p:cNvSpPr>
            <a:spLocks noGrp="1"/>
          </p:cNvSpPr>
          <p:nvPr>
            <p:ph idx="1"/>
          </p:nvPr>
        </p:nvSpPr>
        <p:spPr/>
        <p:txBody>
          <a:bodyPr/>
          <a:lstStyle/>
          <a:p>
            <a:pPr marL="0" indent="0">
              <a:buNone/>
            </a:pPr>
            <a:endParaRPr lang="ro-RO" dirty="0"/>
          </a:p>
          <a:p>
            <a:r>
              <a:rPr lang="en-US" u="sng" dirty="0">
                <a:hlinkClick r:id="rId2"/>
              </a:rPr>
              <a:t>https://mquest.ro/home/learnunitnew?id=32</a:t>
            </a:r>
            <a:r>
              <a:rPr lang="en-US" dirty="0"/>
              <a:t> </a:t>
            </a:r>
            <a:r>
              <a:rPr lang="en-US" u="sng" dirty="0">
                <a:hlinkClick r:id="rId3"/>
              </a:rPr>
              <a:t>https://mquest.ro/home/ch?c=6</a:t>
            </a:r>
            <a:r>
              <a:rPr lang="en-US" dirty="0"/>
              <a:t> </a:t>
            </a:r>
            <a:r>
              <a:rPr lang="en-US" u="sng" dirty="0">
                <a:hlinkClick r:id="rId4"/>
              </a:rPr>
              <a:t>https://www.scoalaintuitext.ro/blog/matematica-clasa-a-iii-a-2/</a:t>
            </a:r>
            <a:endParaRPr lang="ro-RO" dirty="0"/>
          </a:p>
          <a:p>
            <a:endParaRPr lang="ro-RO" dirty="0"/>
          </a:p>
        </p:txBody>
      </p:sp>
    </p:spTree>
    <p:extLst>
      <p:ext uri="{BB962C8B-B14F-4D97-AF65-F5344CB8AC3E}">
        <p14:creationId xmlns:p14="http://schemas.microsoft.com/office/powerpoint/2010/main" val="703524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012604"/>
            <a:ext cx="10972800" cy="1143000"/>
          </a:xfrm>
        </p:spPr>
        <p:txBody>
          <a:bodyPr/>
          <a:lstStyle/>
          <a:p>
            <a:pPr algn="ctr"/>
            <a:r>
              <a:rPr lang="ro-RO" dirty="0"/>
              <a:t>Ex</a:t>
            </a:r>
            <a:r>
              <a:rPr lang="en-US" dirty="0"/>
              <a:t>a</a:t>
            </a:r>
            <a:r>
              <a:rPr lang="ro-RO" dirty="0"/>
              <a:t>mple</a:t>
            </a:r>
            <a:r>
              <a:rPr lang="en-US" dirty="0"/>
              <a:t>s</a:t>
            </a:r>
            <a:endParaRPr lang="ro-RO" dirty="0"/>
          </a:p>
        </p:txBody>
      </p:sp>
    </p:spTree>
    <p:extLst>
      <p:ext uri="{BB962C8B-B14F-4D97-AF65-F5344CB8AC3E}">
        <p14:creationId xmlns:p14="http://schemas.microsoft.com/office/powerpoint/2010/main" val="10054488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38788"/>
            <a:ext cx="10972800" cy="5048262"/>
          </a:xfrm>
        </p:spPr>
        <p:txBody>
          <a:bodyPr>
            <a:normAutofit fontScale="85000" lnSpcReduction="20000"/>
          </a:bodyPr>
          <a:lstStyle/>
          <a:p>
            <a:pPr marL="0" indent="0">
              <a:buNone/>
            </a:pPr>
            <a:r>
              <a:rPr lang="en-US" dirty="0">
                <a:solidFill>
                  <a:schemeClr val="tx1"/>
                </a:solidFill>
              </a:rPr>
              <a:t>Next I will compare equal parts that do not belong to the same whole. Two brothers, Vlad and Radu, prepared two identical pizzas, then sat down at the table. Each pizza was cut into 8 slices of equal size. Here is how much each boy ate after a quarter of an hour:</a:t>
            </a: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r>
              <a:rPr lang="en-US" dirty="0">
                <a:solidFill>
                  <a:schemeClr val="tx1"/>
                </a:solidFill>
              </a:rPr>
              <a:t>  Look at the picture and say who ate less. The 3 slices eaten by Vlad, i.e. 3/8 of the pizza, is less than the 5 slices, i.e. 5/8 that Radu ate.</a:t>
            </a:r>
            <a:endParaRPr lang="ro-RO" dirty="0">
              <a:solidFill>
                <a:schemeClr val="tx1"/>
              </a:solidFill>
            </a:endParaRPr>
          </a:p>
        </p:txBody>
      </p:sp>
      <p:pic>
        <p:nvPicPr>
          <p:cNvPr id="4" name="image9.jpg" descr="https://www.scoalaintuitext.ro/blog/wp-content/uploads/sites/7/2019/03/Snip-3.jpg"/>
          <p:cNvPicPr/>
          <p:nvPr/>
        </p:nvPicPr>
        <p:blipFill>
          <a:blip r:embed="rId2"/>
          <a:srcRect l="16028" t="20004" r="34922" b="16473"/>
          <a:stretch>
            <a:fillRect/>
          </a:stretch>
        </p:blipFill>
        <p:spPr>
          <a:xfrm>
            <a:off x="3231192" y="2692295"/>
            <a:ext cx="4913180" cy="2142836"/>
          </a:xfrm>
          <a:prstGeom prst="rect">
            <a:avLst/>
          </a:prstGeom>
          <a:ln/>
        </p:spPr>
      </p:pic>
    </p:spTree>
    <p:extLst>
      <p:ext uri="{BB962C8B-B14F-4D97-AF65-F5344CB8AC3E}">
        <p14:creationId xmlns:p14="http://schemas.microsoft.com/office/powerpoint/2010/main" val="416276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1A2F6-CF72-5780-7713-1207DA60A621}"/>
              </a:ext>
            </a:extLst>
          </p:cNvPr>
          <p:cNvSpPr>
            <a:spLocks noGrp="1"/>
          </p:cNvSpPr>
          <p:nvPr>
            <p:ph type="title"/>
          </p:nvPr>
        </p:nvSpPr>
        <p:spPr>
          <a:xfrm>
            <a:off x="664101" y="457201"/>
            <a:ext cx="10972800" cy="1143000"/>
          </a:xfrm>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5A2BB589-2628-31CC-3E1E-B4D702480665}"/>
              </a:ext>
            </a:extLst>
          </p:cNvPr>
          <p:cNvSpPr>
            <a:spLocks noGrp="1"/>
          </p:cNvSpPr>
          <p:nvPr>
            <p:ph idx="1"/>
          </p:nvPr>
        </p:nvSpPr>
        <p:spPr/>
        <p:txBody>
          <a:bodyPr>
            <a:normAutofit/>
          </a:bodyPr>
          <a:lstStyle/>
          <a:p>
            <a:pPr>
              <a:lnSpc>
                <a:spcPct val="107000"/>
              </a:lnSpc>
              <a:spcAft>
                <a:spcPts val="800"/>
              </a:spcAft>
            </a:pPr>
            <a:r>
              <a:rPr lang="en-US" sz="1800" dirty="0">
                <a:solidFill>
                  <a:schemeClr val="tx1"/>
                </a:solidFill>
                <a:effectLst/>
                <a:ea typeface="Times New Roman" panose="02020603050405020304" pitchFamily="18" charset="0"/>
                <a:cs typeface="Times New Roman" panose="02020603050405020304" pitchFamily="18" charset="0"/>
              </a:rPr>
              <a:t>In the case of two positive fractions with different numerators and denominators:</a:t>
            </a:r>
          </a:p>
          <a:p>
            <a:pPr>
              <a:lnSpc>
                <a:spcPct val="107000"/>
              </a:lnSpc>
              <a:spcAft>
                <a:spcPts val="800"/>
              </a:spcAft>
            </a:pPr>
            <a:r>
              <a:rPr lang="en-US" sz="1800" dirty="0">
                <a:solidFill>
                  <a:schemeClr val="tx1"/>
                </a:solidFill>
                <a:effectLst/>
                <a:ea typeface="Times New Roman" panose="02020603050405020304" pitchFamily="18" charset="0"/>
                <a:cs typeface="Times New Roman" panose="02020603050405020304" pitchFamily="18" charset="0"/>
              </a:rPr>
              <a:t>any positive subunit fraction (which is less than 1) is less than any </a:t>
            </a:r>
            <a:r>
              <a:rPr lang="en-US" sz="1800" dirty="0" err="1">
                <a:solidFill>
                  <a:schemeClr val="tx1"/>
                </a:solidFill>
                <a:effectLst/>
                <a:ea typeface="Times New Roman" panose="02020603050405020304" pitchFamily="18" charset="0"/>
                <a:cs typeface="Times New Roman" panose="02020603050405020304" pitchFamily="18" charset="0"/>
              </a:rPr>
              <a:t>equiunit</a:t>
            </a:r>
            <a:r>
              <a:rPr lang="en-US" sz="1800" dirty="0">
                <a:solidFill>
                  <a:schemeClr val="tx1"/>
                </a:solidFill>
                <a:effectLst/>
                <a:ea typeface="Times New Roman" panose="02020603050405020304" pitchFamily="18" charset="0"/>
                <a:cs typeface="Times New Roman" panose="02020603050405020304" pitchFamily="18" charset="0"/>
              </a:rPr>
              <a:t> fraction (which is equal to 1), which in turn is less than any </a:t>
            </a:r>
            <a:r>
              <a:rPr lang="en-US" sz="1800" dirty="0" err="1">
                <a:solidFill>
                  <a:schemeClr val="tx1"/>
                </a:solidFill>
                <a:effectLst/>
                <a:ea typeface="Times New Roman" panose="02020603050405020304" pitchFamily="18" charset="0"/>
                <a:cs typeface="Times New Roman" panose="02020603050405020304" pitchFamily="18" charset="0"/>
              </a:rPr>
              <a:t>superunit</a:t>
            </a:r>
            <a:r>
              <a:rPr lang="en-US" sz="1800" dirty="0">
                <a:solidFill>
                  <a:schemeClr val="tx1"/>
                </a:solidFill>
                <a:effectLst/>
                <a:ea typeface="Times New Roman" panose="02020603050405020304" pitchFamily="18" charset="0"/>
                <a:cs typeface="Times New Roman" panose="02020603050405020304" pitchFamily="18" charset="0"/>
              </a:rPr>
              <a:t> fraction (which is greater than 1):</a:t>
            </a:r>
          </a:p>
          <a:p>
            <a:pPr marL="0" indent="0">
              <a:lnSpc>
                <a:spcPct val="107000"/>
              </a:lnSpc>
              <a:spcAft>
                <a:spcPts val="800"/>
              </a:spcAft>
              <a:buNone/>
            </a:pPr>
            <a:r>
              <a:rPr lang="en-US" sz="1800" dirty="0">
                <a:solidFill>
                  <a:schemeClr val="tx1"/>
                </a:solidFill>
                <a:ea typeface="Times New Roman" panose="02020603050405020304" pitchFamily="18" charset="0"/>
                <a:cs typeface="Times New Roman" panose="02020603050405020304" pitchFamily="18" charset="0"/>
              </a:rPr>
              <a:t>		3</a:t>
            </a:r>
            <a:r>
              <a:rPr lang="en-US" sz="1800" dirty="0">
                <a:solidFill>
                  <a:schemeClr val="tx1"/>
                </a:solidFill>
                <a:effectLst/>
                <a:ea typeface="Times New Roman" panose="02020603050405020304" pitchFamily="18" charset="0"/>
                <a:cs typeface="Times New Roman" panose="02020603050405020304" pitchFamily="18" charset="0"/>
              </a:rPr>
              <a:t>/7 &lt; 1 &lt; 5/2</a:t>
            </a:r>
          </a:p>
          <a:p>
            <a:pPr>
              <a:lnSpc>
                <a:spcPct val="107000"/>
              </a:lnSpc>
              <a:spcAft>
                <a:spcPts val="800"/>
              </a:spcAft>
            </a:pPr>
            <a:r>
              <a:rPr lang="en-US" sz="1800" dirty="0">
                <a:solidFill>
                  <a:schemeClr val="tx1"/>
                </a:solidFill>
                <a:effectLst/>
                <a:ea typeface="Times New Roman" panose="02020603050405020304" pitchFamily="18" charset="0"/>
                <a:cs typeface="Times New Roman" panose="02020603050405020304" pitchFamily="18" charset="0"/>
              </a:rPr>
              <a:t>if the fractions are both subunit or </a:t>
            </a:r>
            <a:r>
              <a:rPr lang="en-US" sz="1800" dirty="0" err="1">
                <a:solidFill>
                  <a:schemeClr val="tx1"/>
                </a:solidFill>
                <a:effectLst/>
                <a:ea typeface="Times New Roman" panose="02020603050405020304" pitchFamily="18" charset="0"/>
                <a:cs typeface="Times New Roman" panose="02020603050405020304" pitchFamily="18" charset="0"/>
              </a:rPr>
              <a:t>superunit</a:t>
            </a:r>
            <a:r>
              <a:rPr lang="en-US" sz="1800" dirty="0">
                <a:solidFill>
                  <a:schemeClr val="tx1"/>
                </a:solidFill>
                <a:effectLst/>
                <a:ea typeface="Times New Roman" panose="02020603050405020304" pitchFamily="18" charset="0"/>
                <a:cs typeface="Times New Roman" panose="02020603050405020304" pitchFamily="18" charset="0"/>
              </a:rPr>
              <a:t>, they are first brought to the same denominator, the fraction with the larger numerator being greater than the other:</a:t>
            </a:r>
          </a:p>
          <a:p>
            <a:pPr marL="0" indent="0">
              <a:lnSpc>
                <a:spcPct val="107000"/>
              </a:lnSpc>
              <a:spcAft>
                <a:spcPts val="800"/>
              </a:spcAft>
              <a:buNone/>
            </a:pPr>
            <a:r>
              <a:rPr lang="en-US" sz="1800" dirty="0">
                <a:solidFill>
                  <a:schemeClr val="tx1"/>
                </a:solidFill>
                <a:effectLst/>
                <a:ea typeface="Times New Roman" panose="02020603050405020304" pitchFamily="18" charset="0"/>
                <a:cs typeface="Times New Roman" panose="02020603050405020304" pitchFamily="18" charset="0"/>
              </a:rPr>
              <a:t>		8/9? 5/7</a:t>
            </a:r>
          </a:p>
          <a:p>
            <a:pPr marL="0" indent="0">
              <a:lnSpc>
                <a:spcPct val="107000"/>
              </a:lnSpc>
              <a:spcAft>
                <a:spcPts val="800"/>
              </a:spcAft>
              <a:buNone/>
            </a:pPr>
            <a:r>
              <a:rPr lang="en-US" sz="1800" dirty="0">
                <a:solidFill>
                  <a:schemeClr val="tx1"/>
                </a:solidFill>
                <a:effectLst/>
                <a:ea typeface="Times New Roman" panose="02020603050405020304" pitchFamily="18" charset="0"/>
                <a:cs typeface="Times New Roman" panose="02020603050405020304" pitchFamily="18" charset="0"/>
              </a:rPr>
              <a:t>		(8 × 7) / (9 × 7)? (5 × 9) / (7 × 9)</a:t>
            </a:r>
          </a:p>
          <a:p>
            <a:pPr marL="0" indent="0">
              <a:lnSpc>
                <a:spcPct val="107000"/>
              </a:lnSpc>
              <a:spcAft>
                <a:spcPts val="800"/>
              </a:spcAft>
              <a:buNone/>
            </a:pPr>
            <a:r>
              <a:rPr lang="en-US" sz="1800" dirty="0">
                <a:solidFill>
                  <a:schemeClr val="tx1"/>
                </a:solidFill>
                <a:effectLst/>
                <a:ea typeface="Times New Roman" panose="02020603050405020304" pitchFamily="18" charset="0"/>
                <a:cs typeface="Times New Roman" panose="02020603050405020304" pitchFamily="18" charset="0"/>
              </a:rPr>
              <a:t>		56/63 &gt; 45/63</a:t>
            </a:r>
          </a:p>
          <a:p>
            <a:pPr marL="0" indent="0">
              <a:lnSpc>
                <a:spcPct val="107000"/>
              </a:lnSpc>
              <a:spcAft>
                <a:spcPts val="800"/>
              </a:spcAft>
              <a:buNone/>
            </a:pPr>
            <a:r>
              <a:rPr lang="en-US" sz="1800" dirty="0">
                <a:solidFill>
                  <a:schemeClr val="tx1"/>
                </a:solidFill>
                <a:effectLst/>
                <a:ea typeface="Times New Roman" panose="02020603050405020304" pitchFamily="18" charset="0"/>
                <a:cs typeface="Times New Roman" panose="02020603050405020304" pitchFamily="18" charset="0"/>
              </a:rPr>
              <a:t>		8/9 &gt; 5/7</a:t>
            </a:r>
            <a:endParaRPr lang="ro-RO" dirty="0"/>
          </a:p>
        </p:txBody>
      </p:sp>
    </p:spTree>
    <p:extLst>
      <p:ext uri="{BB962C8B-B14F-4D97-AF65-F5344CB8AC3E}">
        <p14:creationId xmlns:p14="http://schemas.microsoft.com/office/powerpoint/2010/main" val="5867354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63009"/>
            <a:ext cx="10972800" cy="5363155"/>
          </a:xfrm>
        </p:spPr>
        <p:txBody>
          <a:bodyPr/>
          <a:lstStyle/>
          <a:p>
            <a:r>
              <a:rPr lang="en-US" sz="2800" dirty="0">
                <a:solidFill>
                  <a:schemeClr val="tx1"/>
                </a:solidFill>
              </a:rPr>
              <a:t>We can compare two fractions only if they are equal parts of the same whole or equal parts of identical wholes. Rodica helped her grandfather plant vegetables in the garden. The vegetables were distributed according to the following scheme:</a:t>
            </a:r>
            <a:endParaRPr lang="ro-RO" sz="2800" dirty="0">
              <a:solidFill>
                <a:schemeClr val="tx1"/>
              </a:solidFill>
            </a:endParaRPr>
          </a:p>
        </p:txBody>
      </p:sp>
      <p:pic>
        <p:nvPicPr>
          <p:cNvPr id="4" name="image1.jpg" descr="https://www.scoalaintuitext.ro/blog/wp-content/uploads/sites/7/2019/03/Snip-5.jpg"/>
          <p:cNvPicPr/>
          <p:nvPr/>
        </p:nvPicPr>
        <p:blipFill>
          <a:blip r:embed="rId2"/>
          <a:srcRect l="19712" t="24975" r="23394" b="25670"/>
          <a:stretch>
            <a:fillRect/>
          </a:stretch>
        </p:blipFill>
        <p:spPr>
          <a:xfrm>
            <a:off x="2442081" y="3041240"/>
            <a:ext cx="6290250" cy="2437848"/>
          </a:xfrm>
          <a:prstGeom prst="rect">
            <a:avLst/>
          </a:prstGeom>
          <a:ln/>
        </p:spPr>
      </p:pic>
    </p:spTree>
    <p:extLst>
      <p:ext uri="{BB962C8B-B14F-4D97-AF65-F5344CB8AC3E}">
        <p14:creationId xmlns:p14="http://schemas.microsoft.com/office/powerpoint/2010/main" val="28414961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20621"/>
            <a:ext cx="10972800" cy="3972492"/>
          </a:xfrm>
        </p:spPr>
        <p:txBody>
          <a:bodyPr/>
          <a:lstStyle/>
          <a:p>
            <a:pPr marL="0" indent="0">
              <a:buNone/>
            </a:pPr>
            <a:r>
              <a:rPr lang="en-US" sz="2400" dirty="0">
                <a:solidFill>
                  <a:schemeClr val="tx1"/>
                </a:solidFill>
              </a:rPr>
              <a:t>We note that:</a:t>
            </a:r>
          </a:p>
          <a:p>
            <a:pPr marL="0" indent="0">
              <a:buNone/>
            </a:pPr>
            <a:r>
              <a:rPr lang="en-US" sz="2400" dirty="0">
                <a:solidFill>
                  <a:schemeClr val="tx1"/>
                </a:solidFill>
              </a:rPr>
              <a:t>on 2/10 of the garden surface they planted beans,</a:t>
            </a:r>
          </a:p>
          <a:p>
            <a:pPr marL="0" indent="0">
              <a:buNone/>
            </a:pPr>
            <a:r>
              <a:rPr lang="en-US" sz="2400" dirty="0">
                <a:solidFill>
                  <a:schemeClr val="tx1"/>
                </a:solidFill>
              </a:rPr>
              <a:t>tomato, on 4/10 of the whole garden,</a:t>
            </a:r>
          </a:p>
          <a:p>
            <a:pPr marL="0" indent="0">
              <a:buNone/>
            </a:pPr>
            <a:r>
              <a:rPr lang="en-US" sz="2400" dirty="0">
                <a:solidFill>
                  <a:schemeClr val="tx1"/>
                </a:solidFill>
              </a:rPr>
              <a:t>1/10 of the surface is occupied by peppers,</a:t>
            </a:r>
          </a:p>
          <a:p>
            <a:pPr marL="0" indent="0">
              <a:buNone/>
            </a:pPr>
            <a:r>
              <a:rPr lang="en-US" sz="2400" dirty="0">
                <a:solidFill>
                  <a:schemeClr val="tx1"/>
                </a:solidFill>
              </a:rPr>
              <a:t>on 3/10 of the garden area they planted cabbage.</a:t>
            </a:r>
          </a:p>
          <a:p>
            <a:pPr marL="0" indent="0">
              <a:buNone/>
            </a:pPr>
            <a:r>
              <a:rPr lang="en-US" sz="2400" dirty="0">
                <a:solidFill>
                  <a:schemeClr val="tx1"/>
                </a:solidFill>
              </a:rPr>
              <a:t>The largest area is cultivated with tomatoes (4/10), and the smallest area with peppers (1/10).</a:t>
            </a:r>
            <a:endParaRPr lang="ro-RO" sz="2400" dirty="0">
              <a:solidFill>
                <a:schemeClr val="tx1"/>
              </a:solidFill>
            </a:endParaRPr>
          </a:p>
        </p:txBody>
      </p:sp>
    </p:spTree>
    <p:extLst>
      <p:ext uri="{BB962C8B-B14F-4D97-AF65-F5344CB8AC3E}">
        <p14:creationId xmlns:p14="http://schemas.microsoft.com/office/powerpoint/2010/main" val="1857247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50899"/>
            <a:ext cx="10972800" cy="5375266"/>
          </a:xfrm>
        </p:spPr>
        <p:txBody>
          <a:bodyPr/>
          <a:lstStyle/>
          <a:p>
            <a:pPr marL="0" indent="0">
              <a:buNone/>
            </a:pPr>
            <a:r>
              <a:rPr lang="en-US" b="1" dirty="0"/>
              <a:t>Exercises and problems:</a:t>
            </a:r>
          </a:p>
          <a:p>
            <a:r>
              <a:rPr lang="en-US" dirty="0"/>
              <a:t>1) Write, then compare the represented fractions, using relationship signs (&lt;, &gt;, = );</a:t>
            </a:r>
            <a:endParaRPr lang="ro-RO" dirty="0"/>
          </a:p>
        </p:txBody>
      </p:sp>
      <p:pic>
        <p:nvPicPr>
          <p:cNvPr id="4" name="image6.jpg" descr="https://www.scoalaintuitext.ro/blog/wp-content/uploads/sites/7/2019/03/Snip-6.jpg"/>
          <p:cNvPicPr/>
          <p:nvPr/>
        </p:nvPicPr>
        <p:blipFill>
          <a:blip r:embed="rId2"/>
          <a:srcRect l="7852" t="10449" r="8483" b="16118"/>
          <a:stretch>
            <a:fillRect/>
          </a:stretch>
        </p:blipFill>
        <p:spPr>
          <a:xfrm>
            <a:off x="1391898" y="2874647"/>
            <a:ext cx="8397656" cy="2343150"/>
          </a:xfrm>
          <a:prstGeom prst="rect">
            <a:avLst/>
          </a:prstGeom>
          <a:ln/>
        </p:spPr>
      </p:pic>
    </p:spTree>
    <p:extLst>
      <p:ext uri="{BB962C8B-B14F-4D97-AF65-F5344CB8AC3E}">
        <p14:creationId xmlns:p14="http://schemas.microsoft.com/office/powerpoint/2010/main" val="21314310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17511"/>
            <a:ext cx="10972800" cy="5308654"/>
          </a:xfrm>
        </p:spPr>
        <p:txBody>
          <a:bodyPr/>
          <a:lstStyle/>
          <a:p>
            <a:r>
              <a:rPr lang="en-US" dirty="0"/>
              <a:t>2) Complete the fractions, so that the following equalities are true:</a:t>
            </a:r>
          </a:p>
          <a:p>
            <a:endParaRPr lang="en-US" dirty="0"/>
          </a:p>
          <a:p>
            <a:endParaRPr lang="en-US" dirty="0"/>
          </a:p>
          <a:p>
            <a:endParaRPr lang="en-US" dirty="0"/>
          </a:p>
          <a:p>
            <a:r>
              <a:rPr lang="en-US" dirty="0"/>
              <a:t>3. Write a smaller fraction and a larger fraction than the given ones:</a:t>
            </a:r>
            <a:endParaRPr lang="ro-RO" dirty="0"/>
          </a:p>
        </p:txBody>
      </p:sp>
      <p:pic>
        <p:nvPicPr>
          <p:cNvPr id="4" name="image4.jpg" descr="https://www.scoalaintuitext.ro/blog/wp-content/uploads/sites/7/2019/03/Snip-intercalat-2.jpg"/>
          <p:cNvPicPr/>
          <p:nvPr/>
        </p:nvPicPr>
        <p:blipFill>
          <a:blip r:embed="rId2"/>
          <a:srcRect l="8815" t="24590" r="11996" b="27022"/>
          <a:stretch>
            <a:fillRect/>
          </a:stretch>
        </p:blipFill>
        <p:spPr>
          <a:xfrm>
            <a:off x="1473288" y="2097033"/>
            <a:ext cx="8679031" cy="1002192"/>
          </a:xfrm>
          <a:prstGeom prst="rect">
            <a:avLst/>
          </a:prstGeom>
          <a:ln/>
        </p:spPr>
      </p:pic>
      <p:pic>
        <p:nvPicPr>
          <p:cNvPr id="5" name="image15.jpg" descr="https://www.scoalaintuitext.ro/blog/wp-content/uploads/sites/7/2019/03/Snip-intercalat-3.jpg"/>
          <p:cNvPicPr/>
          <p:nvPr/>
        </p:nvPicPr>
        <p:blipFill>
          <a:blip r:embed="rId3"/>
          <a:srcRect l="10168" t="39310" r="30508" b="19999"/>
          <a:stretch>
            <a:fillRect/>
          </a:stretch>
        </p:blipFill>
        <p:spPr>
          <a:xfrm>
            <a:off x="1070395" y="4658654"/>
            <a:ext cx="3605122" cy="879504"/>
          </a:xfrm>
          <a:prstGeom prst="rect">
            <a:avLst/>
          </a:prstGeom>
          <a:ln/>
        </p:spPr>
      </p:pic>
    </p:spTree>
    <p:extLst>
      <p:ext uri="{BB962C8B-B14F-4D97-AF65-F5344CB8AC3E}">
        <p14:creationId xmlns:p14="http://schemas.microsoft.com/office/powerpoint/2010/main" val="26407062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53845"/>
            <a:ext cx="10972800" cy="5272320"/>
          </a:xfrm>
        </p:spPr>
        <p:txBody>
          <a:bodyPr/>
          <a:lstStyle/>
          <a:p>
            <a:r>
              <a:rPr lang="en-US" dirty="0"/>
              <a:t>4. Write all fractions less than or equal to 5/8.</a:t>
            </a:r>
          </a:p>
          <a:p>
            <a:r>
              <a:rPr lang="en-US" dirty="0"/>
              <a:t>5. Write the fractions represented by coloring in ascending order:</a:t>
            </a:r>
            <a:endParaRPr lang="ro-RO" dirty="0"/>
          </a:p>
        </p:txBody>
      </p:sp>
      <p:pic>
        <p:nvPicPr>
          <p:cNvPr id="4" name="image11.jpg" descr="https://www.scoalaintuitext.ro/blog/wp-content/uploads/sites/7/2019/03/Snip-7.jpg"/>
          <p:cNvPicPr/>
          <p:nvPr/>
        </p:nvPicPr>
        <p:blipFill>
          <a:blip r:embed="rId2"/>
          <a:srcRect l="19555" t="30109" r="31237" b="19105"/>
          <a:stretch>
            <a:fillRect/>
          </a:stretch>
        </p:blipFill>
        <p:spPr>
          <a:xfrm>
            <a:off x="2057186" y="2663874"/>
            <a:ext cx="6614933" cy="2931185"/>
          </a:xfrm>
          <a:prstGeom prst="rect">
            <a:avLst/>
          </a:prstGeom>
          <a:ln/>
        </p:spPr>
      </p:pic>
    </p:spTree>
    <p:extLst>
      <p:ext uri="{BB962C8B-B14F-4D97-AF65-F5344CB8AC3E}">
        <p14:creationId xmlns:p14="http://schemas.microsoft.com/office/powerpoint/2010/main" val="4264539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90343"/>
            <a:ext cx="10972800" cy="5435822"/>
          </a:xfrm>
        </p:spPr>
        <p:txBody>
          <a:bodyPr/>
          <a:lstStyle/>
          <a:p>
            <a:r>
              <a:rPr lang="en-US" dirty="0"/>
              <a:t>6. Put the fractions between 2/7 and 6/7 in descending order.</a:t>
            </a:r>
          </a:p>
          <a:p>
            <a:r>
              <a:rPr lang="en-US" dirty="0"/>
              <a:t>7. Order the fractions with the denominator 8 and the numerator an odd number less than 6 in ascending order.</a:t>
            </a:r>
            <a:endParaRPr lang="ro-RO" dirty="0"/>
          </a:p>
        </p:txBody>
      </p:sp>
      <p:pic>
        <p:nvPicPr>
          <p:cNvPr id="6" name="image16.png" descr="Înțelegi matematica - mquest.ro"/>
          <p:cNvPicPr/>
          <p:nvPr/>
        </p:nvPicPr>
        <p:blipFill>
          <a:blip r:embed="rId2"/>
          <a:srcRect l="2070" t="4804" r="7077" b="6174"/>
          <a:stretch>
            <a:fillRect/>
          </a:stretch>
        </p:blipFill>
        <p:spPr>
          <a:xfrm>
            <a:off x="2112518" y="2656743"/>
            <a:ext cx="7742047" cy="3268689"/>
          </a:xfrm>
          <a:prstGeom prst="rect">
            <a:avLst/>
          </a:prstGeom>
          <a:ln/>
        </p:spPr>
      </p:pic>
    </p:spTree>
    <p:extLst>
      <p:ext uri="{BB962C8B-B14F-4D97-AF65-F5344CB8AC3E}">
        <p14:creationId xmlns:p14="http://schemas.microsoft.com/office/powerpoint/2010/main" val="39016959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2.png" descr="Înțelegi matematica - mquest.ro"/>
          <p:cNvPicPr/>
          <p:nvPr/>
        </p:nvPicPr>
        <p:blipFill>
          <a:blip r:embed="rId2"/>
          <a:srcRect/>
          <a:stretch>
            <a:fillRect/>
          </a:stretch>
        </p:blipFill>
        <p:spPr>
          <a:xfrm>
            <a:off x="1731013" y="1052644"/>
            <a:ext cx="7933266" cy="4231527"/>
          </a:xfrm>
          <a:prstGeom prst="rect">
            <a:avLst/>
          </a:prstGeom>
          <a:ln/>
        </p:spPr>
      </p:pic>
    </p:spTree>
    <p:extLst>
      <p:ext uri="{BB962C8B-B14F-4D97-AF65-F5344CB8AC3E}">
        <p14:creationId xmlns:p14="http://schemas.microsoft.com/office/powerpoint/2010/main" val="2497702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D74CC-07C9-D045-EAA0-D146D30BF85D}"/>
              </a:ext>
            </a:extLst>
          </p:cNvPr>
          <p:cNvSpPr>
            <a:spLocks noGrp="1"/>
          </p:cNvSpPr>
          <p:nvPr>
            <p:ph type="title"/>
          </p:nvPr>
        </p:nvSpPr>
        <p:spPr/>
        <p:txBody>
          <a:bodyPr/>
          <a:lstStyle/>
          <a:p>
            <a:r>
              <a:rPr lang="en-US" b="1" dirty="0" err="1">
                <a:latin typeface="+mn-lt"/>
              </a:rPr>
              <a:t>Compararing</a:t>
            </a:r>
            <a:r>
              <a:rPr lang="en-US" b="1" dirty="0">
                <a:latin typeface="+mn-lt"/>
              </a:rPr>
              <a:t> fractions</a:t>
            </a:r>
            <a:endParaRPr lang="ro-RO" dirty="0">
              <a:latin typeface="+mn-lt"/>
            </a:endParaRPr>
          </a:p>
        </p:txBody>
      </p:sp>
      <p:sp>
        <p:nvSpPr>
          <p:cNvPr id="3" name="Content Placeholder 2">
            <a:extLst>
              <a:ext uri="{FF2B5EF4-FFF2-40B4-BE49-F238E27FC236}">
                <a16:creationId xmlns:a16="http://schemas.microsoft.com/office/drawing/2014/main" id="{6E1557FD-B32F-2C92-E4A3-EA3E22D6407F}"/>
              </a:ext>
            </a:extLst>
          </p:cNvPr>
          <p:cNvSpPr>
            <a:spLocks noGrp="1"/>
          </p:cNvSpPr>
          <p:nvPr>
            <p:ph idx="1"/>
          </p:nvPr>
        </p:nvSpPr>
        <p:spPr>
          <a:xfrm>
            <a:off x="609600" y="1811254"/>
            <a:ext cx="10972800" cy="4525963"/>
          </a:xfrm>
        </p:spPr>
        <p:txBody>
          <a:bodyPr/>
          <a:lstStyle/>
          <a:p>
            <a:pPr marL="47625" marR="47625" algn="just">
              <a:lnSpc>
                <a:spcPct val="107000"/>
              </a:lnSpc>
              <a:spcBef>
                <a:spcPts val="1440"/>
              </a:spcBef>
              <a:spcAft>
                <a:spcPts val="900"/>
              </a:spcAft>
            </a:pPr>
            <a:r>
              <a:rPr lang="en-US" sz="1800" b="1" dirty="0">
                <a:solidFill>
                  <a:srgbClr val="1F4D78"/>
                </a:solidFill>
                <a:effectLst/>
                <a:ea typeface="Times New Roman" panose="02020603050405020304" pitchFamily="18" charset="0"/>
                <a:cs typeface="Times New Roman" panose="02020603050405020304" pitchFamily="18" charset="0"/>
              </a:rPr>
              <a:t>How are negative fractions compared:</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If two negative fractions have the same denominator, then the fraction with the larger numerator is less than the other: -2/7 &gt; -6/7</a:t>
            </a:r>
          </a:p>
          <a:p>
            <a:pPr marL="47625" marR="47625" algn="just">
              <a:lnSpc>
                <a:spcPct val="107000"/>
              </a:lnSpc>
              <a:spcBef>
                <a:spcPts val="1440"/>
              </a:spcBef>
              <a:spcAft>
                <a:spcPts val="900"/>
              </a:spcAft>
            </a:pPr>
            <a:endParaRPr lang="en-US" sz="1800" dirty="0">
              <a:solidFill>
                <a:schemeClr val="tx1"/>
              </a:solidFill>
              <a:effectLst/>
              <a:ea typeface="Times New Roman" panose="02020603050405020304" pitchFamily="18" charset="0"/>
              <a:cs typeface="Times New Roman" panose="02020603050405020304" pitchFamily="18" charset="0"/>
            </a:endParaRP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If two negative fractions have the same numerator, the fraction with the larger denominator is greater than the other: -5/9 &gt; -5/7</a:t>
            </a:r>
            <a:endParaRPr lang="ro-RO" dirty="0">
              <a:solidFill>
                <a:schemeClr val="tx1"/>
              </a:solidFill>
            </a:endParaRPr>
          </a:p>
        </p:txBody>
      </p:sp>
    </p:spTree>
    <p:extLst>
      <p:ext uri="{BB962C8B-B14F-4D97-AF65-F5344CB8AC3E}">
        <p14:creationId xmlns:p14="http://schemas.microsoft.com/office/powerpoint/2010/main" val="2332744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E7FB8-D511-608D-3106-CABD92634439}"/>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30A36D7F-3C76-FBD9-6C27-62BC74CEAFBB}"/>
              </a:ext>
            </a:extLst>
          </p:cNvPr>
          <p:cNvSpPr>
            <a:spLocks noGrp="1"/>
          </p:cNvSpPr>
          <p:nvPr>
            <p:ph idx="1"/>
          </p:nvPr>
        </p:nvSpPr>
        <p:spPr/>
        <p:txBody>
          <a:bodyPr>
            <a:normAutofit fontScale="55000" lnSpcReduction="20000"/>
          </a:bodyPr>
          <a:lstStyle/>
          <a:p>
            <a:pPr marL="0" indent="0">
              <a:lnSpc>
                <a:spcPct val="140000"/>
              </a:lnSpc>
              <a:spcBef>
                <a:spcPts val="0"/>
              </a:spcBef>
              <a:buNone/>
            </a:pPr>
            <a:r>
              <a:rPr lang="en-US" sz="3300" b="1" dirty="0">
                <a:solidFill>
                  <a:schemeClr val="tx1"/>
                </a:solidFill>
                <a:cs typeface="Times New Roman" panose="02020603050405020304" pitchFamily="18" charset="0"/>
              </a:rPr>
              <a:t>In the case of two negative fractions with different numerators and denominators:</a:t>
            </a:r>
          </a:p>
          <a:p>
            <a:pPr marL="0" indent="0">
              <a:lnSpc>
                <a:spcPct val="140000"/>
              </a:lnSpc>
              <a:spcBef>
                <a:spcPts val="0"/>
              </a:spcBef>
              <a:buNone/>
            </a:pPr>
            <a:endParaRPr lang="en-US" sz="3300" dirty="0">
              <a:solidFill>
                <a:schemeClr val="tx1"/>
              </a:solidFill>
              <a:cs typeface="Times New Roman" panose="02020603050405020304" pitchFamily="18" charset="0"/>
            </a:endParaRPr>
          </a:p>
          <a:p>
            <a:pPr marL="0" indent="0">
              <a:lnSpc>
                <a:spcPct val="140000"/>
              </a:lnSpc>
              <a:spcBef>
                <a:spcPts val="0"/>
              </a:spcBef>
              <a:buNone/>
            </a:pPr>
            <a:r>
              <a:rPr lang="en-US" sz="3300" dirty="0">
                <a:solidFill>
                  <a:schemeClr val="tx1"/>
                </a:solidFill>
                <a:cs typeface="Times New Roman" panose="02020603050405020304" pitchFamily="18" charset="0"/>
              </a:rPr>
              <a:t>any negative subunit fraction (which is greater than -1) is greater than any negative </a:t>
            </a:r>
            <a:r>
              <a:rPr lang="en-US" sz="3300" dirty="0" err="1">
                <a:solidFill>
                  <a:schemeClr val="tx1"/>
                </a:solidFill>
                <a:cs typeface="Times New Roman" panose="02020603050405020304" pitchFamily="18" charset="0"/>
              </a:rPr>
              <a:t>equiunit</a:t>
            </a:r>
            <a:r>
              <a:rPr lang="en-US" sz="3300" dirty="0">
                <a:solidFill>
                  <a:schemeClr val="tx1"/>
                </a:solidFill>
                <a:cs typeface="Times New Roman" panose="02020603050405020304" pitchFamily="18" charset="0"/>
              </a:rPr>
              <a:t> fraction (which is equal to -1), which in turn is greater than any negative </a:t>
            </a:r>
            <a:r>
              <a:rPr lang="en-US" sz="3300" dirty="0" err="1">
                <a:solidFill>
                  <a:schemeClr val="tx1"/>
                </a:solidFill>
                <a:cs typeface="Times New Roman" panose="02020603050405020304" pitchFamily="18" charset="0"/>
              </a:rPr>
              <a:t>superunit</a:t>
            </a:r>
            <a:r>
              <a:rPr lang="en-US" sz="3300" dirty="0">
                <a:solidFill>
                  <a:schemeClr val="tx1"/>
                </a:solidFill>
                <a:cs typeface="Times New Roman" panose="02020603050405020304" pitchFamily="18" charset="0"/>
              </a:rPr>
              <a:t> fraction (which is less than - 1):</a:t>
            </a:r>
          </a:p>
          <a:p>
            <a:pPr marL="0" indent="0">
              <a:lnSpc>
                <a:spcPct val="140000"/>
              </a:lnSpc>
              <a:spcBef>
                <a:spcPts val="0"/>
              </a:spcBef>
              <a:buNone/>
            </a:pPr>
            <a:r>
              <a:rPr lang="en-US" sz="3300" dirty="0">
                <a:solidFill>
                  <a:schemeClr val="tx1"/>
                </a:solidFill>
                <a:cs typeface="Times New Roman" panose="02020603050405020304" pitchFamily="18" charset="0"/>
              </a:rPr>
              <a:t>-3/7 &gt; -1 &gt; -5/2</a:t>
            </a:r>
          </a:p>
          <a:p>
            <a:pPr marL="0" indent="0">
              <a:lnSpc>
                <a:spcPct val="140000"/>
              </a:lnSpc>
              <a:spcBef>
                <a:spcPts val="0"/>
              </a:spcBef>
              <a:buNone/>
            </a:pPr>
            <a:r>
              <a:rPr lang="en-US" sz="3300" dirty="0">
                <a:solidFill>
                  <a:schemeClr val="tx1"/>
                </a:solidFill>
                <a:cs typeface="Times New Roman" panose="02020603050405020304" pitchFamily="18" charset="0"/>
              </a:rPr>
              <a:t>if the fractions are both subunit or </a:t>
            </a:r>
            <a:r>
              <a:rPr lang="en-US" sz="3300" dirty="0" err="1">
                <a:solidFill>
                  <a:schemeClr val="tx1"/>
                </a:solidFill>
                <a:cs typeface="Times New Roman" panose="02020603050405020304" pitchFamily="18" charset="0"/>
              </a:rPr>
              <a:t>superunit</a:t>
            </a:r>
            <a:r>
              <a:rPr lang="en-US" sz="3300" dirty="0">
                <a:solidFill>
                  <a:schemeClr val="tx1"/>
                </a:solidFill>
                <a:cs typeface="Times New Roman" panose="02020603050405020304" pitchFamily="18" charset="0"/>
              </a:rPr>
              <a:t>, they are first brought to the same denominator, the fraction with the larger numerator is less than the other:</a:t>
            </a:r>
          </a:p>
          <a:p>
            <a:pPr marL="0" indent="0">
              <a:lnSpc>
                <a:spcPct val="140000"/>
              </a:lnSpc>
              <a:spcBef>
                <a:spcPts val="0"/>
              </a:spcBef>
              <a:buNone/>
            </a:pPr>
            <a:r>
              <a:rPr lang="en-US" sz="3300" dirty="0">
                <a:solidFill>
                  <a:schemeClr val="tx1"/>
                </a:solidFill>
                <a:cs typeface="Times New Roman" panose="02020603050405020304" pitchFamily="18" charset="0"/>
              </a:rPr>
              <a:t>- 8/9? - 5/7</a:t>
            </a:r>
          </a:p>
          <a:p>
            <a:pPr marL="0" indent="0">
              <a:lnSpc>
                <a:spcPct val="140000"/>
              </a:lnSpc>
              <a:spcBef>
                <a:spcPts val="0"/>
              </a:spcBef>
              <a:buNone/>
            </a:pPr>
            <a:r>
              <a:rPr lang="en-US" sz="3300" dirty="0">
                <a:solidFill>
                  <a:schemeClr val="tx1"/>
                </a:solidFill>
                <a:cs typeface="Times New Roman" panose="02020603050405020304" pitchFamily="18" charset="0"/>
              </a:rPr>
              <a:t>- (8 × 7) / (9 × 7)? - (5 × 9) / (7 × 9)</a:t>
            </a:r>
          </a:p>
          <a:p>
            <a:pPr marL="0" indent="0">
              <a:lnSpc>
                <a:spcPct val="140000"/>
              </a:lnSpc>
              <a:spcBef>
                <a:spcPts val="0"/>
              </a:spcBef>
              <a:buNone/>
            </a:pPr>
            <a:r>
              <a:rPr lang="en-US" sz="3300" dirty="0">
                <a:solidFill>
                  <a:schemeClr val="tx1"/>
                </a:solidFill>
                <a:cs typeface="Times New Roman" panose="02020603050405020304" pitchFamily="18" charset="0"/>
              </a:rPr>
              <a:t>- 56/63 &lt; - 45/63</a:t>
            </a:r>
          </a:p>
          <a:p>
            <a:pPr marL="0" indent="0">
              <a:lnSpc>
                <a:spcPct val="140000"/>
              </a:lnSpc>
              <a:spcBef>
                <a:spcPts val="0"/>
              </a:spcBef>
              <a:buNone/>
            </a:pPr>
            <a:r>
              <a:rPr lang="en-US" sz="3300" dirty="0">
                <a:solidFill>
                  <a:schemeClr val="tx1"/>
                </a:solidFill>
                <a:cs typeface="Times New Roman" panose="02020603050405020304" pitchFamily="18" charset="0"/>
              </a:rPr>
              <a:t>- 8/9 &lt; - 5/7</a:t>
            </a:r>
            <a:endParaRPr lang="ro-RO" dirty="0"/>
          </a:p>
        </p:txBody>
      </p:sp>
    </p:spTree>
    <p:extLst>
      <p:ext uri="{BB962C8B-B14F-4D97-AF65-F5344CB8AC3E}">
        <p14:creationId xmlns:p14="http://schemas.microsoft.com/office/powerpoint/2010/main" val="1129800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C4EF5-652D-1D87-4CA8-310B1BC56BB5}"/>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8ACC230D-01D6-F219-D02E-5E519AF463F7}"/>
              </a:ext>
            </a:extLst>
          </p:cNvPr>
          <p:cNvSpPr>
            <a:spLocks noGrp="1"/>
          </p:cNvSpPr>
          <p:nvPr>
            <p:ph idx="1"/>
          </p:nvPr>
        </p:nvSpPr>
        <p:spPr/>
        <p:txBody>
          <a:bodyPr>
            <a:normAutofit/>
          </a:bodyPr>
          <a:lstStyle/>
          <a:p>
            <a:pPr marL="47625" marR="47625" algn="just">
              <a:lnSpc>
                <a:spcPct val="107000"/>
              </a:lnSpc>
              <a:spcBef>
                <a:spcPts val="1440"/>
              </a:spcBef>
              <a:spcAft>
                <a:spcPts val="900"/>
              </a:spcAft>
            </a:pPr>
            <a:r>
              <a:rPr lang="en-US" sz="1800" b="1" dirty="0">
                <a:solidFill>
                  <a:srgbClr val="1F4D78"/>
                </a:solidFill>
                <a:effectLst/>
                <a:ea typeface="Times New Roman" panose="02020603050405020304" pitchFamily="18" charset="0"/>
                <a:cs typeface="Times New Roman" panose="02020603050405020304" pitchFamily="18" charset="0"/>
              </a:rPr>
              <a:t>What fractions can be simplified? Irreducible fractions.</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An ordinary fraction where the numerator and denominator are coprime numbers (their only common factor is 1) is called an irreducible fraction and cannot be simplified.</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The fraction 4/16 is not irreducible and can be simplified since both 4 and 16 are divisible by 4.</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In contrast, the fraction 4/5 is irreducible and cannot be simplified, since the only common factor of 4 and 5 is 1.</a:t>
            </a:r>
          </a:p>
          <a:p>
            <a:pPr marL="47625" marR="47625" algn="just">
              <a:lnSpc>
                <a:spcPct val="107000"/>
              </a:lnSpc>
              <a:spcBef>
                <a:spcPts val="1440"/>
              </a:spcBef>
              <a:spcAft>
                <a:spcPts val="900"/>
              </a:spcAft>
            </a:pPr>
            <a:r>
              <a:rPr lang="en-US" sz="1800" dirty="0">
                <a:solidFill>
                  <a:schemeClr val="tx1"/>
                </a:solidFill>
                <a:effectLst/>
                <a:ea typeface="Times New Roman" panose="02020603050405020304" pitchFamily="18" charset="0"/>
                <a:cs typeface="Times New Roman" panose="02020603050405020304" pitchFamily="18" charset="0"/>
              </a:rPr>
              <a:t>In conclusion, any fraction in which the denominator and numerator contain common factors other than 1 can be simplified, that is, the numbers are not coprime.</a:t>
            </a:r>
            <a:endParaRPr lang="ro-RO" dirty="0">
              <a:solidFill>
                <a:schemeClr val="tx1"/>
              </a:solidFill>
            </a:endParaRPr>
          </a:p>
        </p:txBody>
      </p:sp>
    </p:spTree>
    <p:extLst>
      <p:ext uri="{BB962C8B-B14F-4D97-AF65-F5344CB8AC3E}">
        <p14:creationId xmlns:p14="http://schemas.microsoft.com/office/powerpoint/2010/main" val="1651765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131C9-3CF5-FABB-0DD0-A40985AE1FCF}"/>
              </a:ext>
            </a:extLst>
          </p:cNvPr>
          <p:cNvSpPr>
            <a:spLocks noGrp="1"/>
          </p:cNvSpPr>
          <p:nvPr>
            <p:ph type="title"/>
          </p:nvPr>
        </p:nvSpPr>
        <p:spPr>
          <a:xfrm>
            <a:off x="609600" y="668254"/>
            <a:ext cx="10972800" cy="1143000"/>
          </a:xfrm>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70B8DBB8-D0EA-FD12-6C17-16280960023C}"/>
              </a:ext>
            </a:extLst>
          </p:cNvPr>
          <p:cNvSpPr>
            <a:spLocks noGrp="1"/>
          </p:cNvSpPr>
          <p:nvPr>
            <p:ph idx="1"/>
          </p:nvPr>
        </p:nvSpPr>
        <p:spPr>
          <a:xfrm>
            <a:off x="609600" y="2036207"/>
            <a:ext cx="10972800" cy="3631863"/>
          </a:xfrm>
        </p:spPr>
        <p:txBody>
          <a:bodyPr/>
          <a:lstStyle/>
          <a:p>
            <a:pPr marL="47625" marR="47625" algn="just">
              <a:lnSpc>
                <a:spcPct val="107000"/>
              </a:lnSpc>
              <a:spcBef>
                <a:spcPts val="1440"/>
              </a:spcBef>
              <a:spcAft>
                <a:spcPts val="900"/>
              </a:spcAft>
            </a:pPr>
            <a:r>
              <a:rPr lang="en-US" sz="2400" b="1" dirty="0">
                <a:solidFill>
                  <a:srgbClr val="1F4D78"/>
                </a:solidFill>
                <a:effectLst/>
                <a:ea typeface="Times New Roman" panose="02020603050405020304" pitchFamily="18" charset="0"/>
                <a:cs typeface="Times New Roman" panose="02020603050405020304" pitchFamily="18" charset="0"/>
              </a:rPr>
              <a:t>Why do we simplify a fraction?</a:t>
            </a:r>
          </a:p>
          <a:p>
            <a:pPr marL="47625" marR="47625" algn="just">
              <a:lnSpc>
                <a:spcPct val="107000"/>
              </a:lnSpc>
              <a:spcBef>
                <a:spcPts val="1440"/>
              </a:spcBef>
              <a:spcAft>
                <a:spcPts val="900"/>
              </a:spcAft>
            </a:pPr>
            <a:r>
              <a:rPr lang="en-US" sz="2400" dirty="0">
                <a:solidFill>
                  <a:schemeClr val="tx1"/>
                </a:solidFill>
                <a:effectLst/>
                <a:ea typeface="Times New Roman" panose="02020603050405020304" pitchFamily="18" charset="0"/>
                <a:cs typeface="Times New Roman" panose="02020603050405020304" pitchFamily="18" charset="0"/>
              </a:rPr>
              <a:t>Simplifying fractions is indicated, because this operation reduces both the value of the denominator and the numerator, making the calculations in which the respective fractions will be used easier.</a:t>
            </a:r>
            <a:endParaRPr lang="ro-RO" sz="2400" dirty="0">
              <a:solidFill>
                <a:schemeClr val="tx1"/>
              </a:solidFill>
            </a:endParaRPr>
          </a:p>
        </p:txBody>
      </p:sp>
    </p:spTree>
    <p:extLst>
      <p:ext uri="{BB962C8B-B14F-4D97-AF65-F5344CB8AC3E}">
        <p14:creationId xmlns:p14="http://schemas.microsoft.com/office/powerpoint/2010/main" val="3382500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CF001-9D08-5559-3525-04E8ED9A6F2C}"/>
              </a:ext>
            </a:extLst>
          </p:cNvPr>
          <p:cNvSpPr>
            <a:spLocks noGrp="1"/>
          </p:cNvSpPr>
          <p:nvPr>
            <p:ph type="title"/>
          </p:nvPr>
        </p:nvSpPr>
        <p:spPr>
          <a:xfrm>
            <a:off x="609600" y="819645"/>
            <a:ext cx="10972800" cy="1143000"/>
          </a:xfrm>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F42D3237-FBC7-76A8-87EB-B78D814850C3}"/>
              </a:ext>
            </a:extLst>
          </p:cNvPr>
          <p:cNvSpPr>
            <a:spLocks noGrp="1"/>
          </p:cNvSpPr>
          <p:nvPr>
            <p:ph idx="1"/>
          </p:nvPr>
        </p:nvSpPr>
        <p:spPr>
          <a:xfrm>
            <a:off x="609600" y="2108875"/>
            <a:ext cx="10972800" cy="2360180"/>
          </a:xfrm>
        </p:spPr>
        <p:txBody>
          <a:bodyPr/>
          <a:lstStyle/>
          <a:p>
            <a:pPr algn="just"/>
            <a:r>
              <a:rPr lang="en-US" sz="2400" b="1" dirty="0">
                <a:solidFill>
                  <a:srgbClr val="002060"/>
                </a:solidFill>
                <a:effectLst/>
                <a:ea typeface="Times New Roman" panose="02020603050405020304" pitchFamily="18" charset="0"/>
                <a:cs typeface="Times New Roman" panose="02020603050405020304" pitchFamily="18" charset="0"/>
              </a:rPr>
              <a:t>Simplified fraction. Equivalent fraction. </a:t>
            </a:r>
          </a:p>
          <a:p>
            <a:pPr algn="just"/>
            <a:r>
              <a:rPr lang="en-US" sz="2400" dirty="0">
                <a:solidFill>
                  <a:schemeClr val="tx1"/>
                </a:solidFill>
                <a:effectLst/>
                <a:ea typeface="Times New Roman" panose="02020603050405020304" pitchFamily="18" charset="0"/>
                <a:cs typeface="Times New Roman" panose="02020603050405020304" pitchFamily="18" charset="0"/>
              </a:rPr>
              <a:t>The resulting fraction, 6/8, is called a fraction equivalent to the original fraction 12/16, that is, it represents the same value, the same proportion of the whole, and was obtained from the original fraction by simplification: both the numerator and the denominator were divided by the number 2.</a:t>
            </a:r>
            <a:endParaRPr lang="ro-RO" sz="2400" dirty="0">
              <a:solidFill>
                <a:schemeClr val="tx1"/>
              </a:solidFill>
            </a:endParaRPr>
          </a:p>
        </p:txBody>
      </p:sp>
    </p:spTree>
    <p:extLst>
      <p:ext uri="{BB962C8B-B14F-4D97-AF65-F5344CB8AC3E}">
        <p14:creationId xmlns:p14="http://schemas.microsoft.com/office/powerpoint/2010/main" val="4267524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1B7C4-FBBA-3DCC-ED10-A75FA21E4CA5}"/>
              </a:ext>
            </a:extLst>
          </p:cNvPr>
          <p:cNvSpPr>
            <a:spLocks noGrp="1"/>
          </p:cNvSpPr>
          <p:nvPr>
            <p:ph type="title"/>
          </p:nvPr>
        </p:nvSpPr>
        <p:spPr/>
        <p:txBody>
          <a:bodyPr/>
          <a:lstStyle/>
          <a:p>
            <a:r>
              <a:rPr lang="en-US" b="1" dirty="0" err="1">
                <a:latin typeface="+mn-lt"/>
              </a:rPr>
              <a:t>Compararing</a:t>
            </a:r>
            <a:r>
              <a:rPr lang="en-US" b="1" dirty="0">
                <a:latin typeface="+mn-lt"/>
              </a:rPr>
              <a:t> fractions</a:t>
            </a:r>
            <a:endParaRPr lang="ro-RO" dirty="0">
              <a:latin typeface="+mn-lt"/>
            </a:endParaRPr>
          </a:p>
        </p:txBody>
      </p:sp>
      <p:sp>
        <p:nvSpPr>
          <p:cNvPr id="3" name="Content Placeholder 2">
            <a:extLst>
              <a:ext uri="{FF2B5EF4-FFF2-40B4-BE49-F238E27FC236}">
                <a16:creationId xmlns:a16="http://schemas.microsoft.com/office/drawing/2014/main" id="{18C03B3B-7591-8A1F-38CC-2E4811EA94A8}"/>
              </a:ext>
            </a:extLst>
          </p:cNvPr>
          <p:cNvSpPr>
            <a:spLocks noGrp="1"/>
          </p:cNvSpPr>
          <p:nvPr>
            <p:ph idx="1"/>
          </p:nvPr>
        </p:nvSpPr>
        <p:spPr/>
        <p:txBody>
          <a:bodyPr>
            <a:normAutofit/>
          </a:bodyPr>
          <a:lstStyle/>
          <a:p>
            <a:pPr algn="just">
              <a:lnSpc>
                <a:spcPct val="120000"/>
              </a:lnSpc>
              <a:spcBef>
                <a:spcPts val="0"/>
              </a:spcBef>
            </a:pPr>
            <a:r>
              <a:rPr lang="en-US" sz="1800" dirty="0">
                <a:solidFill>
                  <a:srgbClr val="000000"/>
                </a:solidFill>
                <a:effectLst/>
                <a:ea typeface="Calibri" panose="020F0502020204030204" pitchFamily="34" charset="0"/>
                <a:cs typeface="Times New Roman" panose="02020603050405020304" pitchFamily="18" charset="0"/>
              </a:rPr>
              <a:t>Finally, to simplify the fraction to its simplest, irreducible form, divide both the numerator and denominator of the fraction by CMMDC:</a:t>
            </a:r>
          </a:p>
          <a:p>
            <a:pPr marL="0" indent="0" algn="just">
              <a:lnSpc>
                <a:spcPct val="120000"/>
              </a:lnSpc>
              <a:spcBef>
                <a:spcPts val="0"/>
              </a:spcBef>
              <a:buNone/>
            </a:pPr>
            <a:r>
              <a:rPr lang="en-US" sz="1800" dirty="0">
                <a:solidFill>
                  <a:srgbClr val="000000"/>
                </a:solidFill>
                <a:effectLst/>
                <a:ea typeface="Calibri" panose="020F0502020204030204" pitchFamily="34" charset="0"/>
                <a:cs typeface="Times New Roman" panose="02020603050405020304" pitchFamily="18" charset="0"/>
              </a:rPr>
              <a:t>                                           12/16 = (12 : 4) / (16 : 4) = ¾</a:t>
            </a:r>
          </a:p>
          <a:p>
            <a:pPr algn="just">
              <a:lnSpc>
                <a:spcPct val="120000"/>
              </a:lnSpc>
              <a:spcBef>
                <a:spcPts val="0"/>
              </a:spcBef>
            </a:pPr>
            <a:r>
              <a:rPr lang="en-US" sz="1800" dirty="0">
                <a:solidFill>
                  <a:srgbClr val="000000"/>
                </a:solidFill>
                <a:effectLst/>
                <a:ea typeface="Calibri" panose="020F0502020204030204" pitchFamily="34" charset="0"/>
                <a:cs typeface="Times New Roman" panose="02020603050405020304" pitchFamily="18" charset="0"/>
              </a:rPr>
              <a:t>Irreducible fraction. The fraction thus obtained, 3/4, is called an irreducible simplified fraction (that is, it cannot be simplified further, it is in its simplest form, the numerator and denominator are prime numbers to each other, they have no common divisors other than 1).</a:t>
            </a:r>
          </a:p>
          <a:p>
            <a:pPr algn="just">
              <a:lnSpc>
                <a:spcPct val="120000"/>
              </a:lnSpc>
              <a:spcBef>
                <a:spcPts val="0"/>
              </a:spcBef>
            </a:pPr>
            <a:r>
              <a:rPr lang="en-US" sz="1800" dirty="0">
                <a:solidFill>
                  <a:srgbClr val="000000"/>
                </a:solidFill>
                <a:effectLst/>
                <a:ea typeface="Calibri" panose="020F0502020204030204" pitchFamily="34" charset="0"/>
                <a:cs typeface="Times New Roman" panose="02020603050405020304" pitchFamily="18" charset="0"/>
              </a:rPr>
              <a:t>The fraction 3/4 is an equivalent fraction to the original fraction 12/16, that is, it represents the same value (or the same proportion). As we saw above:</a:t>
            </a:r>
          </a:p>
          <a:p>
            <a:pPr marL="0" indent="0" algn="just">
              <a:lnSpc>
                <a:spcPct val="120000"/>
              </a:lnSpc>
              <a:spcBef>
                <a:spcPts val="0"/>
              </a:spcBef>
              <a:buNone/>
            </a:pPr>
            <a:r>
              <a:rPr lang="en-US" sz="1800" dirty="0">
                <a:solidFill>
                  <a:srgbClr val="000000"/>
                </a:solidFill>
                <a:effectLst/>
                <a:ea typeface="Calibri" panose="020F0502020204030204" pitchFamily="34" charset="0"/>
                <a:cs typeface="Times New Roman" panose="02020603050405020304" pitchFamily="18" charset="0"/>
              </a:rPr>
              <a:t>                  		3/4 = 6/8 = 12/18 - these are all equivalent fractions, obtained by simplification.</a:t>
            </a:r>
          </a:p>
          <a:p>
            <a:pPr algn="just">
              <a:lnSpc>
                <a:spcPct val="120000"/>
              </a:lnSpc>
              <a:spcBef>
                <a:spcPts val="0"/>
              </a:spcBef>
            </a:pPr>
            <a:r>
              <a:rPr lang="en-US" sz="1800" dirty="0">
                <a:solidFill>
                  <a:srgbClr val="000000"/>
                </a:solidFill>
                <a:effectLst/>
                <a:ea typeface="Calibri" panose="020F0502020204030204" pitchFamily="34" charset="0"/>
                <a:cs typeface="Times New Roman" panose="02020603050405020304" pitchFamily="18" charset="0"/>
              </a:rPr>
              <a:t>Equivalent fractions can be obtained not only by simplifying, but also by multiplying a fraction, that is, by multiplying the numerator and denominator by the same non-zero number, that is, the reverse process of simplification, but that is another discussion.</a:t>
            </a:r>
            <a:endParaRPr lang="ro-RO" dirty="0"/>
          </a:p>
        </p:txBody>
      </p:sp>
    </p:spTree>
    <p:extLst>
      <p:ext uri="{BB962C8B-B14F-4D97-AF65-F5344CB8AC3E}">
        <p14:creationId xmlns:p14="http://schemas.microsoft.com/office/powerpoint/2010/main" val="36988244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195</TotalTime>
  <Words>3210</Words>
  <Application>Microsoft Office PowerPoint</Application>
  <PresentationFormat>Widescreen</PresentationFormat>
  <Paragraphs>240</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Adobe Heiti Std R</vt:lpstr>
      <vt:lpstr>Arial</vt:lpstr>
      <vt:lpstr>Calibri</vt:lpstr>
      <vt:lpstr>Office Theme</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Compararing fractions</vt:lpstr>
      <vt:lpstr>Sources</vt:lpstr>
      <vt:lpstr>Examples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Numere întregi</dc:title>
  <dc:creator>Microsoft account</dc:creator>
  <cp:lastModifiedBy>Ioana-Alina Zidaru</cp:lastModifiedBy>
  <cp:revision>18</cp:revision>
  <dcterms:created xsi:type="dcterms:W3CDTF">2022-06-19T18:34:58Z</dcterms:created>
  <dcterms:modified xsi:type="dcterms:W3CDTF">2023-01-25T22:14:46Z</dcterms:modified>
</cp:coreProperties>
</file>