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68" y="1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26-Jan-23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8.wmf"/><Relationship Id="rId2" Type="http://schemas.openxmlformats.org/officeDocument/2006/relationships/oleObject" Target="../embeddings/oleObject24.bin"/><Relationship Id="rId16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5.wmf"/><Relationship Id="rId5" Type="http://schemas.openxmlformats.org/officeDocument/2006/relationships/image" Target="../media/image30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1.wmf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11.bin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5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 dirty="0"/>
              <a:t>Indefinite integrals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err="1"/>
              <a:t>IInd</a:t>
            </a:r>
            <a:r>
              <a:rPr lang="en-US" sz="2000" b="1" dirty="0"/>
              <a:t> physical meaning of the indefinite integral:</a:t>
            </a:r>
          </a:p>
          <a:p>
            <a:pPr marL="0" indent="0">
              <a:buNone/>
            </a:pPr>
            <a:r>
              <a:rPr lang="en-US" sz="2000" dirty="0"/>
              <a:t>• If a mobile (material point) moves unevenly and the law of its displacement is                 , the law of variation of its speed is</a:t>
            </a:r>
          </a:p>
          <a:p>
            <a:pPr marL="0" indent="0">
              <a:buNone/>
            </a:pPr>
            <a:r>
              <a:rPr lang="en-US" sz="2000" dirty="0"/>
              <a:t>and the law of variation of its acceleration is, then:</a:t>
            </a:r>
          </a:p>
          <a:p>
            <a:pPr marL="0" indent="0">
              <a:buNone/>
            </a:pPr>
            <a:r>
              <a:rPr lang="en-US" sz="2000" dirty="0"/>
              <a:t>From the physical meaning of the derivative we have:</a:t>
            </a:r>
          </a:p>
          <a:p>
            <a:pPr marL="0" indent="0">
              <a:buNone/>
            </a:pPr>
            <a:r>
              <a:rPr lang="en-US" sz="2000" dirty="0"/>
              <a:t>From the physical meaning of the indefinite integral we have:</a:t>
            </a:r>
          </a:p>
          <a:p>
            <a:pPr marL="0" indent="0">
              <a:buNone/>
            </a:pPr>
            <a:r>
              <a:rPr lang="en-US" sz="2000" dirty="0"/>
              <a:t>From the physical meaning of the indefinite integral we have: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57676"/>
              </p:ext>
            </p:extLst>
          </p:nvPr>
        </p:nvGraphicFramePr>
        <p:xfrm>
          <a:off x="3287688" y="1539807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4870" imgH="203024" progId="Equation.3">
                  <p:embed/>
                </p:oleObj>
              </mc:Choice>
              <mc:Fallback>
                <p:oleObj name="Equation" r:id="rId2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88" y="1539807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594125"/>
              </p:ext>
            </p:extLst>
          </p:nvPr>
        </p:nvGraphicFramePr>
        <p:xfrm>
          <a:off x="7864908" y="1514570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7780" imgH="203112" progId="Equation.3">
                  <p:embed/>
                </p:oleObj>
              </mc:Choice>
              <mc:Fallback>
                <p:oleObj name="Equation" r:id="rId4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4908" y="1514570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701196"/>
              </p:ext>
            </p:extLst>
          </p:nvPr>
        </p:nvGraphicFramePr>
        <p:xfrm>
          <a:off x="6931077" y="1913349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474" imgH="203112" progId="Equation.3">
                  <p:embed/>
                </p:oleObj>
              </mc:Choice>
              <mc:Fallback>
                <p:oleObj name="Equation" r:id="rId6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077" y="1913349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756106"/>
              </p:ext>
            </p:extLst>
          </p:nvPr>
        </p:nvGraphicFramePr>
        <p:xfrm>
          <a:off x="7304489" y="2273461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203112" progId="Equation.3">
                  <p:embed/>
                </p:oleObj>
              </mc:Choice>
              <mc:Fallback>
                <p:oleObj name="Equation" r:id="rId8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489" y="2273461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633272"/>
              </p:ext>
            </p:extLst>
          </p:nvPr>
        </p:nvGraphicFramePr>
        <p:xfrm>
          <a:off x="8059308" y="2676681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586" imgH="203112" progId="Equation.3">
                  <p:embed/>
                </p:oleObj>
              </mc:Choice>
              <mc:Fallback>
                <p:oleObj name="Equation" r:id="rId10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308" y="2676681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713134"/>
              </p:ext>
            </p:extLst>
          </p:nvPr>
        </p:nvGraphicFramePr>
        <p:xfrm>
          <a:off x="8029448" y="3019041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9000" imgH="279400" progId="Equation.3">
                  <p:embed/>
                </p:oleObj>
              </mc:Choice>
              <mc:Fallback>
                <p:oleObj name="Equation" r:id="rId12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019041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85692"/>
              </p:ext>
            </p:extLst>
          </p:nvPr>
        </p:nvGraphicFramePr>
        <p:xfrm>
          <a:off x="8029448" y="3392818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79500" imgH="279400" progId="Equation.3">
                  <p:embed/>
                </p:oleObj>
              </mc:Choice>
              <mc:Fallback>
                <p:oleObj name="Equation" r:id="rId14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392818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7305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IIIrd</a:t>
            </a:r>
            <a:r>
              <a:rPr lang="en-US" sz="2000" b="1" dirty="0"/>
              <a:t> physical meaning of the indefinite integral:</a:t>
            </a:r>
          </a:p>
          <a:p>
            <a:r>
              <a:rPr lang="en-US" sz="2000" dirty="0"/>
              <a:t>If a material point moves along the Ox axis under the action</a:t>
            </a:r>
          </a:p>
          <a:p>
            <a:r>
              <a:rPr lang="en-US" sz="2000" dirty="0"/>
              <a:t>  force                    , then the law of variation of the work done under</a:t>
            </a:r>
          </a:p>
          <a:p>
            <a:r>
              <a:rPr lang="en-US" sz="2000" dirty="0"/>
              <a:t>  the action of force F is: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223424"/>
              </p:ext>
            </p:extLst>
          </p:nvPr>
        </p:nvGraphicFramePr>
        <p:xfrm>
          <a:off x="2495600" y="4653190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22030" imgH="203112" progId="Equation.3">
                  <p:embed/>
                </p:oleObj>
              </mc:Choice>
              <mc:Fallback>
                <p:oleObj name="Equation" r:id="rId16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600" y="4653190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47246"/>
              </p:ext>
            </p:extLst>
          </p:nvPr>
        </p:nvGraphicFramePr>
        <p:xfrm>
          <a:off x="4157320" y="4920563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50531" imgH="279279" progId="Equation.3">
                  <p:embed/>
                </p:oleObj>
              </mc:Choice>
              <mc:Fallback>
                <p:oleObj name="Equation" r:id="rId18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320" y="4920563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93700" progId="Equation.3">
                  <p:embed/>
                </p:oleObj>
              </mc:Choice>
              <mc:Fallback>
                <p:oleObj name="Equation" r:id="rId4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Exercises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-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279360" progId="Equation.3">
                  <p:embed/>
                </p:oleObj>
              </mc:Choice>
              <mc:Fallback>
                <p:oleObj name="Equation" r:id="rId4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Some properties of the indefinite integral</a:t>
            </a:r>
          </a:p>
          <a:p>
            <a:endParaRPr lang="en-US" dirty="0"/>
          </a:p>
          <a:p>
            <a:r>
              <a:rPr lang="en-US" b="1" dirty="0"/>
              <a:t>Theorem 9: </a:t>
            </a:r>
            <a:r>
              <a:rPr lang="en-US" dirty="0"/>
              <a:t>If the functions f: I </a:t>
            </a:r>
            <a:r>
              <a:rPr lang="ro-RO" dirty="0">
                <a:sym typeface="Wingdings" panose="05000000000000000000" pitchFamily="2" charset="2"/>
              </a:rPr>
              <a:t> </a:t>
            </a:r>
            <a:r>
              <a:rPr lang="en-US" dirty="0"/>
              <a:t>R and φ : I </a:t>
            </a:r>
            <a:r>
              <a:rPr lang="ro-RO" dirty="0">
                <a:sym typeface="Wingdings" panose="05000000000000000000" pitchFamily="2" charset="2"/>
              </a:rPr>
              <a:t></a:t>
            </a:r>
            <a:r>
              <a:rPr lang="en-US" dirty="0"/>
              <a:t> R admit primitives on the interval I and the function f has a continuous derivative on the interval I, then the following properties hold: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2. Table of indefinite integrals (immediate primitives)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31) Integrals of hyperbolic functions: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7273900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3. The theorem and formulas for integration by parts</a:t>
            </a:r>
          </a:p>
          <a:p>
            <a:pPr marL="0" indent="0">
              <a:buNone/>
            </a:pPr>
            <a:r>
              <a:rPr lang="en-US" dirty="0"/>
              <a:t>Theorem 10: If the functions f:I </a:t>
            </a:r>
            <a:r>
              <a:rPr lang="ro-RO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dirty="0"/>
              <a:t>R and g:I </a:t>
            </a:r>
            <a:r>
              <a:rPr lang="ro-RO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dirty="0"/>
              <a:t>R are differentiable and have a continuous derivative on the interval I, then the functions and admit primitives on the interval I and the formula holds:</a:t>
            </a:r>
          </a:p>
          <a:p>
            <a:pPr marL="0" indent="0">
              <a:buNone/>
            </a:pPr>
            <a:r>
              <a:rPr lang="en-US" dirty="0"/>
              <a:t>Note: If we also note              ,                then formula (1) takes on a more useful form:</a:t>
            </a:r>
          </a:p>
          <a:p>
            <a:pPr marL="0" indent="0">
              <a:buNone/>
            </a:pPr>
            <a:r>
              <a:rPr lang="en-US" dirty="0"/>
              <a:t>(2)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b="1" dirty="0"/>
              <a:t>Formulas (1) and (2) are called the integration by parts formulas for the indefinite integral.</a:t>
            </a:r>
            <a:endParaRPr lang="ro-RO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189834"/>
              </p:ext>
            </p:extLst>
          </p:nvPr>
        </p:nvGraphicFramePr>
        <p:xfrm>
          <a:off x="5355131" y="2197714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82900" imgH="279400" progId="Equation.3">
                  <p:embed/>
                </p:oleObj>
              </mc:Choice>
              <mc:Fallback>
                <p:oleObj name="Equation" r:id="rId2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5131" y="2197714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681597"/>
              </p:ext>
            </p:extLst>
          </p:nvPr>
        </p:nvGraphicFramePr>
        <p:xfrm>
          <a:off x="3863752" y="2668050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83947" imgH="203112" progId="Equation.3">
                  <p:embed/>
                </p:oleObj>
              </mc:Choice>
              <mc:Fallback>
                <p:oleObj name="Equation" r:id="rId4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752" y="2668050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255311"/>
              </p:ext>
            </p:extLst>
          </p:nvPr>
        </p:nvGraphicFramePr>
        <p:xfrm>
          <a:off x="4943872" y="2668050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558" imgH="203112" progId="Equation.3">
                  <p:embed/>
                </p:oleObj>
              </mc:Choice>
              <mc:Fallback>
                <p:oleObj name="Equation" r:id="rId6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872" y="2668050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382460"/>
              </p:ext>
            </p:extLst>
          </p:nvPr>
        </p:nvGraphicFramePr>
        <p:xfrm>
          <a:off x="1705575" y="3406143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500" imgH="279400" progId="Equation.3">
                  <p:embed/>
                </p:oleObj>
              </mc:Choice>
              <mc:Fallback>
                <p:oleObj name="Equation" r:id="rId8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5575" y="3406143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 dirty="0"/>
              <a:t>4. Theorems and integration formulas by change of variable (substitution) for the indefinite integral</a:t>
            </a:r>
          </a:p>
          <a:p>
            <a:r>
              <a:rPr lang="en-US" sz="1800" b="1" dirty="0"/>
              <a:t>Theorem 11 (the first change of variable formula):</a:t>
            </a:r>
          </a:p>
          <a:p>
            <a:r>
              <a:rPr lang="en-US" sz="1800" dirty="0"/>
              <a:t>If the function                 is differentiable on the interval I, and the function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31911"/>
              </p:ext>
            </p:extLst>
          </p:nvPr>
        </p:nvGraphicFramePr>
        <p:xfrm>
          <a:off x="2999656" y="1835870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656" y="1835870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8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, admits primitives on the interval J and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9272" y="2265941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 </a:t>
            </a:r>
            <a:r>
              <a:rPr lang="en-US" dirty="0"/>
              <a:t>is a primitive of the function                   , then the function is a primitive of the function and the formula holds: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519583"/>
              </p:ext>
            </p:extLst>
          </p:nvPr>
        </p:nvGraphicFramePr>
        <p:xfrm>
          <a:off x="4477410" y="2694282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08" imgH="203112" progId="Equation.3">
                  <p:embed/>
                </p:oleObj>
              </mc:Choice>
              <mc:Fallback>
                <p:oleObj name="Equation" r:id="rId7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410" y="2694282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203112" progId="Equation.3">
                  <p:embed/>
                </p:oleObj>
              </mc:Choice>
              <mc:Fallback>
                <p:oleObj name="Equation" r:id="rId8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27520"/>
              </p:ext>
            </p:extLst>
          </p:nvPr>
        </p:nvGraphicFramePr>
        <p:xfrm>
          <a:off x="4829420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82800" imgH="279400" progId="Equation.3">
                  <p:embed/>
                </p:oleObj>
              </mc:Choice>
              <mc:Fallback>
                <p:oleObj name="Equation" r:id="rId10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420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Substitution method for calculating the indefinite integral (first variable change method):</a:t>
            </a:r>
          </a:p>
          <a:p>
            <a:r>
              <a:rPr lang="en-US" dirty="0"/>
              <a:t>     a) If the substitution is made</a:t>
            </a:r>
            <a:endParaRPr lang="ro-RO" dirty="0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575638"/>
              </p:ext>
            </p:extLst>
          </p:nvPr>
        </p:nvGraphicFramePr>
        <p:xfrm>
          <a:off x="4775041" y="4059728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641" imgH="203112" progId="Equation.3">
                  <p:embed/>
                </p:oleObj>
              </mc:Choice>
              <mc:Fallback>
                <p:oleObj name="Equation" r:id="rId12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041" y="4059728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450" y="443707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Theorem 12: (second change of variable formula):</a:t>
            </a:r>
          </a:p>
          <a:p>
            <a:pPr marL="0" indent="0">
              <a:buNone/>
            </a:pPr>
            <a:r>
              <a:rPr lang="en-US" sz="1600" dirty="0"/>
              <a:t>If the function                    , is bijective and differentiable on the interval I, the function admits primitives on the interval J and H is a primitive of the function                          , then the function                          admits primitives and the function               is a primitive of the function f and the formula holds</a:t>
            </a:r>
          </a:p>
          <a:p>
            <a:pPr marL="0" indent="0">
              <a:buNone/>
            </a:pPr>
            <a:r>
              <a:rPr lang="en-US" sz="1600" dirty="0"/>
              <a:t>Note: Practically, when calculating the indefinite integral by the second variable change method, one notes                    , from where                , and applies the formula: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799082"/>
              </p:ext>
            </p:extLst>
          </p:nvPr>
        </p:nvGraphicFramePr>
        <p:xfrm>
          <a:off x="2855166" y="1329391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725" imgH="203112" progId="Equation.3">
                  <p:embed/>
                </p:oleObj>
              </mc:Choice>
              <mc:Fallback>
                <p:oleObj name="Equation" r:id="rId2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166" y="1329391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203431"/>
              </p:ext>
            </p:extLst>
          </p:nvPr>
        </p:nvGraphicFramePr>
        <p:xfrm>
          <a:off x="8722719" y="1325368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2719" y="1325368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6651"/>
              </p:ext>
            </p:extLst>
          </p:nvPr>
        </p:nvGraphicFramePr>
        <p:xfrm>
          <a:off x="7356010" y="1605820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6698" imgH="203112" progId="Equation.3">
                  <p:embed/>
                </p:oleObj>
              </mc:Choice>
              <mc:Fallback>
                <p:oleObj name="Equation" r:id="rId6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6010" y="1605820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140481"/>
              </p:ext>
            </p:extLst>
          </p:nvPr>
        </p:nvGraphicFramePr>
        <p:xfrm>
          <a:off x="3255116" y="1802331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47419" imgH="203112" progId="Equation.3">
                  <p:embed/>
                </p:oleObj>
              </mc:Choice>
              <mc:Fallback>
                <p:oleObj name="Equation" r:id="rId8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116" y="1802331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893478"/>
              </p:ext>
            </p:extLst>
          </p:nvPr>
        </p:nvGraphicFramePr>
        <p:xfrm>
          <a:off x="7230711" y="1819208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5085" imgH="228501" progId="Equation.3">
                  <p:embed/>
                </p:oleObj>
              </mc:Choice>
              <mc:Fallback>
                <p:oleObj name="Equation" r:id="rId10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0711" y="1819208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354876"/>
              </p:ext>
            </p:extLst>
          </p:nvPr>
        </p:nvGraphicFramePr>
        <p:xfrm>
          <a:off x="5776862" y="2013568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25600" imgH="279400" progId="Equation.3">
                  <p:embed/>
                </p:oleObj>
              </mc:Choice>
              <mc:Fallback>
                <p:oleObj name="Equation" r:id="rId12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862" y="2013568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477836"/>
              </p:ext>
            </p:extLst>
          </p:nvPr>
        </p:nvGraphicFramePr>
        <p:xfrm>
          <a:off x="5214144" y="2595047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33169" imgH="203112" progId="Equation.3">
                  <p:embed/>
                </p:oleObj>
              </mc:Choice>
              <mc:Fallback>
                <p:oleObj name="Equation" r:id="rId14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144" y="2595047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806662"/>
              </p:ext>
            </p:extLst>
          </p:nvPr>
        </p:nvGraphicFramePr>
        <p:xfrm>
          <a:off x="3302573" y="2570270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573" y="2570270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06317"/>
              </p:ext>
            </p:extLst>
          </p:nvPr>
        </p:nvGraphicFramePr>
        <p:xfrm>
          <a:off x="2433232" y="2880297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492500" imgH="279400" progId="Equation.3">
                  <p:embed/>
                </p:oleObj>
              </mc:Choice>
              <mc:Fallback>
                <p:oleObj name="Equation" r:id="rId18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232" y="2880297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68222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5. The physical meaning of the indefinite integral</a:t>
            </a:r>
          </a:p>
          <a:p>
            <a:r>
              <a:rPr lang="en-US" sz="1600" dirty="0" err="1"/>
              <a:t>Ist</a:t>
            </a:r>
            <a:r>
              <a:rPr lang="en-US" sz="1600" dirty="0"/>
              <a:t> physical meaning of the indefinite integral:</a:t>
            </a:r>
          </a:p>
          <a:p>
            <a:r>
              <a:rPr lang="en-US" sz="1600" dirty="0"/>
              <a:t>• If a mobile (material point) moves unevenly and</a:t>
            </a:r>
          </a:p>
          <a:p>
            <a:r>
              <a:rPr lang="en-US" sz="1600" dirty="0"/>
              <a:t>the law of its displacement is                  and the law of variation of its velocity is</a:t>
            </a:r>
          </a:p>
          <a:p>
            <a:r>
              <a:rPr lang="en-US" sz="1600" dirty="0"/>
              <a:t>                  , then:</a:t>
            </a:r>
          </a:p>
          <a:p>
            <a:r>
              <a:rPr lang="en-US" sz="1600" dirty="0"/>
              <a:t>From the physical meaning of the derivative we have:</a:t>
            </a:r>
          </a:p>
          <a:p>
            <a:r>
              <a:rPr lang="en-US" sz="1600" dirty="0"/>
              <a:t>From the physical meaning of the indefinite integral we have: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509687"/>
              </p:ext>
            </p:extLst>
          </p:nvPr>
        </p:nvGraphicFramePr>
        <p:xfrm>
          <a:off x="1714952" y="4579668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94870" imgH="203024" progId="Equation.3">
                  <p:embed/>
                </p:oleObj>
              </mc:Choice>
              <mc:Fallback>
                <p:oleObj name="Equation" r:id="rId20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952" y="4579668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587934"/>
              </p:ext>
            </p:extLst>
          </p:nvPr>
        </p:nvGraphicFramePr>
        <p:xfrm>
          <a:off x="4136078" y="4369771"/>
          <a:ext cx="653613" cy="263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507780" imgH="203112" progId="Equation.3">
                  <p:embed/>
                </p:oleObj>
              </mc:Choice>
              <mc:Fallback>
                <p:oleObj name="Equation" r:id="rId22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078" y="4369771"/>
                        <a:ext cx="653613" cy="263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649686"/>
              </p:ext>
            </p:extLst>
          </p:nvPr>
        </p:nvGraphicFramePr>
        <p:xfrm>
          <a:off x="6218853" y="4819309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698197" imgH="203112" progId="Equation.3">
                  <p:embed/>
                </p:oleObj>
              </mc:Choice>
              <mc:Fallback>
                <p:oleObj name="Equation" r:id="rId24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853" y="4819309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657912"/>
              </p:ext>
            </p:extLst>
          </p:nvPr>
        </p:nvGraphicFramePr>
        <p:xfrm>
          <a:off x="6879939" y="5039926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76300" imgH="279400" progId="Equation.3">
                  <p:embed/>
                </p:oleObj>
              </mc:Choice>
              <mc:Fallback>
                <p:oleObj name="Equation" r:id="rId26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939" y="5039926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952</TotalTime>
  <Words>592</Words>
  <Application>Microsoft Office PowerPoint</Application>
  <PresentationFormat>Widescreen</PresentationFormat>
  <Paragraphs>56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Adobe Heiti Std R</vt:lpstr>
      <vt:lpstr>Arial</vt:lpstr>
      <vt:lpstr>Calibri</vt:lpstr>
      <vt:lpstr>Times New Roman</vt:lpstr>
      <vt:lpstr>Office Theme</vt:lpstr>
      <vt:lpstr>Equation</vt:lpstr>
      <vt:lpstr>Indefinite integrals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Ioana-Alina Zidaru</cp:lastModifiedBy>
  <cp:revision>22</cp:revision>
  <dcterms:created xsi:type="dcterms:W3CDTF">2016-04-10T14:09:09Z</dcterms:created>
  <dcterms:modified xsi:type="dcterms:W3CDTF">2023-01-25T22:40:26Z</dcterms:modified>
</cp:coreProperties>
</file>