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677" r:id="rId2"/>
    <p:sldMasterId id="2147483682" r:id="rId3"/>
    <p:sldMasterId id="2147483720" r:id="rId4"/>
  </p:sldMasterIdLst>
  <p:notesMasterIdLst>
    <p:notesMasterId r:id="rId3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1704"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44271A-D296-418E-82C3-5CE6F6F86EA5}" type="datetimeFigureOut">
              <a:rPr lang="ro-RO" smtClean="0"/>
              <a:t>02.02.2023</a:t>
            </a:fld>
            <a:endParaRPr lang="ro-RO"/>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C7A244-676C-4D9C-8EFA-18B47D01D032}" type="slidenum">
              <a:rPr lang="ro-RO" smtClean="0"/>
              <a:t>‹#›</a:t>
            </a:fld>
            <a:endParaRPr lang="ro-RO"/>
          </a:p>
        </p:txBody>
      </p:sp>
    </p:spTree>
    <p:extLst>
      <p:ext uri="{BB962C8B-B14F-4D97-AF65-F5344CB8AC3E}">
        <p14:creationId xmlns:p14="http://schemas.microsoft.com/office/powerpoint/2010/main" val="816489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32C7A244-676C-4D9C-8EFA-18B47D01D032}" type="slidenum">
              <a:rPr lang="ro-RO" smtClean="0"/>
              <a:t>10</a:t>
            </a:fld>
            <a:endParaRPr lang="ro-RO"/>
          </a:p>
        </p:txBody>
      </p:sp>
    </p:spTree>
    <p:extLst>
      <p:ext uri="{BB962C8B-B14F-4D97-AF65-F5344CB8AC3E}">
        <p14:creationId xmlns:p14="http://schemas.microsoft.com/office/powerpoint/2010/main" val="24757705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dirty="0"/>
          </a:p>
        </p:txBody>
      </p:sp>
    </p:spTree>
    <p:extLst>
      <p:ext uri="{BB962C8B-B14F-4D97-AF65-F5344CB8AC3E}">
        <p14:creationId xmlns:p14="http://schemas.microsoft.com/office/powerpoint/2010/main" val="1780640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675357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2219518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2381917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3383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075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02-Feb-23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Rectangle 6">
            <a:extLst>
              <a:ext uri="{FF2B5EF4-FFF2-40B4-BE49-F238E27FC236}">
                <a16:creationId xmlns:a16="http://schemas.microsoft.com/office/drawing/2014/main" id="{B1EFBE2F-8BCD-C48F-B6BC-B53CA5BBE379}"/>
              </a:ext>
            </a:extLst>
          </p:cNvPr>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pic>
        <p:nvPicPr>
          <p:cNvPr id="8" name="Picture 2" descr="C:\Users\mkomod05.cs8500\Google Drive\SEIT lab\Projects\World of Physics\Kick-off\eu flag.JPG">
            <a:extLst>
              <a:ext uri="{FF2B5EF4-FFF2-40B4-BE49-F238E27FC236}">
                <a16:creationId xmlns:a16="http://schemas.microsoft.com/office/drawing/2014/main" id="{2A363BCA-8713-39BB-3410-04967B21B9E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a:extLst>
              <a:ext uri="{FF2B5EF4-FFF2-40B4-BE49-F238E27FC236}">
                <a16:creationId xmlns:a16="http://schemas.microsoft.com/office/drawing/2014/main" id="{F2CFC257-4EF8-5631-BE97-3C2654E329BB}"/>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pic>
        <p:nvPicPr>
          <p:cNvPr id="10" name="Immagine 10">
            <a:extLst>
              <a:ext uri="{FF2B5EF4-FFF2-40B4-BE49-F238E27FC236}">
                <a16:creationId xmlns:a16="http://schemas.microsoft.com/office/drawing/2014/main" id="{E416793D-5A33-FFCE-D4E0-AE2E351FF26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1" name="Rectangle 9">
            <a:extLst>
              <a:ext uri="{FF2B5EF4-FFF2-40B4-BE49-F238E27FC236}">
                <a16:creationId xmlns:a16="http://schemas.microsoft.com/office/drawing/2014/main" id="{F7D913B5-E40D-3ACD-8C09-96342DC1CCE8}"/>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752141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02-Feb-23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Rectangle 6">
            <a:extLst>
              <a:ext uri="{FF2B5EF4-FFF2-40B4-BE49-F238E27FC236}">
                <a16:creationId xmlns:a16="http://schemas.microsoft.com/office/drawing/2014/main" id="{11FEA1B0-939B-AC34-068C-56DED5D9EE46}"/>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8" name="Slide Number Placeholder 5">
            <a:extLst>
              <a:ext uri="{FF2B5EF4-FFF2-40B4-BE49-F238E27FC236}">
                <a16:creationId xmlns:a16="http://schemas.microsoft.com/office/drawing/2014/main" id="{6D068CBE-4F0C-F893-D6B5-4E64BDF1E0AE}"/>
              </a:ext>
            </a:extLst>
          </p:cNvPr>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9" name="Picture 2" descr="C:\Users\mkomod05.cs8500\Google Drive\SEIT lab\Projects\World of Physics\Kick-off\eu flag.JPG">
            <a:extLst>
              <a:ext uri="{FF2B5EF4-FFF2-40B4-BE49-F238E27FC236}">
                <a16:creationId xmlns:a16="http://schemas.microsoft.com/office/drawing/2014/main" id="{5AF14D5D-1152-B25D-2985-12345F8025F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19">
            <a:extLst>
              <a:ext uri="{FF2B5EF4-FFF2-40B4-BE49-F238E27FC236}">
                <a16:creationId xmlns:a16="http://schemas.microsoft.com/office/drawing/2014/main" id="{993DB62C-E5F5-DAA1-D9CA-65B2B635914E}"/>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39003524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C3860E-77B0-4792-B51F-19650A1780A2}" type="datetimeFigureOut">
              <a:rPr lang="en-US" smtClean="0"/>
              <a:t>02-Feb-23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Slide Number Placeholder 5">
            <a:extLst>
              <a:ext uri="{FF2B5EF4-FFF2-40B4-BE49-F238E27FC236}">
                <a16:creationId xmlns:a16="http://schemas.microsoft.com/office/drawing/2014/main" id="{5B8E68B9-D579-10E4-E5BC-B9B6E4FD45B6}"/>
              </a:ext>
            </a:extLst>
          </p:cNvPr>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8" name="Picture 2" descr="C:\Users\mkomod05.cs8500\Google Drive\SEIT lab\Projects\World of Physics\Kick-off\eu flag.JPG">
            <a:extLst>
              <a:ext uri="{FF2B5EF4-FFF2-40B4-BE49-F238E27FC236}">
                <a16:creationId xmlns:a16="http://schemas.microsoft.com/office/drawing/2014/main" id="{369FC503-55D6-7606-C1F6-7061850F59E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a:extLst>
              <a:ext uri="{FF2B5EF4-FFF2-40B4-BE49-F238E27FC236}">
                <a16:creationId xmlns:a16="http://schemas.microsoft.com/office/drawing/2014/main" id="{4C5F7290-47FA-C8EB-521D-5A5FF15A5AB0}"/>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3117044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0C3860E-77B0-4792-B51F-19650A1780A2}" type="datetimeFigureOut">
              <a:rPr lang="en-US" smtClean="0"/>
              <a:t>02-Feb-23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430145963"/>
      </p:ext>
    </p:extLst>
  </p:cSld>
  <p:clrMapOvr>
    <a:masterClrMapping/>
  </p:clrMapOvr>
  <p:hf sldNum="0" hdr="0" ftr="0"/>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C3860E-77B0-4792-B51F-19650A1780A2}" type="datetimeFigureOut">
              <a:rPr lang="en-US" smtClean="0"/>
              <a:t>02-Feb-23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252243822"/>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22541875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0C3860E-77B0-4792-B51F-19650A1780A2}" type="datetimeFigureOut">
              <a:rPr lang="en-US" smtClean="0"/>
              <a:t>02-Feb-23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1531046914"/>
      </p:ext>
    </p:extLst>
  </p:cSld>
  <p:clrMapOvr>
    <a:masterClrMapping/>
  </p:clrMapOvr>
  <p:hf sldNum="0" hdr="0" ftr="0"/>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3860E-77B0-4792-B51F-19650A1780A2}" type="datetimeFigureOut">
              <a:rPr lang="en-US" smtClean="0"/>
              <a:t>02-Feb-23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1335789914"/>
      </p:ext>
    </p:extLst>
  </p:cSld>
  <p:clrMapOvr>
    <a:masterClrMapping/>
  </p:clrMapOvr>
  <p:hf sldNum="0"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C3860E-77B0-4792-B51F-19650A1780A2}" type="datetimeFigureOut">
              <a:rPr lang="en-US" smtClean="0"/>
              <a:t>02-Feb-23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23237518"/>
      </p:ext>
    </p:extLst>
  </p:cSld>
  <p:clrMapOvr>
    <a:masterClrMapping/>
  </p:clrMapOvr>
  <p:hf sldNum="0" hdr="0" ftr="0"/>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C3860E-77B0-4792-B51F-19650A1780A2}" type="datetimeFigureOut">
              <a:rPr lang="en-US" smtClean="0"/>
              <a:t>02-Feb-23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477478519"/>
      </p:ext>
    </p:extLst>
  </p:cSld>
  <p:clrMapOvr>
    <a:masterClrMapping/>
  </p:clrMapOvr>
  <p:hf sldNum="0" hdr="0" ftr="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02-Feb-23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2818208052"/>
      </p:ext>
    </p:extLst>
  </p:cSld>
  <p:clrMapOvr>
    <a:masterClrMapping/>
  </p:clrMapOvr>
  <p:hf sldNum="0"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02-Feb-23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475015271"/>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1248091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9439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21C01-9E67-F100-1330-A881EDDF234D}"/>
              </a:ext>
            </a:extLst>
          </p:cNvPr>
          <p:cNvSpPr>
            <a:spLocks noGrp="1"/>
          </p:cNvSpPr>
          <p:nvPr>
            <p:ph type="title"/>
          </p:nvPr>
        </p:nvSpPr>
        <p:spPr>
          <a:xfrm>
            <a:off x="628650" y="365126"/>
            <a:ext cx="78867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507144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dirty="0"/>
          </a:p>
        </p:txBody>
      </p:sp>
    </p:spTree>
    <p:extLst>
      <p:ext uri="{BB962C8B-B14F-4D97-AF65-F5344CB8AC3E}">
        <p14:creationId xmlns:p14="http://schemas.microsoft.com/office/powerpoint/2010/main" val="3417662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1772138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3424993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743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8.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2.xml"/><Relationship Id="rId7" Type="http://schemas.openxmlformats.org/officeDocument/2006/relationships/image" Target="../media/image1.jpe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3.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Mathesis - </a:t>
            </a:r>
            <a:r>
              <a:rPr lang="it-IT" sz="1200" b="0" i="0" u="none" strike="noStrike" kern="1200" dirty="0">
                <a:solidFill>
                  <a:schemeClr val="tx1"/>
                </a:solidFill>
                <a:effectLst/>
                <a:latin typeface="+mn-lt"/>
                <a:ea typeface="+mn-ea"/>
                <a:cs typeface="+mn-cs"/>
              </a:rPr>
              <a:t>2020-1-RO01-KA201-080410</a:t>
            </a:r>
            <a:endParaRPr lang="en-US" sz="12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189302523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Mathesis - </a:t>
            </a:r>
            <a:r>
              <a:rPr lang="it-IT" sz="1200" b="0" i="0" u="none" strike="noStrike" kern="1200" dirty="0">
                <a:solidFill>
                  <a:schemeClr val="tx1"/>
                </a:solidFill>
                <a:effectLst/>
                <a:latin typeface="+mn-lt"/>
                <a:ea typeface="+mn-ea"/>
                <a:cs typeface="+mn-cs"/>
              </a:rPr>
              <a:t>2020-1-RO01-KA201-080410</a:t>
            </a:r>
            <a:endParaRPr lang="en-US" sz="12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212134368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Mathesis - </a:t>
            </a:r>
            <a:r>
              <a:rPr kumimoji="0" lang="it-IT" sz="1200" b="0" i="0" u="none" strike="noStrike" kern="1200" cap="none" spc="0" normalizeH="0" baseline="0" noProof="0" dirty="0">
                <a:ln>
                  <a:noFill/>
                </a:ln>
                <a:solidFill>
                  <a:prstClr val="black"/>
                </a:solidFill>
                <a:effectLst/>
                <a:uLnTx/>
                <a:uFillTx/>
                <a:latin typeface="Calibri"/>
                <a:ea typeface="+mn-ea"/>
                <a:cs typeface="+mn-cs"/>
              </a:rPr>
              <a:t>2020-1-RO01-KA201-080410</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33838592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93" r:id="rId5"/>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02-Feb-23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Picture 2" descr="C:\Users\mkomod05.cs8500\Google Drive\SEIT lab\Projects\World of Physics\Kick-off\eu flag.JPG">
            <a:extLst>
              <a:ext uri="{FF2B5EF4-FFF2-40B4-BE49-F238E27FC236}">
                <a16:creationId xmlns:a16="http://schemas.microsoft.com/office/drawing/2014/main" id="{C9468667-A721-D0CF-959C-E12AB08E6157}"/>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9">
            <a:extLst>
              <a:ext uri="{FF2B5EF4-FFF2-40B4-BE49-F238E27FC236}">
                <a16:creationId xmlns:a16="http://schemas.microsoft.com/office/drawing/2014/main" id="{EDC74645-DE47-40BE-83F4-2E05453125C8}"/>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
        <p:nvSpPr>
          <p:cNvPr id="9" name="TextBox 8">
            <a:extLst>
              <a:ext uri="{FF2B5EF4-FFF2-40B4-BE49-F238E27FC236}">
                <a16:creationId xmlns:a16="http://schemas.microsoft.com/office/drawing/2014/main" id="{09CD55DC-9CCA-817D-BC37-F7BC2C56C756}"/>
              </a:ext>
            </a:extLst>
          </p:cNvPr>
          <p:cNvSpPr txBox="1"/>
          <p:nvPr userDrawn="1"/>
        </p:nvSpPr>
        <p:spPr>
          <a:xfrm>
            <a:off x="5621849" y="116633"/>
            <a:ext cx="266803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Mathesis - </a:t>
            </a:r>
            <a:r>
              <a:rPr kumimoji="0" lang="it-IT" sz="1200" b="0" i="0" u="none" strike="noStrike" kern="1200" cap="none" spc="0" normalizeH="0" baseline="0" noProof="0" dirty="0">
                <a:ln>
                  <a:noFill/>
                </a:ln>
                <a:solidFill>
                  <a:prstClr val="black"/>
                </a:solidFill>
                <a:effectLst/>
                <a:uLnTx/>
                <a:uFillTx/>
                <a:latin typeface="Calibri"/>
                <a:ea typeface="+mn-ea"/>
                <a:cs typeface="+mn-cs"/>
              </a:rPr>
              <a:t>2020-1-RO01-KA201-080410</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 name="Immagine 7">
            <a:extLst>
              <a:ext uri="{FF2B5EF4-FFF2-40B4-BE49-F238E27FC236}">
                <a16:creationId xmlns:a16="http://schemas.microsoft.com/office/drawing/2014/main" id="{97609C04-4EDC-6F44-C5AF-9744A2A7799F}"/>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11" name="Immagine 6">
            <a:extLst>
              <a:ext uri="{FF2B5EF4-FFF2-40B4-BE49-F238E27FC236}">
                <a16:creationId xmlns:a16="http://schemas.microsoft.com/office/drawing/2014/main" id="{9624CD48-1232-A599-B791-48264EA55DC4}"/>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76705899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6.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6.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png"/><Relationship Id="rId1" Type="http://schemas.openxmlformats.org/officeDocument/2006/relationships/slideLayout" Target="../slideLayouts/slideLayout16.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6.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err="1"/>
              <a:t>Kokonaisluvut</a:t>
            </a:r>
            <a:endParaRPr lang="ro-RO" b="1" dirty="0"/>
          </a:p>
        </p:txBody>
      </p:sp>
    </p:spTree>
    <p:extLst>
      <p:ext uri="{BB962C8B-B14F-4D97-AF65-F5344CB8AC3E}">
        <p14:creationId xmlns:p14="http://schemas.microsoft.com/office/powerpoint/2010/main" val="3357127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628650" y="2035631"/>
            <a:ext cx="7007383" cy="2910580"/>
          </a:xfrm>
        </p:spPr>
        <p:txBody>
          <a:bodyPr>
            <a:normAutofit fontScale="92500" lnSpcReduction="20000"/>
          </a:bodyPr>
          <a:lstStyle/>
          <a:p>
            <a:r>
              <a:rPr lang="en-US" dirty="0"/>
              <a:t>5) </a:t>
            </a:r>
            <a:r>
              <a:rPr lang="fi-FI" dirty="0"/>
              <a:t>Alla oleva taulukko näyttää lämpötilat kello 8 sääasemalla jokaisena viikonpäivänä helmikuussa</a:t>
            </a:r>
            <a:r>
              <a:rPr lang="en-US" dirty="0"/>
              <a:t>.</a:t>
            </a:r>
          </a:p>
          <a:p>
            <a:endParaRPr lang="en-US" dirty="0"/>
          </a:p>
          <a:p>
            <a:endParaRPr lang="en-US" dirty="0"/>
          </a:p>
          <a:p>
            <a:endParaRPr lang="en-US" dirty="0"/>
          </a:p>
          <a:p>
            <a:r>
              <a:rPr lang="fi-FI" dirty="0"/>
              <a:t>Taulukon mukaan positiivisten lämpötilojen aritmeettinen keskiarvo on yhtä suuri kuin</a:t>
            </a:r>
            <a:r>
              <a:rPr lang="en-US" dirty="0"/>
              <a:t>... ℃</a:t>
            </a:r>
            <a:endParaRPr lang="ro-RO" dirty="0"/>
          </a:p>
          <a:p>
            <a:endParaRPr lang="ro-RO" dirty="0"/>
          </a:p>
        </p:txBody>
      </p:sp>
      <p:graphicFrame>
        <p:nvGraphicFramePr>
          <p:cNvPr id="4" name="Table 3"/>
          <p:cNvGraphicFramePr>
            <a:graphicFrameLocks noGrp="1"/>
          </p:cNvGraphicFramePr>
          <p:nvPr>
            <p:extLst>
              <p:ext uri="{D42A27DB-BD31-4B8C-83A1-F6EECF244321}">
                <p14:modId xmlns:p14="http://schemas.microsoft.com/office/powerpoint/2010/main" val="4186376043"/>
              </p:ext>
            </p:extLst>
          </p:nvPr>
        </p:nvGraphicFramePr>
        <p:xfrm>
          <a:off x="1839269" y="3277242"/>
          <a:ext cx="5027813" cy="634693"/>
        </p:xfrm>
        <a:graphic>
          <a:graphicData uri="http://schemas.openxmlformats.org/drawingml/2006/table">
            <a:tbl>
              <a:tblPr bandRow="1">
                <a:tableStyleId>{5C22544A-7EE6-4342-B048-85BDC9FD1C3A}</a:tableStyleId>
              </a:tblPr>
              <a:tblGrid>
                <a:gridCol w="844270">
                  <a:extLst>
                    <a:ext uri="{9D8B030D-6E8A-4147-A177-3AD203B41FA5}">
                      <a16:colId xmlns:a16="http://schemas.microsoft.com/office/drawing/2014/main" val="20000"/>
                    </a:ext>
                  </a:extLst>
                </a:gridCol>
                <a:gridCol w="489969">
                  <a:extLst>
                    <a:ext uri="{9D8B030D-6E8A-4147-A177-3AD203B41FA5}">
                      <a16:colId xmlns:a16="http://schemas.microsoft.com/office/drawing/2014/main" val="20001"/>
                    </a:ext>
                  </a:extLst>
                </a:gridCol>
                <a:gridCol w="581511">
                  <a:extLst>
                    <a:ext uri="{9D8B030D-6E8A-4147-A177-3AD203B41FA5}">
                      <a16:colId xmlns:a16="http://schemas.microsoft.com/office/drawing/2014/main" val="20002"/>
                    </a:ext>
                  </a:extLst>
                </a:gridCol>
                <a:gridCol w="581511">
                  <a:extLst>
                    <a:ext uri="{9D8B030D-6E8A-4147-A177-3AD203B41FA5}">
                      <a16:colId xmlns:a16="http://schemas.microsoft.com/office/drawing/2014/main" val="20003"/>
                    </a:ext>
                  </a:extLst>
                </a:gridCol>
                <a:gridCol w="581511">
                  <a:extLst>
                    <a:ext uri="{9D8B030D-6E8A-4147-A177-3AD203B41FA5}">
                      <a16:colId xmlns:a16="http://schemas.microsoft.com/office/drawing/2014/main" val="20004"/>
                    </a:ext>
                  </a:extLst>
                </a:gridCol>
                <a:gridCol w="581511">
                  <a:extLst>
                    <a:ext uri="{9D8B030D-6E8A-4147-A177-3AD203B41FA5}">
                      <a16:colId xmlns:a16="http://schemas.microsoft.com/office/drawing/2014/main" val="20005"/>
                    </a:ext>
                  </a:extLst>
                </a:gridCol>
                <a:gridCol w="582033">
                  <a:extLst>
                    <a:ext uri="{9D8B030D-6E8A-4147-A177-3AD203B41FA5}">
                      <a16:colId xmlns:a16="http://schemas.microsoft.com/office/drawing/2014/main" val="20006"/>
                    </a:ext>
                  </a:extLst>
                </a:gridCol>
                <a:gridCol w="785497">
                  <a:extLst>
                    <a:ext uri="{9D8B030D-6E8A-4147-A177-3AD203B41FA5}">
                      <a16:colId xmlns:a16="http://schemas.microsoft.com/office/drawing/2014/main" val="20007"/>
                    </a:ext>
                  </a:extLst>
                </a:gridCol>
              </a:tblGrid>
              <a:tr h="208327">
                <a:tc>
                  <a:txBody>
                    <a:bodyPr/>
                    <a:lstStyle/>
                    <a:p>
                      <a:pPr algn="ctr">
                        <a:lnSpc>
                          <a:spcPct val="107000"/>
                        </a:lnSpc>
                        <a:spcAft>
                          <a:spcPts val="800"/>
                        </a:spcAft>
                      </a:pPr>
                      <a:r>
                        <a:rPr lang="ro-RO" sz="900" dirty="0">
                          <a:effectLst/>
                        </a:rPr>
                        <a:t>Ziua</a:t>
                      </a:r>
                      <a:endParaRPr lang="ro-RO" sz="800" dirty="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luni</a:t>
                      </a:r>
                      <a:endParaRPr lang="ro-RO" sz="800" dirty="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Mați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Miercuri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joi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vineri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sâmătă</a:t>
                      </a:r>
                      <a:endParaRPr lang="ro-RO" sz="800" dirty="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duminică</a:t>
                      </a:r>
                      <a:endParaRPr lang="ro-RO" sz="800">
                        <a:effectLst/>
                        <a:latin typeface="Calibri" panose="020F0502020204030204" pitchFamily="34" charset="0"/>
                        <a:ea typeface="Calibri" panose="020F0502020204030204" pitchFamily="34" charset="0"/>
                      </a:endParaRPr>
                    </a:p>
                  </a:txBody>
                  <a:tcPr marL="51435" marR="51435" marT="0" marB="0"/>
                </a:tc>
                <a:extLst>
                  <a:ext uri="{0D108BD9-81ED-4DB2-BD59-A6C34878D82A}">
                    <a16:rowId xmlns:a16="http://schemas.microsoft.com/office/drawing/2014/main" val="10000"/>
                  </a:ext>
                </a:extLst>
              </a:tr>
              <a:tr h="426366">
                <a:tc>
                  <a:txBody>
                    <a:bodyPr/>
                    <a:lstStyle/>
                    <a:p>
                      <a:pPr algn="ctr">
                        <a:lnSpc>
                          <a:spcPct val="107000"/>
                        </a:lnSpc>
                        <a:spcAft>
                          <a:spcPts val="800"/>
                        </a:spcAft>
                      </a:pPr>
                      <a:r>
                        <a:rPr lang="ro-RO" sz="900" dirty="0">
                          <a:effectLst/>
                        </a:rPr>
                        <a:t>Lämpötila</a:t>
                      </a:r>
                      <a:endParaRPr lang="en-US" sz="900" dirty="0">
                        <a:effectLst/>
                      </a:endParaRPr>
                    </a:p>
                    <a:p>
                      <a:pPr algn="ctr">
                        <a:lnSpc>
                          <a:spcPct val="107000"/>
                        </a:lnSpc>
                        <a:spcAft>
                          <a:spcPts val="800"/>
                        </a:spcAft>
                      </a:pPr>
                      <a:r>
                        <a:rPr lang="ro-RO" sz="900" dirty="0">
                          <a:effectLst/>
                        </a:rPr>
                        <a:t> (</a:t>
                      </a:r>
                      <a:r>
                        <a:rPr lang="ro-RO" sz="900" dirty="0">
                          <a:effectLst/>
                          <a:highlight>
                            <a:srgbClr val="FFFFFF"/>
                          </a:highlight>
                        </a:rPr>
                        <a:t>℃</a:t>
                      </a:r>
                      <a:r>
                        <a:rPr lang="ro-RO" sz="900" dirty="0">
                          <a:effectLst/>
                        </a:rPr>
                        <a:t>)</a:t>
                      </a:r>
                      <a:endParaRPr lang="ro-RO" sz="800" dirty="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-8</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-10</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-3</a:t>
                      </a:r>
                      <a:endParaRPr lang="ro-RO" sz="800" dirty="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3</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5</a:t>
                      </a:r>
                      <a:endParaRPr lang="ro-RO" sz="800" dirty="0">
                        <a:effectLst/>
                        <a:latin typeface="Calibri" panose="020F0502020204030204" pitchFamily="34" charset="0"/>
                        <a:ea typeface="Calibri" panose="020F0502020204030204" pitchFamily="34" charset="0"/>
                      </a:endParaRPr>
                    </a:p>
                  </a:txBody>
                  <a:tcPr marL="51435" marR="51435"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10081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433451" y="1690689"/>
            <a:ext cx="7323810" cy="3747266"/>
          </a:xfrm>
        </p:spPr>
        <p:txBody>
          <a:bodyPr>
            <a:normAutofit fontScale="62500" lnSpcReduction="20000"/>
          </a:bodyPr>
          <a:lstStyle/>
          <a:p>
            <a:r>
              <a:rPr lang="fi-FI" sz="2900" dirty="0"/>
              <a:t>Olet varmaan nähnyt talvella sääennusteessa, että joillain lämpötiloilla on miinusmerkki. Nämä lämpötilat ovat alle nollan ja tästä syystä kutsumme niitä negatiivisiksi lämpötiloiksi (esim. -7℃). Sen sijaan kesällä meillä on positiiviset lämpötilat, koska kesällä lämpötila on yli 0 astetta (25 celsiusastetta)</a:t>
            </a:r>
            <a:endParaRPr lang="ro-RO" sz="2900" dirty="0"/>
          </a:p>
          <a:p>
            <a:endParaRPr lang="ro-RO" b="1" dirty="0"/>
          </a:p>
          <a:p>
            <a:endParaRPr lang="ro-RO" b="1" dirty="0"/>
          </a:p>
          <a:p>
            <a:endParaRPr lang="ro-RO" b="1" dirty="0"/>
          </a:p>
          <a:p>
            <a:endParaRPr lang="en-US" b="1" dirty="0"/>
          </a:p>
          <a:p>
            <a:endParaRPr lang="ro-RO" b="1" dirty="0"/>
          </a:p>
          <a:p>
            <a:endParaRPr lang="ro-RO" b="1" dirty="0"/>
          </a:p>
          <a:p>
            <a:pPr marL="0" indent="0">
              <a:buNone/>
            </a:pPr>
            <a:r>
              <a:rPr lang="it-IT" dirty="0"/>
              <a:t>     Positiivinen korkeus: +600 m 		    Negatiivinen korkeus: -60 m</a:t>
            </a:r>
            <a:endParaRPr lang="ro-RO" dirty="0"/>
          </a:p>
        </p:txBody>
      </p:sp>
      <p:pic>
        <p:nvPicPr>
          <p:cNvPr id="7" name="image43.png" descr="https://www.matera.ro/wp-content/uploads/2019/12/blog2-1.png?w=564"/>
          <p:cNvPicPr/>
          <p:nvPr/>
        </p:nvPicPr>
        <p:blipFill>
          <a:blip r:embed="rId2"/>
          <a:srcRect/>
          <a:stretch>
            <a:fillRect/>
          </a:stretch>
        </p:blipFill>
        <p:spPr>
          <a:xfrm>
            <a:off x="924326" y="3165042"/>
            <a:ext cx="2127885" cy="1582103"/>
          </a:xfrm>
          <a:prstGeom prst="rect">
            <a:avLst/>
          </a:prstGeom>
          <a:ln>
            <a:noFill/>
          </a:ln>
          <a:effectLst>
            <a:softEdge rad="112500"/>
          </a:effectLst>
        </p:spPr>
      </p:pic>
      <p:pic>
        <p:nvPicPr>
          <p:cNvPr id="8" name="image10.png" descr="https://www.matera.ro/wp-content/uploads/2019/12/blog1-1.png?w=564"/>
          <p:cNvPicPr/>
          <p:nvPr/>
        </p:nvPicPr>
        <p:blipFill>
          <a:blip r:embed="rId3"/>
          <a:srcRect/>
          <a:stretch>
            <a:fillRect/>
          </a:stretch>
        </p:blipFill>
        <p:spPr>
          <a:xfrm>
            <a:off x="5203260" y="3165042"/>
            <a:ext cx="2128361" cy="1584960"/>
          </a:xfrm>
          <a:prstGeom prst="rect">
            <a:avLst/>
          </a:prstGeom>
          <a:ln>
            <a:noFill/>
          </a:ln>
          <a:effectLst>
            <a:softEdge rad="112500"/>
          </a:effectLst>
        </p:spPr>
      </p:pic>
    </p:spTree>
    <p:extLst>
      <p:ext uri="{BB962C8B-B14F-4D97-AF65-F5344CB8AC3E}">
        <p14:creationId xmlns:p14="http://schemas.microsoft.com/office/powerpoint/2010/main" val="542493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p:txBody>
          <a:bodyPr>
            <a:normAutofit fontScale="92500" lnSpcReduction="10000"/>
          </a:bodyPr>
          <a:lstStyle/>
          <a:p>
            <a:r>
              <a:rPr lang="fi-FI" dirty="0"/>
              <a:t>Maan pinnan syvin kohta on Tyynellämerellä sijaitseva Mariana-hauta, jonka syvyys/korkeus on noin -11 000 metriä. Korkein paikka on Mount Everest, Himalajalla, +8848 metriä</a:t>
            </a:r>
            <a:r>
              <a:rPr lang="en-US" dirty="0"/>
              <a:t>.</a:t>
            </a:r>
          </a:p>
          <a:p>
            <a:r>
              <a:rPr lang="fi-FI" dirty="0"/>
              <a:t>Positiiviset kokonaisluvut vastaavat luonnollisia lukuja ja "+"-merkin kirjoittaminen niiden eteen on valinnaista</a:t>
            </a:r>
            <a:r>
              <a:rPr lang="en-US" dirty="0"/>
              <a:t>.</a:t>
            </a:r>
          </a:p>
          <a:p>
            <a:r>
              <a:rPr lang="fi-FI" dirty="0"/>
              <a:t>Kokonaislukujen syöttäminen vaadittiin vähennystoiminnon suorittamiseksi. Alemmilla luokilla, luonnollisilla luvuilla, opit, että emme voi vähentää 3-10. Mutta kokonaislukujen joukossa mikä tahansa vähennystoiminto johtaa</a:t>
            </a:r>
            <a:r>
              <a:rPr lang="en-US" dirty="0"/>
              <a:t>.</a:t>
            </a:r>
            <a:endParaRPr lang="ro-RO" dirty="0"/>
          </a:p>
        </p:txBody>
      </p:sp>
    </p:spTree>
    <p:extLst>
      <p:ext uri="{BB962C8B-B14F-4D97-AF65-F5344CB8AC3E}">
        <p14:creationId xmlns:p14="http://schemas.microsoft.com/office/powerpoint/2010/main" val="3697815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545232" y="1995968"/>
            <a:ext cx="7006137" cy="3617599"/>
          </a:xfrm>
        </p:spPr>
        <p:txBody>
          <a:bodyPr>
            <a:normAutofit fontScale="55000" lnSpcReduction="20000"/>
          </a:bodyPr>
          <a:lstStyle/>
          <a:p>
            <a:pPr marL="0" indent="0">
              <a:buNone/>
            </a:pPr>
            <a:r>
              <a:rPr lang="en-US" dirty="0"/>
              <a:t>6) </a:t>
            </a:r>
            <a:r>
              <a:rPr lang="en-US" dirty="0" err="1"/>
              <a:t>Kokonaislukujen</a:t>
            </a:r>
            <a:r>
              <a:rPr lang="en-US" dirty="0"/>
              <a:t> </a:t>
            </a:r>
            <a:r>
              <a:rPr lang="en-US" dirty="0" err="1"/>
              <a:t>vertailu</a:t>
            </a:r>
            <a:r>
              <a:rPr lang="en-US" dirty="0"/>
              <a:t> ja </a:t>
            </a:r>
            <a:r>
              <a:rPr lang="en-US" dirty="0" err="1"/>
              <a:t>järjestys</a:t>
            </a:r>
            <a:endParaRPr lang="en-US" dirty="0"/>
          </a:p>
          <a:p>
            <a:pPr marL="0" indent="0">
              <a:buNone/>
            </a:pPr>
            <a:r>
              <a:rPr lang="fi-FI" dirty="0"/>
              <a:t>Suoraan kiinnitämme pisteen O, jota kutsutaan origoksi, mittayksiköksi ja nuolen osoittamaan positiiviseen suuntaan. Piste O vastaa lukua nolla. Näin saadaan lukuakseli, jolla edustamme joitain kokonaislukuja. Emme voi esittää niitä kaikkia, koska kokonaislukujen joukko on ääretön</a:t>
            </a:r>
            <a:r>
              <a:rPr lang="en-US" dirty="0"/>
              <a:t>.</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fi-FI" dirty="0"/>
              <a:t>Jos numeroa edeltää +-merkki, luku on positiivinen. Positiiviset luvut sijaitsevat numeron 0 oikealla puolella olevalla akselilla.</a:t>
            </a:r>
          </a:p>
          <a:p>
            <a:pPr marL="0" indent="0">
              <a:buNone/>
            </a:pPr>
            <a:r>
              <a:rPr lang="fi-FI" dirty="0"/>
              <a:t>Jos numeroa edeltää '-'-merkki, luku on negatiivinen. Negatiiviset luvut sijaitsevat luvun 0 vasemmalla puolella olevalla akselilla.</a:t>
            </a:r>
          </a:p>
          <a:p>
            <a:pPr marL="0" indent="0">
              <a:buNone/>
            </a:pPr>
            <a:r>
              <a:rPr lang="fi-FI" dirty="0"/>
              <a:t>Huomaa: olemme samaa mieltä siitä, että positiivisten kokonaislukujen edessä olevaa '+'-merkkiä ei enää pitäisi kirjoittaa</a:t>
            </a:r>
            <a:r>
              <a:rPr lang="en-US" dirty="0"/>
              <a:t>.</a:t>
            </a:r>
            <a:endParaRPr lang="ro-RO" dirty="0"/>
          </a:p>
        </p:txBody>
      </p:sp>
      <p:pic>
        <p:nvPicPr>
          <p:cNvPr id="4" name="image34.png" descr="Numere intregi axa numerelor intregi"/>
          <p:cNvPicPr/>
          <p:nvPr/>
        </p:nvPicPr>
        <p:blipFill>
          <a:blip r:embed="rId2"/>
          <a:srcRect/>
          <a:stretch>
            <a:fillRect/>
          </a:stretch>
        </p:blipFill>
        <p:spPr>
          <a:xfrm>
            <a:off x="930586" y="3108163"/>
            <a:ext cx="4298633" cy="458153"/>
          </a:xfrm>
          <a:prstGeom prst="rect">
            <a:avLst/>
          </a:prstGeom>
          <a:ln/>
        </p:spPr>
      </p:pic>
      <p:pic>
        <p:nvPicPr>
          <p:cNvPr id="11" name="Picture 10"/>
          <p:cNvPicPr>
            <a:picLocks noChangeAspect="1"/>
          </p:cNvPicPr>
          <p:nvPr/>
        </p:nvPicPr>
        <p:blipFill>
          <a:blip r:embed="rId3"/>
          <a:stretch>
            <a:fillRect/>
          </a:stretch>
        </p:blipFill>
        <p:spPr>
          <a:xfrm>
            <a:off x="930586" y="3633168"/>
            <a:ext cx="3586163" cy="464344"/>
          </a:xfrm>
          <a:prstGeom prst="rect">
            <a:avLst/>
          </a:prstGeom>
        </p:spPr>
      </p:pic>
    </p:spTree>
    <p:extLst>
      <p:ext uri="{BB962C8B-B14F-4D97-AF65-F5344CB8AC3E}">
        <p14:creationId xmlns:p14="http://schemas.microsoft.com/office/powerpoint/2010/main" val="277224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551062" y="1834753"/>
            <a:ext cx="7155700" cy="3863837"/>
          </a:xfrm>
        </p:spPr>
        <p:txBody>
          <a:bodyPr>
            <a:normAutofit fontScale="47500" lnSpcReduction="20000"/>
          </a:bodyPr>
          <a:lstStyle/>
          <a:p>
            <a:pPr marL="0" indent="0">
              <a:buNone/>
            </a:pPr>
            <a:r>
              <a:rPr lang="en-US" sz="2700" dirty="0"/>
              <a:t>7) </a:t>
            </a:r>
            <a:r>
              <a:rPr lang="en-US" sz="2700" dirty="0" err="1"/>
              <a:t>Kokonaisluvun</a:t>
            </a:r>
            <a:r>
              <a:rPr lang="en-US" sz="2700" dirty="0"/>
              <a:t> </a:t>
            </a:r>
            <a:r>
              <a:rPr lang="en-US" sz="2700" dirty="0" err="1"/>
              <a:t>itseisarvo</a:t>
            </a:r>
            <a:endParaRPr lang="en-US" sz="2700" dirty="0"/>
          </a:p>
          <a:p>
            <a:pPr marL="0" indent="0">
              <a:buNone/>
            </a:pPr>
            <a:r>
              <a:rPr lang="fi-FI" sz="2700" dirty="0"/>
              <a:t>Kokonaisluvun itseisarvo tai moduuli on etäisyys origosta sen sijaintiin numeroviivalla</a:t>
            </a:r>
            <a:r>
              <a:rPr lang="en-US" sz="2700" dirty="0"/>
              <a:t>.</a:t>
            </a:r>
          </a:p>
          <a:p>
            <a:pPr marL="0" indent="0">
              <a:buNone/>
            </a:pPr>
            <a:r>
              <a:rPr lang="en-US" sz="2700" dirty="0" err="1"/>
              <a:t>Esimerkkejä</a:t>
            </a:r>
            <a:r>
              <a:rPr lang="en-US" sz="2700" dirty="0"/>
              <a:t>:</a:t>
            </a:r>
          </a:p>
          <a:p>
            <a:pPr marL="0" indent="0">
              <a:buNone/>
            </a:pPr>
            <a:endParaRPr lang="en-US" sz="2700" dirty="0"/>
          </a:p>
          <a:p>
            <a:pPr marL="0" indent="0">
              <a:buNone/>
            </a:pPr>
            <a:endParaRPr lang="en-US" sz="2700" dirty="0"/>
          </a:p>
          <a:p>
            <a:pPr marL="0" indent="0">
              <a:buNone/>
            </a:pPr>
            <a:r>
              <a:rPr lang="fi-FI" sz="2700" dirty="0"/>
              <a:t>Kokonaisluvun x vastakohta on luku</a:t>
            </a:r>
            <a:r>
              <a:rPr lang="en-US" sz="2700" dirty="0"/>
              <a:t> -x, so x+ (-x) = (-x)+x = 0.</a:t>
            </a:r>
          </a:p>
          <a:p>
            <a:pPr marL="0" indent="0">
              <a:buNone/>
            </a:pPr>
            <a:r>
              <a:rPr lang="en-US" sz="2700" dirty="0" err="1"/>
              <a:t>Esimerkkejä</a:t>
            </a:r>
            <a:r>
              <a:rPr lang="en-US" sz="2700" dirty="0"/>
              <a:t> :</a:t>
            </a:r>
          </a:p>
          <a:p>
            <a:pPr marL="0" indent="0">
              <a:buNone/>
            </a:pPr>
            <a:r>
              <a:rPr lang="fi-FI" sz="2700" dirty="0"/>
              <a:t>luvun 3 vastakohta on luku -3</a:t>
            </a:r>
          </a:p>
          <a:p>
            <a:pPr marL="0" indent="0">
              <a:buNone/>
            </a:pPr>
            <a:r>
              <a:rPr lang="fi-FI" sz="2700" dirty="0"/>
              <a:t>luvun -5 vastakohta on numero 5</a:t>
            </a:r>
          </a:p>
          <a:p>
            <a:pPr marL="0" indent="0">
              <a:buNone/>
            </a:pPr>
            <a:r>
              <a:rPr lang="fi-FI" sz="2700" dirty="0"/>
              <a:t>luvun 0 vastakohta on 0</a:t>
            </a:r>
          </a:p>
          <a:p>
            <a:pPr marL="0" indent="0">
              <a:buNone/>
            </a:pPr>
            <a:r>
              <a:rPr lang="fi-FI" sz="2700" dirty="0"/>
              <a:t>Kaksi kokonaislukua ovat vastakkaisia, jos niillä on vastakkaiset merkit ja sama absoluuttinen arvo.</a:t>
            </a:r>
          </a:p>
          <a:p>
            <a:pPr marL="0" indent="0">
              <a:buNone/>
            </a:pPr>
            <a:r>
              <a:rPr lang="fi-FI" sz="2700" dirty="0"/>
              <a:t>Positiivisen kokonaisluvun itseisarvo on tämä luku.</a:t>
            </a:r>
          </a:p>
          <a:p>
            <a:pPr marL="0" indent="0">
              <a:buNone/>
            </a:pPr>
            <a:r>
              <a:rPr lang="fi-FI" sz="2700" dirty="0"/>
              <a:t>Negatiivisen kokonaisluvun absoluuttinen arvo on sen vastakohta.</a:t>
            </a:r>
          </a:p>
          <a:p>
            <a:pPr marL="0" indent="0">
              <a:buNone/>
            </a:pPr>
            <a:r>
              <a:rPr lang="fi-FI" sz="2700" dirty="0"/>
              <a:t>Siksi se esiintyy millä tahansa kokonaisluvulla a</a:t>
            </a:r>
            <a:r>
              <a:rPr lang="en-US" sz="2700" dirty="0"/>
              <a:t>:</a:t>
            </a:r>
            <a:endParaRPr lang="ro-RO" dirty="0"/>
          </a:p>
        </p:txBody>
      </p:sp>
      <p:pic>
        <p:nvPicPr>
          <p:cNvPr id="4" name="image35.png" descr="open vertical bar negative 2 close vertical bar equals 2&#10;open vertical bar plus 4 close vertical bar equals 4&#10;open vertical bar negative 15 close vertical bar equals 15&#10;open vertical bar 0 close vertical bar equals 0"/>
          <p:cNvPicPr/>
          <p:nvPr/>
        </p:nvPicPr>
        <p:blipFill>
          <a:blip r:embed="rId2"/>
          <a:srcRect/>
          <a:stretch>
            <a:fillRect/>
          </a:stretch>
        </p:blipFill>
        <p:spPr>
          <a:xfrm>
            <a:off x="1570896" y="2352964"/>
            <a:ext cx="542925" cy="642938"/>
          </a:xfrm>
          <a:prstGeom prst="rect">
            <a:avLst/>
          </a:prstGeom>
          <a:ln/>
        </p:spPr>
      </p:pic>
      <p:pic>
        <p:nvPicPr>
          <p:cNvPr id="5" name="image36.png" descr="open vertical bar a close vertical bar equals space left enclose negative a comma space d a c ă space a less than 0&#10;space space 0 comma space d a c ă space a equals 0&#10;space space a comma space d a c ă space a greater than 0. end enclose&#10;&#10;&#10;&#10;"/>
          <p:cNvPicPr/>
          <p:nvPr/>
        </p:nvPicPr>
        <p:blipFill>
          <a:blip r:embed="rId3"/>
          <a:srcRect b="33333"/>
          <a:stretch>
            <a:fillRect/>
          </a:stretch>
        </p:blipFill>
        <p:spPr>
          <a:xfrm>
            <a:off x="4043362" y="5271154"/>
            <a:ext cx="1057275" cy="571500"/>
          </a:xfrm>
          <a:prstGeom prst="rect">
            <a:avLst/>
          </a:prstGeom>
          <a:ln/>
        </p:spPr>
      </p:pic>
    </p:spTree>
    <p:extLst>
      <p:ext uri="{BB962C8B-B14F-4D97-AF65-F5344CB8AC3E}">
        <p14:creationId xmlns:p14="http://schemas.microsoft.com/office/powerpoint/2010/main" val="1517028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793288" y="1766730"/>
            <a:ext cx="6851472" cy="3324540"/>
          </a:xfrm>
        </p:spPr>
        <p:txBody>
          <a:bodyPr>
            <a:normAutofit fontScale="55000" lnSpcReduction="20000"/>
          </a:bodyPr>
          <a:lstStyle/>
          <a:p>
            <a:pPr marL="0" indent="0">
              <a:buNone/>
            </a:pPr>
            <a:r>
              <a:rPr lang="en-US" dirty="0"/>
              <a:t>8) </a:t>
            </a:r>
            <a:r>
              <a:rPr lang="fi-FI" dirty="0"/>
              <a:t>Kokonaislukujen järjestys</a:t>
            </a:r>
          </a:p>
          <a:p>
            <a:pPr marL="0" indent="0">
              <a:buNone/>
            </a:pPr>
            <a:r>
              <a:rPr lang="fi-FI" dirty="0"/>
              <a:t>Kaksi kokonaislukua a ja b ovat suhteessa a &lt; b, jos niitä akselilla edustava b sijaitsee a:n oikealla puolella.</a:t>
            </a:r>
          </a:p>
          <a:p>
            <a:pPr marL="0" indent="0">
              <a:buNone/>
            </a:pPr>
            <a:r>
              <a:rPr lang="fi-FI" dirty="0"/>
              <a:t>Vertaaksemme kahta kokonaislukua otamme huomioon seuraavat näkökohdat:</a:t>
            </a:r>
          </a:p>
          <a:p>
            <a:pPr marL="0" indent="0">
              <a:buNone/>
            </a:pPr>
            <a:r>
              <a:rPr lang="fi-FI" dirty="0"/>
              <a:t>luku 0 on pienempi kuin mikä tahansa positiivinen kokonaisluku; esim.: 0 &lt; +5</a:t>
            </a:r>
          </a:p>
          <a:p>
            <a:pPr marL="0" indent="0">
              <a:buNone/>
            </a:pPr>
            <a:r>
              <a:rPr lang="fi-FI" dirty="0"/>
              <a:t>kahden positiivisen kokonaisluvun välillä korkeamman moduulin omaava on suurempi; esim: 32 &gt; 10</a:t>
            </a:r>
          </a:p>
          <a:p>
            <a:pPr marL="0" indent="0">
              <a:buNone/>
            </a:pPr>
            <a:r>
              <a:rPr lang="fi-FI" dirty="0"/>
              <a:t>luku 0 on suurempi kuin mikä tahansa negatiivinen kokonaisluku; esim.: 0 &gt; -6</a:t>
            </a:r>
          </a:p>
          <a:p>
            <a:pPr marL="0" indent="0">
              <a:buNone/>
            </a:pPr>
            <a:r>
              <a:rPr lang="fi-FI" dirty="0"/>
              <a:t>kahden negatiivisen kokonaisluvun välillä pienempi moduuli on suurempi; esim: -8 &gt; -12</a:t>
            </a:r>
          </a:p>
          <a:p>
            <a:pPr marL="0" indent="0">
              <a:buNone/>
            </a:pPr>
            <a:r>
              <a:rPr lang="fi-FI" dirty="0"/>
              <a:t>mikä tahansa positiivinen kokonaisluku on suurempi kuin mikä tahansa negatiivinen kokonaisluku; esim: 7 &gt; -14</a:t>
            </a:r>
            <a:r>
              <a:rPr lang="en-US" dirty="0"/>
              <a:t>.</a:t>
            </a:r>
            <a:endParaRPr lang="ro-RO" dirty="0"/>
          </a:p>
        </p:txBody>
      </p:sp>
    </p:spTree>
    <p:extLst>
      <p:ext uri="{BB962C8B-B14F-4D97-AF65-F5344CB8AC3E}">
        <p14:creationId xmlns:p14="http://schemas.microsoft.com/office/powerpoint/2010/main" val="3059793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628650" y="1825625"/>
            <a:ext cx="7886700" cy="3882717"/>
          </a:xfrm>
        </p:spPr>
        <p:txBody>
          <a:bodyPr>
            <a:normAutofit/>
          </a:bodyPr>
          <a:lstStyle/>
          <a:p>
            <a:pPr marL="0" indent="0">
              <a:buNone/>
            </a:pPr>
            <a:r>
              <a:rPr lang="en-US" dirty="0"/>
              <a:t>9) </a:t>
            </a:r>
            <a:r>
              <a:rPr lang="en-US" dirty="0" err="1"/>
              <a:t>Operaatiot</a:t>
            </a:r>
            <a:r>
              <a:rPr lang="en-US" dirty="0"/>
              <a:t> </a:t>
            </a:r>
            <a:r>
              <a:rPr lang="en-US" dirty="0" err="1"/>
              <a:t>kokonaislukujen</a:t>
            </a:r>
            <a:r>
              <a:rPr lang="en-US" dirty="0"/>
              <a:t> </a:t>
            </a:r>
            <a:r>
              <a:rPr lang="en-US" dirty="0" err="1"/>
              <a:t>kanssa</a:t>
            </a:r>
            <a:endParaRPr lang="en-US" dirty="0"/>
          </a:p>
          <a:p>
            <a:pPr marL="0" indent="0">
              <a:buNone/>
            </a:pPr>
            <a:r>
              <a:rPr lang="en-US" dirty="0"/>
              <a:t>a) </a:t>
            </a:r>
            <a:r>
              <a:rPr lang="en-US" dirty="0" err="1"/>
              <a:t>Yhteen</a:t>
            </a:r>
            <a:r>
              <a:rPr lang="en-US" dirty="0"/>
              <a:t>-ja </a:t>
            </a:r>
            <a:r>
              <a:rPr lang="en-US" dirty="0" err="1"/>
              <a:t>vähennyslasku</a:t>
            </a:r>
            <a:endParaRPr lang="en-US" dirty="0"/>
          </a:p>
          <a:p>
            <a:pPr marL="0" indent="0">
              <a:buNone/>
            </a:pPr>
            <a:r>
              <a:rPr lang="en-US" dirty="0" err="1"/>
              <a:t>Samanmerkkisten</a:t>
            </a:r>
            <a:r>
              <a:rPr lang="en-US" dirty="0"/>
              <a:t> </a:t>
            </a:r>
            <a:r>
              <a:rPr lang="en-US" dirty="0" err="1"/>
              <a:t>kokonaislukujen</a:t>
            </a:r>
            <a:r>
              <a:rPr lang="en-US" dirty="0"/>
              <a:t> </a:t>
            </a:r>
            <a:r>
              <a:rPr lang="en-US" dirty="0" err="1"/>
              <a:t>yhteenlasku</a:t>
            </a:r>
            <a:endParaRPr lang="en-US" dirty="0"/>
          </a:p>
          <a:p>
            <a:pPr marL="0" indent="0">
              <a:buNone/>
            </a:pPr>
            <a:r>
              <a:rPr lang="fi-FI" dirty="0"/>
              <a:t>Jos haluat lisätä kaksi kokonaislukua samalla merkillä, lisää niiden moduulit, jolloin tuloksena on yhteinen merkki</a:t>
            </a:r>
            <a:r>
              <a:rPr lang="en-US" dirty="0"/>
              <a:t>.</a:t>
            </a:r>
          </a:p>
          <a:p>
            <a:pPr marL="0" indent="0">
              <a:buNone/>
            </a:pPr>
            <a:r>
              <a:rPr lang="en-US" dirty="0" err="1"/>
              <a:t>Esimerkkejä</a:t>
            </a:r>
            <a:r>
              <a:rPr lang="en-US" dirty="0"/>
              <a:t>:</a:t>
            </a:r>
            <a:endParaRPr lang="ro-RO" dirty="0"/>
          </a:p>
        </p:txBody>
      </p:sp>
      <p:pic>
        <p:nvPicPr>
          <p:cNvPr id="4" name="image40.png" descr="left parenthesis plus 2 right parenthesis plus left parenthesis plus 8 right parenthesis equals plus 10&#10;left parenthesis negative 3 right parenthesis plus left parenthesis negative 5 right parenthesis equals negative 8"/>
          <p:cNvPicPr/>
          <p:nvPr/>
        </p:nvPicPr>
        <p:blipFill>
          <a:blip r:embed="rId2"/>
          <a:srcRect/>
          <a:stretch>
            <a:fillRect/>
          </a:stretch>
        </p:blipFill>
        <p:spPr>
          <a:xfrm>
            <a:off x="2636452" y="4562825"/>
            <a:ext cx="1719485" cy="590574"/>
          </a:xfrm>
          <a:prstGeom prst="rect">
            <a:avLst/>
          </a:prstGeom>
          <a:ln/>
        </p:spPr>
      </p:pic>
    </p:spTree>
    <p:extLst>
      <p:ext uri="{BB962C8B-B14F-4D97-AF65-F5344CB8AC3E}">
        <p14:creationId xmlns:p14="http://schemas.microsoft.com/office/powerpoint/2010/main" val="3098838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628650" y="1598686"/>
            <a:ext cx="7886700" cy="4578277"/>
          </a:xfrm>
        </p:spPr>
        <p:txBody>
          <a:bodyPr>
            <a:normAutofit fontScale="70000" lnSpcReduction="20000"/>
          </a:bodyPr>
          <a:lstStyle/>
          <a:p>
            <a:pPr marL="0" indent="0">
              <a:buNone/>
            </a:pPr>
            <a:r>
              <a:rPr lang="en-US" dirty="0"/>
              <a:t>2. </a:t>
            </a:r>
            <a:r>
              <a:rPr lang="en-US" dirty="0" err="1"/>
              <a:t>Erimerkkisten</a:t>
            </a:r>
            <a:r>
              <a:rPr lang="en-US" dirty="0"/>
              <a:t> </a:t>
            </a:r>
            <a:r>
              <a:rPr lang="en-US" dirty="0" err="1"/>
              <a:t>kokonaislukujen</a:t>
            </a:r>
            <a:r>
              <a:rPr lang="en-US" dirty="0"/>
              <a:t> </a:t>
            </a:r>
            <a:r>
              <a:rPr lang="en-US" dirty="0" err="1"/>
              <a:t>yhteenlasku</a:t>
            </a:r>
            <a:endParaRPr lang="en-US" dirty="0"/>
          </a:p>
          <a:p>
            <a:r>
              <a:rPr lang="fi-FI" dirty="0"/>
              <a:t>Jos haluat lisätä kaksi eri etumerkillä varustettua kokonaislukua, niiden moduulit vähennetään ja tuloksena on luvun etumerkki suuremmalla moduulilla</a:t>
            </a:r>
            <a:r>
              <a:rPr lang="en-US" dirty="0"/>
              <a:t>.</a:t>
            </a:r>
          </a:p>
          <a:p>
            <a:r>
              <a:rPr lang="en-US" dirty="0" err="1"/>
              <a:t>Esimerkkejä</a:t>
            </a:r>
            <a:r>
              <a:rPr lang="en-US" dirty="0"/>
              <a:t>:</a:t>
            </a:r>
          </a:p>
          <a:p>
            <a:r>
              <a:rPr lang="fi-FI" dirty="0"/>
              <a:t>Huomautus: Kahden vastakkaisen kokonaisluvun summa on yhtä suuri kuin 0</a:t>
            </a:r>
            <a:r>
              <a:rPr lang="en-US" dirty="0"/>
              <a:t>.</a:t>
            </a:r>
          </a:p>
          <a:p>
            <a:r>
              <a:rPr lang="en-US" dirty="0" err="1"/>
              <a:t>Esimerkki</a:t>
            </a:r>
            <a:r>
              <a:rPr lang="en-US" dirty="0"/>
              <a:t>:</a:t>
            </a:r>
          </a:p>
          <a:p>
            <a:endParaRPr lang="en-US" dirty="0"/>
          </a:p>
          <a:p>
            <a:pPr marL="0" indent="0">
              <a:buNone/>
            </a:pPr>
            <a:r>
              <a:rPr lang="en-US" dirty="0" err="1"/>
              <a:t>Kokonaislukujen</a:t>
            </a:r>
            <a:r>
              <a:rPr lang="en-US" dirty="0"/>
              <a:t> </a:t>
            </a:r>
            <a:r>
              <a:rPr lang="en-US" dirty="0" err="1"/>
              <a:t>summauksen</a:t>
            </a:r>
            <a:r>
              <a:rPr lang="en-US" dirty="0"/>
              <a:t> </a:t>
            </a:r>
            <a:r>
              <a:rPr lang="en-US" dirty="0" err="1"/>
              <a:t>ominaisuudet</a:t>
            </a:r>
            <a:endParaRPr lang="en-US" dirty="0"/>
          </a:p>
          <a:p>
            <a:r>
              <a:rPr lang="fi-FI" dirty="0"/>
              <a:t>assosiatiivisuus: a+(b+c) = (a+b)+c, mitkä tahansa kokonaisluvut </a:t>
            </a:r>
            <a:r>
              <a:rPr lang="en-US" dirty="0"/>
              <a:t>a, b, c</a:t>
            </a:r>
          </a:p>
          <a:p>
            <a:r>
              <a:rPr lang="fi-FI" dirty="0"/>
              <a:t>kommutatiivisuus: a+b = b+a riippumatta siitä, mitkä kokonaisluvut a ja b ovat</a:t>
            </a:r>
          </a:p>
          <a:p>
            <a:r>
              <a:rPr lang="fi-FI" dirty="0"/>
              <a:t>luku 0 on neutraali alkio: a+0 = 0+a =a, mikä tahansa kokonaisluku a on</a:t>
            </a:r>
            <a:r>
              <a:rPr lang="en-US" dirty="0"/>
              <a:t>.</a:t>
            </a:r>
            <a:endParaRPr lang="ro-RO" dirty="0"/>
          </a:p>
        </p:txBody>
      </p:sp>
      <p:pic>
        <p:nvPicPr>
          <p:cNvPr id="5" name="image45.png" descr="5 plus left parenthesis negative 3 right parenthesis equals 2&#10;minus 9 plus 3 equals negative 6"/>
          <p:cNvPicPr/>
          <p:nvPr/>
        </p:nvPicPr>
        <p:blipFill>
          <a:blip r:embed="rId2"/>
          <a:srcRect/>
          <a:stretch>
            <a:fillRect/>
          </a:stretch>
        </p:blipFill>
        <p:spPr>
          <a:xfrm>
            <a:off x="2447545" y="2768266"/>
            <a:ext cx="919695" cy="311965"/>
          </a:xfrm>
          <a:prstGeom prst="rect">
            <a:avLst/>
          </a:prstGeom>
          <a:ln/>
        </p:spPr>
      </p:pic>
      <p:pic>
        <p:nvPicPr>
          <p:cNvPr id="6" name="image39.png" descr="left parenthesis negative 11 right parenthesis plus 11 equals 0"/>
          <p:cNvPicPr/>
          <p:nvPr/>
        </p:nvPicPr>
        <p:blipFill>
          <a:blip r:embed="rId3"/>
          <a:srcRect/>
          <a:stretch>
            <a:fillRect/>
          </a:stretch>
        </p:blipFill>
        <p:spPr>
          <a:xfrm>
            <a:off x="2204893" y="3808495"/>
            <a:ext cx="975475" cy="250662"/>
          </a:xfrm>
          <a:prstGeom prst="rect">
            <a:avLst/>
          </a:prstGeom>
          <a:ln/>
        </p:spPr>
      </p:pic>
    </p:spTree>
    <p:extLst>
      <p:ext uri="{BB962C8B-B14F-4D97-AF65-F5344CB8AC3E}">
        <p14:creationId xmlns:p14="http://schemas.microsoft.com/office/powerpoint/2010/main" val="3666315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628650" y="1825625"/>
            <a:ext cx="7886700" cy="3769776"/>
          </a:xfrm>
        </p:spPr>
        <p:txBody>
          <a:bodyPr>
            <a:normAutofit fontScale="85000" lnSpcReduction="20000"/>
          </a:bodyPr>
          <a:lstStyle/>
          <a:p>
            <a:pPr marL="0" indent="0">
              <a:buNone/>
            </a:pPr>
            <a:r>
              <a:rPr lang="en-US" dirty="0"/>
              <a:t>3. </a:t>
            </a:r>
            <a:r>
              <a:rPr lang="en-US" dirty="0" err="1"/>
              <a:t>Kokonaislukujen</a:t>
            </a:r>
            <a:r>
              <a:rPr lang="en-US" dirty="0"/>
              <a:t> </a:t>
            </a:r>
            <a:r>
              <a:rPr lang="en-US" dirty="0" err="1"/>
              <a:t>vähentäminen</a:t>
            </a:r>
            <a:endParaRPr lang="en-US" dirty="0"/>
          </a:p>
          <a:p>
            <a:pPr marL="0" indent="0">
              <a:buNone/>
            </a:pPr>
            <a:r>
              <a:rPr lang="fi-FI" dirty="0"/>
              <a:t>Kokonaisluvun vähentäminen vastaa luvun vastakohdan lisäämistä</a:t>
            </a:r>
            <a:r>
              <a:rPr lang="en-US" dirty="0"/>
              <a:t>.</a:t>
            </a:r>
          </a:p>
          <a:p>
            <a:pPr marL="0" indent="0">
              <a:buNone/>
            </a:pPr>
            <a:r>
              <a:rPr lang="en-US" dirty="0" err="1"/>
              <a:t>Esimerkkejä</a:t>
            </a:r>
            <a:r>
              <a:rPr lang="en-US" dirty="0"/>
              <a:t>:</a:t>
            </a:r>
          </a:p>
          <a:p>
            <a:pPr marL="0" indent="0">
              <a:buNone/>
            </a:pPr>
            <a:endParaRPr lang="en-US" dirty="0"/>
          </a:p>
          <a:p>
            <a:pPr marL="0" indent="0">
              <a:buNone/>
            </a:pPr>
            <a:r>
              <a:rPr lang="en-US" dirty="0"/>
              <a:t>b) </a:t>
            </a:r>
            <a:r>
              <a:rPr lang="en-US" dirty="0" err="1"/>
              <a:t>Kerto</a:t>
            </a:r>
            <a:r>
              <a:rPr lang="en-US" dirty="0"/>
              <a:t>- ja </a:t>
            </a:r>
            <a:r>
              <a:rPr lang="en-US" dirty="0" err="1"/>
              <a:t>jakolasku</a:t>
            </a:r>
            <a:endParaRPr lang="en-US" dirty="0"/>
          </a:p>
          <a:p>
            <a:pPr marL="0" indent="0">
              <a:buNone/>
            </a:pPr>
            <a:r>
              <a:rPr lang="fi-FI" dirty="0"/>
              <a:t>Kahden samanmerkkisen kokonaisluvun tulo on positiivinen kokonaisluku, jonka moduuli saadaan kertomalla kahden luvun moduuli</a:t>
            </a:r>
            <a:r>
              <a:rPr lang="en-US" dirty="0"/>
              <a:t>.</a:t>
            </a:r>
          </a:p>
          <a:p>
            <a:pPr marL="0" indent="0">
              <a:buNone/>
            </a:pPr>
            <a:r>
              <a:rPr lang="en-US" dirty="0" err="1"/>
              <a:t>Esimerkkejä</a:t>
            </a:r>
            <a:r>
              <a:rPr lang="en-US" dirty="0"/>
              <a:t>:</a:t>
            </a:r>
            <a:endParaRPr lang="ro-RO" dirty="0"/>
          </a:p>
        </p:txBody>
      </p:sp>
      <p:pic>
        <p:nvPicPr>
          <p:cNvPr id="4" name="image41.png" descr="left parenthesis negative 8 right parenthesis minus left parenthesis plus 3 right parenthesis equals left parenthesis negative 8 right parenthesis plus left parenthesis negative 3 right parenthesis equals negative 11&#10;9 minus left parenthesis negative 5 right parenthesis equals 9 plus left parenthesis plus 5 right parenthesis equals 14"/>
          <p:cNvPicPr/>
          <p:nvPr/>
        </p:nvPicPr>
        <p:blipFill>
          <a:blip r:embed="rId2"/>
          <a:srcRect/>
          <a:stretch>
            <a:fillRect/>
          </a:stretch>
        </p:blipFill>
        <p:spPr>
          <a:xfrm>
            <a:off x="2365666" y="2815323"/>
            <a:ext cx="2206334" cy="447595"/>
          </a:xfrm>
          <a:prstGeom prst="rect">
            <a:avLst/>
          </a:prstGeom>
          <a:ln/>
        </p:spPr>
      </p:pic>
      <p:pic>
        <p:nvPicPr>
          <p:cNvPr id="5" name="image42.png" descr="left parenthesis plus 3 right parenthesis times left parenthesis plus 7 right parenthesis equals plus 21&#10;left parenthesis negative 5 right parenthesis times left parenthesis negative 6 right parenthesis equals plus 30"/>
          <p:cNvPicPr/>
          <p:nvPr/>
        </p:nvPicPr>
        <p:blipFill>
          <a:blip r:embed="rId3"/>
          <a:srcRect/>
          <a:stretch>
            <a:fillRect/>
          </a:stretch>
        </p:blipFill>
        <p:spPr>
          <a:xfrm>
            <a:off x="2365666" y="4845965"/>
            <a:ext cx="1291936" cy="447595"/>
          </a:xfrm>
          <a:prstGeom prst="rect">
            <a:avLst/>
          </a:prstGeom>
          <a:ln/>
        </p:spPr>
      </p:pic>
    </p:spTree>
    <p:extLst>
      <p:ext uri="{BB962C8B-B14F-4D97-AF65-F5344CB8AC3E}">
        <p14:creationId xmlns:p14="http://schemas.microsoft.com/office/powerpoint/2010/main" val="1231951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514727" y="2199297"/>
            <a:ext cx="7660371" cy="3014599"/>
          </a:xfrm>
        </p:spPr>
        <p:txBody>
          <a:bodyPr>
            <a:normAutofit fontScale="62500" lnSpcReduction="20000"/>
          </a:bodyPr>
          <a:lstStyle/>
          <a:p>
            <a:pPr lvl="0"/>
            <a:r>
              <a:rPr lang="fi-FI" dirty="0"/>
              <a:t>Kahden erimerkkisen kokonaisluvun tulo on negatiivinen kokonaisluku, jonka moduuli saadaan kertomalla kahden luvun moduuli</a:t>
            </a:r>
            <a:r>
              <a:rPr lang="en-US" dirty="0"/>
              <a:t>.</a:t>
            </a:r>
          </a:p>
          <a:p>
            <a:pPr lvl="0"/>
            <a:r>
              <a:rPr lang="en-US" dirty="0" err="1"/>
              <a:t>Esimerkkejä</a:t>
            </a:r>
            <a:r>
              <a:rPr lang="en-US" dirty="0"/>
              <a:t>:</a:t>
            </a:r>
          </a:p>
          <a:p>
            <a:pPr lvl="0"/>
            <a:r>
              <a:rPr lang="fi-FI" dirty="0"/>
              <a:t>Kokonaislukujen kertolaskuominaisuudet</a:t>
            </a:r>
          </a:p>
          <a:p>
            <a:pPr lvl="0"/>
            <a:r>
              <a:rPr lang="fi-FI" dirty="0"/>
              <a:t>Olkoot a, b, c kokonaislukuja. Seuraavat ominaisuudet esiintyvät:</a:t>
            </a:r>
          </a:p>
          <a:p>
            <a:pPr lvl="0"/>
            <a:r>
              <a:rPr lang="fi-FI" dirty="0"/>
              <a:t>kommutatiivisuus: a·b = b·a</a:t>
            </a:r>
          </a:p>
          <a:p>
            <a:pPr lvl="0"/>
            <a:r>
              <a:rPr lang="fi-FI" dirty="0"/>
              <a:t>assosiatiivisuus: (a·b)·c = a·(b·c)</a:t>
            </a:r>
          </a:p>
          <a:p>
            <a:pPr lvl="0"/>
            <a:r>
              <a:rPr lang="fi-FI" dirty="0"/>
              <a:t>numero 1 on neutraali alkio: a·1 = 1·a = a</a:t>
            </a:r>
          </a:p>
          <a:p>
            <a:pPr lvl="0"/>
            <a:r>
              <a:rPr lang="fi-FI" dirty="0"/>
              <a:t>kertolasku jakautuu yhteen- ja vähennyslaskuun nähden</a:t>
            </a:r>
            <a:r>
              <a:rPr lang="en-US" dirty="0"/>
              <a:t>: a·(</a:t>
            </a:r>
            <a:r>
              <a:rPr lang="en-US" dirty="0" err="1"/>
              <a:t>b+c</a:t>
            </a:r>
            <a:r>
              <a:rPr lang="en-US" dirty="0"/>
              <a:t>)=</a:t>
            </a:r>
            <a:r>
              <a:rPr lang="en-US" dirty="0" err="1"/>
              <a:t>a·b+a·c</a:t>
            </a:r>
            <a:r>
              <a:rPr lang="en-US" dirty="0"/>
              <a:t> ja a·(b-c)=</a:t>
            </a:r>
            <a:r>
              <a:rPr lang="en-US" dirty="0" err="1"/>
              <a:t>a·b-a·c</a:t>
            </a:r>
            <a:endParaRPr lang="ro-RO" dirty="0"/>
          </a:p>
        </p:txBody>
      </p:sp>
      <p:pic>
        <p:nvPicPr>
          <p:cNvPr id="4" name="image14.png" descr="left parenthesis negative 2 right parenthesis times left parenthesis plus 9 right parenthesis equals negative 18&#10;3 times left parenthesis negative 5 right parenthesis equals negative 15"/>
          <p:cNvPicPr/>
          <p:nvPr/>
        </p:nvPicPr>
        <p:blipFill>
          <a:blip r:embed="rId2"/>
          <a:srcRect/>
          <a:stretch>
            <a:fillRect/>
          </a:stretch>
        </p:blipFill>
        <p:spPr>
          <a:xfrm>
            <a:off x="1980925" y="2673790"/>
            <a:ext cx="985838" cy="328613"/>
          </a:xfrm>
          <a:prstGeom prst="rect">
            <a:avLst/>
          </a:prstGeom>
          <a:ln/>
        </p:spPr>
      </p:pic>
    </p:spTree>
    <p:extLst>
      <p:ext uri="{BB962C8B-B14F-4D97-AF65-F5344CB8AC3E}">
        <p14:creationId xmlns:p14="http://schemas.microsoft.com/office/powerpoint/2010/main" val="799766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628650" y="1690689"/>
            <a:ext cx="7886700" cy="4351338"/>
          </a:xfrm>
        </p:spPr>
        <p:txBody>
          <a:bodyPr>
            <a:normAutofit lnSpcReduction="10000"/>
          </a:bodyPr>
          <a:lstStyle/>
          <a:p>
            <a:r>
              <a:rPr lang="fi-FI" sz="2400" dirty="0"/>
              <a:t>Käytännön syistä (lämpötilan mittaaminen, karttojen tekeminen sekä vuoristoalueista että valtamerten pohjasta, merkittävien historiallisten hetkien näyttäminen) ihmiset ovat lisänneet luonnollisten lukujen joukkoon N= {0, 1, 2, 3, ... , n, . ..} negatiivisten kokonaislukujen joukko Z-={...,-n ...,-3,-2,-1}, saadaan: Kokonaislukujen joukko</a:t>
            </a:r>
            <a:r>
              <a:rPr lang="en-US" sz="2400" b="1" i="1" dirty="0"/>
              <a:t>	</a:t>
            </a:r>
            <a:r>
              <a:rPr lang="ro-RO" sz="2400" b="1" i="1" dirty="0"/>
              <a:t>Z</a:t>
            </a:r>
            <a:r>
              <a:rPr lang="ro-RO" sz="2400" i="1" dirty="0"/>
              <a:t>=</a:t>
            </a:r>
            <a:r>
              <a:rPr lang="ro-RO" sz="2400" dirty="0"/>
              <a:t>{...,-n ...,-3,-2,-1, 0, 1, 2, 3, ... , n, ...}.</a:t>
            </a:r>
            <a:endParaRPr lang="en-US" sz="2400" dirty="0"/>
          </a:p>
          <a:p>
            <a:pPr marL="0" indent="0">
              <a:buNone/>
            </a:pPr>
            <a:endParaRPr lang="ro-RO" sz="2400" dirty="0"/>
          </a:p>
          <a:p>
            <a:r>
              <a:rPr lang="fi-FI" sz="2400" dirty="0"/>
              <a:t>Nollasta poikkeavien kokonaislukujen joukko on merkitty</a:t>
            </a:r>
            <a:r>
              <a:rPr lang="ro-RO" sz="2400" dirty="0"/>
              <a:t>denoted by Z*=Z-{0}</a:t>
            </a:r>
          </a:p>
          <a:p>
            <a:r>
              <a:rPr lang="ro-RO" sz="2400" dirty="0"/>
              <a:t>Merkitsemme Z - negatiiviset kokonaisluvut</a:t>
            </a:r>
            <a:r>
              <a:rPr lang="en-US" sz="2400" dirty="0"/>
              <a:t> </a:t>
            </a:r>
            <a:r>
              <a:rPr lang="ro-RO" sz="2400" dirty="0"/>
              <a:t>Z -={ x </a:t>
            </a:r>
            <a:r>
              <a:rPr lang="el-GR" sz="2400" dirty="0"/>
              <a:t>ϵ </a:t>
            </a:r>
            <a:r>
              <a:rPr lang="ro-RO" sz="2400" dirty="0"/>
              <a:t>Z | x&lt;0}</a:t>
            </a:r>
          </a:p>
          <a:p>
            <a:r>
              <a:rPr lang="ro-RO" sz="2400" dirty="0"/>
              <a:t>Merkitään Z + positiiviset kokonaisluvut Z +={ x </a:t>
            </a:r>
            <a:r>
              <a:rPr lang="el-GR" sz="2400" dirty="0"/>
              <a:t>ϵ </a:t>
            </a:r>
            <a:r>
              <a:rPr lang="ro-RO" sz="2400" dirty="0"/>
              <a:t>Z | x&gt;0}</a:t>
            </a:r>
          </a:p>
        </p:txBody>
      </p:sp>
    </p:spTree>
    <p:extLst>
      <p:ext uri="{BB962C8B-B14F-4D97-AF65-F5344CB8AC3E}">
        <p14:creationId xmlns:p14="http://schemas.microsoft.com/office/powerpoint/2010/main" val="1727295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568347" y="1880162"/>
            <a:ext cx="7303971" cy="3018841"/>
          </a:xfrm>
        </p:spPr>
        <p:txBody>
          <a:bodyPr>
            <a:normAutofit fontScale="62500" lnSpcReduction="20000"/>
          </a:bodyPr>
          <a:lstStyle/>
          <a:p>
            <a:pPr marL="0" indent="0">
              <a:buNone/>
            </a:pPr>
            <a:r>
              <a:rPr lang="fi-FI" dirty="0"/>
              <a:t>Kokonaislukujen jako</a:t>
            </a:r>
          </a:p>
          <a:p>
            <a:pPr marL="0" indent="0">
              <a:buNone/>
            </a:pPr>
            <a:r>
              <a:rPr lang="fi-FI" dirty="0"/>
              <a:t>Kahden samanmerkkisen kokonaisluvun tulo on positiivinen kokonaisluku, jonka moduuli saadaan jakamalla kahden luvun moduuli</a:t>
            </a:r>
            <a:r>
              <a:rPr lang="en-US" dirty="0"/>
              <a:t>s.</a:t>
            </a:r>
          </a:p>
          <a:p>
            <a:pPr marL="0" indent="0">
              <a:buNone/>
            </a:pPr>
            <a:r>
              <a:rPr lang="en-US" dirty="0" err="1"/>
              <a:t>Esimerkkejä</a:t>
            </a:r>
            <a:r>
              <a:rPr lang="en-US" dirty="0"/>
              <a:t>:</a:t>
            </a:r>
          </a:p>
          <a:p>
            <a:pPr marL="0" indent="0">
              <a:buNone/>
            </a:pPr>
            <a:r>
              <a:rPr lang="fi-FI" dirty="0"/>
              <a:t>Kahden erimerkkisen kokonaisluvun osamäärä on negatiivinen kokonaisluku, jonka moduuli saadaan jakamalla kahden luvun moduuli</a:t>
            </a:r>
            <a:r>
              <a:rPr lang="en-US" dirty="0"/>
              <a:t>.</a:t>
            </a:r>
          </a:p>
          <a:p>
            <a:pPr marL="0" indent="0">
              <a:buNone/>
            </a:pPr>
            <a:r>
              <a:rPr lang="en-US" dirty="0" err="1"/>
              <a:t>Esimerkkejä</a:t>
            </a:r>
            <a:r>
              <a:rPr lang="en-US" dirty="0"/>
              <a:t> :</a:t>
            </a:r>
          </a:p>
          <a:p>
            <a:pPr marL="0" indent="0">
              <a:buNone/>
            </a:pPr>
            <a:r>
              <a:rPr lang="fi-FI" dirty="0"/>
              <a:t>Johtopäätös: merkkisääntö pätee sekä kokonaislukujen kerto- että jakolaskussa ja se on seuraava</a:t>
            </a:r>
            <a:r>
              <a:rPr lang="en-US" dirty="0"/>
              <a:t>:</a:t>
            </a:r>
            <a:endParaRPr lang="ro-RO" dirty="0"/>
          </a:p>
        </p:txBody>
      </p:sp>
      <p:pic>
        <p:nvPicPr>
          <p:cNvPr id="4" name="image7.png" descr="left parenthesis plus 35 right parenthesis colon left parenthesis plus 7 right parenthesis equals plus 5&#10;left parenthesis negative 63 right parenthesis colon left parenthesis negative 9 right parenthesis equals plus 7"/>
          <p:cNvPicPr/>
          <p:nvPr/>
        </p:nvPicPr>
        <p:blipFill>
          <a:blip r:embed="rId2"/>
          <a:srcRect/>
          <a:stretch>
            <a:fillRect/>
          </a:stretch>
        </p:blipFill>
        <p:spPr>
          <a:xfrm>
            <a:off x="1936952" y="2654610"/>
            <a:ext cx="957263" cy="328613"/>
          </a:xfrm>
          <a:prstGeom prst="rect">
            <a:avLst/>
          </a:prstGeom>
          <a:ln/>
        </p:spPr>
      </p:pic>
      <p:pic>
        <p:nvPicPr>
          <p:cNvPr id="5" name="image4.png" descr="left parenthesis plus 72 right parenthesis colon left parenthesis negative 9 right parenthesis equals negative 8&#10;left parenthesis negative 32 right parenthesis colon 8 equals negative 4"/>
          <p:cNvPicPr/>
          <p:nvPr/>
        </p:nvPicPr>
        <p:blipFill>
          <a:blip r:embed="rId3"/>
          <a:srcRect/>
          <a:stretch>
            <a:fillRect/>
          </a:stretch>
        </p:blipFill>
        <p:spPr>
          <a:xfrm>
            <a:off x="1936952" y="3487239"/>
            <a:ext cx="957263" cy="328613"/>
          </a:xfrm>
          <a:prstGeom prst="rect">
            <a:avLst/>
          </a:prstGeom>
          <a:ln/>
        </p:spPr>
      </p:pic>
      <p:pic>
        <p:nvPicPr>
          <p:cNvPr id="6" name="image5.png" descr="plus times plus equals plus&#10;minus times negative equals plus&#10;plus times negative equals negative&#10;minus times plus equals negative&#10;"/>
          <p:cNvPicPr/>
          <p:nvPr/>
        </p:nvPicPr>
        <p:blipFill>
          <a:blip r:embed="rId4"/>
          <a:srcRect/>
          <a:stretch>
            <a:fillRect/>
          </a:stretch>
        </p:blipFill>
        <p:spPr>
          <a:xfrm>
            <a:off x="4104052" y="4318403"/>
            <a:ext cx="557213" cy="700088"/>
          </a:xfrm>
          <a:prstGeom prst="rect">
            <a:avLst/>
          </a:prstGeom>
          <a:ln/>
        </p:spPr>
      </p:pic>
    </p:spTree>
    <p:extLst>
      <p:ext uri="{BB962C8B-B14F-4D97-AF65-F5344CB8AC3E}">
        <p14:creationId xmlns:p14="http://schemas.microsoft.com/office/powerpoint/2010/main" val="1901849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302044" y="1778494"/>
            <a:ext cx="6447501" cy="2910580"/>
          </a:xfrm>
        </p:spPr>
        <p:txBody>
          <a:bodyPr>
            <a:noAutofit/>
          </a:bodyPr>
          <a:lstStyle/>
          <a:p>
            <a:r>
              <a:rPr lang="en-US" sz="1400" dirty="0"/>
              <a:t>c) </a:t>
            </a:r>
            <a:r>
              <a:rPr lang="en-US" sz="1400" dirty="0" err="1"/>
              <a:t>Kokonaislukujen</a:t>
            </a:r>
            <a:r>
              <a:rPr lang="en-US" sz="1400" dirty="0"/>
              <a:t> </a:t>
            </a:r>
            <a:r>
              <a:rPr lang="en-US" sz="1400" dirty="0" err="1"/>
              <a:t>eksponentio</a:t>
            </a:r>
            <a:endParaRPr lang="en-US" sz="1400" dirty="0"/>
          </a:p>
          <a:p>
            <a:r>
              <a:rPr lang="fi-FI" sz="1400" dirty="0"/>
              <a:t>Olkoon a kokonaisluku ja n luonnollinen luku nolla.</a:t>
            </a:r>
          </a:p>
          <a:p>
            <a:r>
              <a:rPr lang="fi-FI" sz="1400" dirty="0"/>
              <a:t>a- on nimeltään kanta</a:t>
            </a:r>
          </a:p>
          <a:p>
            <a:r>
              <a:rPr lang="fi-FI" sz="1400" dirty="0"/>
              <a:t>n- kutsutaan eksponenttiksi</a:t>
            </a:r>
          </a:p>
          <a:p>
            <a:r>
              <a:rPr lang="fi-FI" sz="1400" dirty="0"/>
              <a:t>   Esimerkki</a:t>
            </a:r>
            <a:r>
              <a:rPr lang="en-US" sz="1400" dirty="0"/>
              <a:t>:</a:t>
            </a:r>
          </a:p>
          <a:p>
            <a:endParaRPr lang="en-US" sz="1400" dirty="0"/>
          </a:p>
          <a:p>
            <a:r>
              <a:rPr lang="fi-FI" sz="1400" dirty="0"/>
              <a:t>Huomautukset:</a:t>
            </a:r>
          </a:p>
          <a:p>
            <a:r>
              <a:rPr lang="fi-FI" sz="1400" dirty="0"/>
              <a:t>1. Kun korotamme positiivisen luvun potenssiin, tulos on aina positiivinen luku.</a:t>
            </a:r>
          </a:p>
          <a:p>
            <a:r>
              <a:rPr lang="fi-FI" sz="1400" dirty="0"/>
              <a:t>2. Kun korotamme negatiivisen luvun potenssiin, meillä on kaksi mahdollista tilannetta:</a:t>
            </a:r>
          </a:p>
          <a:p>
            <a:r>
              <a:rPr lang="fi-FI" sz="1400" dirty="0"/>
              <a:t>jos eksponentti on parillinen luku, tulos on positiivinen</a:t>
            </a:r>
          </a:p>
          <a:p>
            <a:r>
              <a:rPr lang="fi-FI" sz="1400" dirty="0"/>
              <a:t>jos eksponentti on pariton luku, tulos on negatiivinen</a:t>
            </a:r>
            <a:endParaRPr lang="ro-RO" sz="1400" dirty="0"/>
          </a:p>
        </p:txBody>
      </p:sp>
      <p:pic>
        <p:nvPicPr>
          <p:cNvPr id="7" name="image11.png" descr="a to the power of n equals stack a times a times a times... times a with underbrace below&#10;space space space space space space space space space space space space space space space space space space n space o r i"/>
          <p:cNvPicPr/>
          <p:nvPr/>
        </p:nvPicPr>
        <p:blipFill>
          <a:blip r:embed="rId2"/>
          <a:srcRect/>
          <a:stretch>
            <a:fillRect/>
          </a:stretch>
        </p:blipFill>
        <p:spPr>
          <a:xfrm>
            <a:off x="4738463" y="1778494"/>
            <a:ext cx="1100350" cy="381424"/>
          </a:xfrm>
          <a:prstGeom prst="rect">
            <a:avLst/>
          </a:prstGeom>
          <a:ln/>
        </p:spPr>
      </p:pic>
      <p:pic>
        <p:nvPicPr>
          <p:cNvPr id="8" name="image28.png" descr="left parenthesis plus 2 right parenthesis to the power of 5 equals 2 to the power of 5 equals 2 times 2 times 2 times 2 times 2 equals 32"/>
          <p:cNvPicPr/>
          <p:nvPr/>
        </p:nvPicPr>
        <p:blipFill>
          <a:blip r:embed="rId3"/>
          <a:srcRect/>
          <a:stretch>
            <a:fillRect/>
          </a:stretch>
        </p:blipFill>
        <p:spPr>
          <a:xfrm>
            <a:off x="1631926" y="3112340"/>
            <a:ext cx="1600200" cy="242888"/>
          </a:xfrm>
          <a:prstGeom prst="rect">
            <a:avLst/>
          </a:prstGeom>
          <a:ln/>
        </p:spPr>
      </p:pic>
      <p:pic>
        <p:nvPicPr>
          <p:cNvPr id="12" name="image25.png" descr="left parenthesis negative a right parenthesis to the power of n equals open curly brackets table attributes columnalign left end attributes row cell space space space a to the power of n comma space n minus p a r end cell row cell negative a to the power of n comma space n minus i m p a r end cell end table close a element of straight integer numbers to the power of asterisk times comma space n element of straight natural numbers"/>
          <p:cNvPicPr/>
          <p:nvPr/>
        </p:nvPicPr>
        <p:blipFill>
          <a:blip r:embed="rId4"/>
          <a:srcRect/>
          <a:stretch>
            <a:fillRect/>
          </a:stretch>
        </p:blipFill>
        <p:spPr>
          <a:xfrm>
            <a:off x="2512392" y="5547011"/>
            <a:ext cx="2401962" cy="475909"/>
          </a:xfrm>
          <a:prstGeom prst="rect">
            <a:avLst/>
          </a:prstGeom>
          <a:ln/>
        </p:spPr>
      </p:pic>
    </p:spTree>
    <p:extLst>
      <p:ext uri="{BB962C8B-B14F-4D97-AF65-F5344CB8AC3E}">
        <p14:creationId xmlns:p14="http://schemas.microsoft.com/office/powerpoint/2010/main" val="41412483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582692" y="1988805"/>
            <a:ext cx="6447501" cy="1679546"/>
          </a:xfrm>
        </p:spPr>
        <p:txBody>
          <a:bodyPr>
            <a:normAutofit/>
          </a:bodyPr>
          <a:lstStyle/>
          <a:p>
            <a:r>
              <a:rPr lang="ro-RO" dirty="0"/>
              <a:t>Esimerkkejä:</a:t>
            </a:r>
          </a:p>
          <a:p>
            <a:pPr marL="0" indent="0">
              <a:buNone/>
            </a:pPr>
            <a:endParaRPr lang="ro-RO" dirty="0"/>
          </a:p>
          <a:p>
            <a:r>
              <a:rPr lang="ro-RO" dirty="0"/>
              <a:t>Reguli  de calcul:</a:t>
            </a:r>
          </a:p>
          <a:p>
            <a:endParaRPr lang="ro-RO" dirty="0"/>
          </a:p>
          <a:p>
            <a:endParaRPr lang="ro-RO" dirty="0"/>
          </a:p>
          <a:p>
            <a:endParaRPr lang="ro-RO" dirty="0"/>
          </a:p>
          <a:p>
            <a:endParaRPr lang="ro-RO" dirty="0"/>
          </a:p>
          <a:p>
            <a:endParaRPr lang="ro-RO" dirty="0"/>
          </a:p>
          <a:p>
            <a:endParaRPr lang="ro-RO" dirty="0"/>
          </a:p>
          <a:p>
            <a:endParaRPr lang="ro-RO" dirty="0"/>
          </a:p>
          <a:p>
            <a:endParaRPr lang="ro-RO" dirty="0"/>
          </a:p>
          <a:p>
            <a:endParaRPr lang="ro-RO" dirty="0"/>
          </a:p>
          <a:p>
            <a:pPr marL="0" indent="0">
              <a:buNone/>
            </a:pPr>
            <a:endParaRPr lang="ro-RO" dirty="0"/>
          </a:p>
        </p:txBody>
      </p:sp>
      <p:pic>
        <p:nvPicPr>
          <p:cNvPr id="4" name="image15.png" descr="left parenthesis negative 2 right parenthesis to the power of 5 equals negative 32&#10;left parenthesis negative 2 right parenthesis to the power of 6 equals 64&#10;left parenthesis negative 1 right parenthesis to the power of 2015 equals negative 1&#10;left parenthesis negative 1 right parenthesis to the power of 2016 equals 1"/>
          <p:cNvPicPr/>
          <p:nvPr/>
        </p:nvPicPr>
        <p:blipFill>
          <a:blip r:embed="rId2"/>
          <a:srcRect/>
          <a:stretch>
            <a:fillRect/>
          </a:stretch>
        </p:blipFill>
        <p:spPr>
          <a:xfrm>
            <a:off x="2802223" y="1988805"/>
            <a:ext cx="807244" cy="757238"/>
          </a:xfrm>
          <a:prstGeom prst="rect">
            <a:avLst/>
          </a:prstGeom>
          <a:ln/>
        </p:spPr>
      </p:pic>
      <p:pic>
        <p:nvPicPr>
          <p:cNvPr id="5" name="Picture 4"/>
          <p:cNvPicPr>
            <a:picLocks noChangeAspect="1"/>
          </p:cNvPicPr>
          <p:nvPr/>
        </p:nvPicPr>
        <p:blipFill>
          <a:blip r:embed="rId3"/>
          <a:stretch>
            <a:fillRect/>
          </a:stretch>
        </p:blipFill>
        <p:spPr>
          <a:xfrm>
            <a:off x="852820" y="2976257"/>
            <a:ext cx="2878931" cy="2185988"/>
          </a:xfrm>
          <a:prstGeom prst="rect">
            <a:avLst/>
          </a:prstGeom>
        </p:spPr>
      </p:pic>
    </p:spTree>
    <p:extLst>
      <p:ext uri="{BB962C8B-B14F-4D97-AF65-F5344CB8AC3E}">
        <p14:creationId xmlns:p14="http://schemas.microsoft.com/office/powerpoint/2010/main" val="38307668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628650" y="2036336"/>
            <a:ext cx="7201278" cy="3389508"/>
          </a:xfrm>
        </p:spPr>
        <p:txBody>
          <a:bodyPr>
            <a:normAutofit fontScale="70000" lnSpcReduction="20000"/>
          </a:bodyPr>
          <a:lstStyle/>
          <a:p>
            <a:pPr marL="0" indent="0">
              <a:buNone/>
            </a:pPr>
            <a:r>
              <a:rPr lang="fi-FI" dirty="0"/>
              <a:t>Kokonaislukuoperaatioiden suoritusjärjestys</a:t>
            </a:r>
          </a:p>
          <a:p>
            <a:pPr marL="0" indent="0">
              <a:buNone/>
            </a:pPr>
            <a:endParaRPr lang="fi-FI" dirty="0"/>
          </a:p>
          <a:p>
            <a:pPr marL="0" indent="0">
              <a:buNone/>
            </a:pPr>
            <a:r>
              <a:rPr lang="fi-FI" dirty="0"/>
              <a:t>Kokonaislukujen toimintojen järjestys on sama kuin luonnollisilla luvuilla:</a:t>
            </a:r>
          </a:p>
          <a:p>
            <a:pPr marL="0" indent="0">
              <a:buNone/>
            </a:pPr>
            <a:r>
              <a:rPr lang="fi-FI" dirty="0"/>
              <a:t>ensin laskemme eksponentioarvot (3. asteen operaatiot)</a:t>
            </a:r>
          </a:p>
          <a:p>
            <a:pPr marL="0" indent="0">
              <a:buNone/>
            </a:pPr>
            <a:r>
              <a:rPr lang="fi-FI" dirty="0"/>
              <a:t>sitten suoritamme kerto- ja jakolaskut (toisen asteen operaatiot)</a:t>
            </a:r>
          </a:p>
          <a:p>
            <a:pPr marL="0" indent="0">
              <a:buNone/>
            </a:pPr>
            <a:r>
              <a:rPr lang="fi-FI" dirty="0"/>
              <a:t>lopussa teemme yhteen- ja vähennyslaskuja (ensimmäisen asteen operaatiot).</a:t>
            </a:r>
          </a:p>
          <a:p>
            <a:pPr marL="0" indent="0">
              <a:buNone/>
            </a:pPr>
            <a:r>
              <a:rPr lang="fi-FI" dirty="0"/>
              <a:t>Jos harjoituksessa on myös sulkeita, teemme ensin suluissa olevat toiminnot, sitten hakasulkeissa olevat operaatiot ja sitten hakasulkeet.</a:t>
            </a:r>
            <a:endParaRPr lang="ro-RO" dirty="0"/>
          </a:p>
        </p:txBody>
      </p:sp>
    </p:spTree>
    <p:extLst>
      <p:ext uri="{BB962C8B-B14F-4D97-AF65-F5344CB8AC3E}">
        <p14:creationId xmlns:p14="http://schemas.microsoft.com/office/powerpoint/2010/main" val="33718800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2066814" y="2119470"/>
            <a:ext cx="5514834" cy="3139973"/>
          </a:xfrm>
        </p:spPr>
        <p:txBody>
          <a:bodyPr>
            <a:noAutofit/>
          </a:bodyPr>
          <a:lstStyle/>
          <a:p>
            <a:pPr marL="0" indent="0">
              <a:buNone/>
            </a:pPr>
            <a:r>
              <a:rPr lang="fi-FI" sz="2000" dirty="0"/>
              <a:t>Sovellettavuus</a:t>
            </a:r>
          </a:p>
          <a:p>
            <a:pPr marL="0" indent="0">
              <a:buNone/>
            </a:pPr>
            <a:r>
              <a:rPr lang="fi-FI" sz="2000" dirty="0"/>
              <a:t>Kauppakeskuksessa on 8 tasoa: pohjakerros, 5 kerrosta, mezzanine ja maanalainen parkkipaikka. Henkilö 4. kerroksessa laskeutuu 6 tasoa. Minkä tason se saavutti?</a:t>
            </a:r>
          </a:p>
          <a:p>
            <a:pPr marL="0" indent="0">
              <a:buNone/>
            </a:pPr>
            <a:r>
              <a:rPr lang="fi-FI" sz="2000" dirty="0"/>
              <a:t>Ratkaisu:</a:t>
            </a:r>
          </a:p>
          <a:p>
            <a:pPr marL="0" indent="0">
              <a:buNone/>
            </a:pPr>
            <a:r>
              <a:rPr lang="fi-FI" sz="2000" dirty="0"/>
              <a:t>Edustamme 8 tasoa pystysuoralla "akselilla". 4. kerroksessa oleva henkilö laskeutuu 6 tasoa alas maanalaiselle pysäköintialueelle.</a:t>
            </a:r>
            <a:r>
              <a:rPr lang="en-US" sz="2000" dirty="0"/>
              <a:t>.</a:t>
            </a:r>
            <a:endParaRPr lang="ro-RO" sz="2000" dirty="0"/>
          </a:p>
        </p:txBody>
      </p:sp>
      <p:sp>
        <p:nvSpPr>
          <p:cNvPr id="4" name="Rectangle 3"/>
          <p:cNvSpPr/>
          <p:nvPr/>
        </p:nvSpPr>
        <p:spPr>
          <a:xfrm>
            <a:off x="508001" y="3804153"/>
            <a:ext cx="1239679" cy="2400300"/>
          </a:xfrm>
          <a:prstGeom prst="rect">
            <a:avLst/>
          </a:prstGeom>
          <a:noFill/>
          <a:ln>
            <a:noFill/>
          </a:ln>
        </p:spPr>
        <p:txBody>
          <a:bodyPr spcFirstLastPara="1" wrap="square" lIns="68569" tIns="68569" rIns="68569" bIns="68569" anchor="ctr" anchorCtr="0">
            <a:noAutofit/>
          </a:bodyPr>
          <a:lstStyle/>
          <a:p>
            <a:pPr>
              <a:lnSpc>
                <a:spcPct val="107000"/>
              </a:lnSpc>
            </a:pPr>
            <a:r>
              <a:rPr lang="ro-RO" sz="825">
                <a:latin typeface="Calibri" panose="020F0502020204030204" pitchFamily="34" charset="0"/>
                <a:ea typeface="Calibri" panose="020F0502020204030204" pitchFamily="34" charset="0"/>
              </a:rPr>
              <a:t> </a:t>
            </a:r>
          </a:p>
        </p:txBody>
      </p:sp>
      <p:pic>
        <p:nvPicPr>
          <p:cNvPr id="5" name="Picture 4"/>
          <p:cNvPicPr>
            <a:picLocks noChangeAspect="1"/>
          </p:cNvPicPr>
          <p:nvPr/>
        </p:nvPicPr>
        <p:blipFill>
          <a:blip r:embed="rId2"/>
          <a:stretch>
            <a:fillRect/>
          </a:stretch>
        </p:blipFill>
        <p:spPr>
          <a:xfrm>
            <a:off x="188866" y="2026455"/>
            <a:ext cx="1971675" cy="3036094"/>
          </a:xfrm>
          <a:prstGeom prst="rect">
            <a:avLst/>
          </a:prstGeom>
        </p:spPr>
      </p:pic>
    </p:spTree>
    <p:extLst>
      <p:ext uri="{BB962C8B-B14F-4D97-AF65-F5344CB8AC3E}">
        <p14:creationId xmlns:p14="http://schemas.microsoft.com/office/powerpoint/2010/main" val="2325210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495140" y="1690689"/>
            <a:ext cx="7667848" cy="2910580"/>
          </a:xfrm>
        </p:spPr>
        <p:txBody>
          <a:bodyPr>
            <a:noAutofit/>
          </a:bodyPr>
          <a:lstStyle/>
          <a:p>
            <a:pPr marL="0" indent="0">
              <a:buNone/>
            </a:pPr>
            <a:r>
              <a:rPr lang="en-US" sz="1600" dirty="0"/>
              <a:t>11) </a:t>
            </a:r>
            <a:r>
              <a:rPr lang="fi-FI" sz="1600" dirty="0"/>
              <a:t>Tehtävät, jotka ratkaistaan ​​yhtälöillä/epäyhtälöillä kokonaislukujen kontekstissa</a:t>
            </a:r>
          </a:p>
          <a:p>
            <a:pPr marL="0" indent="0">
              <a:buNone/>
            </a:pPr>
            <a:endParaRPr lang="fi-FI" sz="1600" dirty="0"/>
          </a:p>
          <a:p>
            <a:pPr marL="0" indent="0">
              <a:buNone/>
            </a:pPr>
            <a:r>
              <a:rPr lang="fi-FI" sz="1600" dirty="0"/>
              <a:t>A1. Verenpainemittari maksaa paristoineen 155 leikkiä ja verenpainemittari on 135 leiä akkua kalliimpi. Määritä pariston hinta ja tensiometrin hinta seuraavilla tavoilla:</a:t>
            </a:r>
          </a:p>
          <a:p>
            <a:pPr marL="0" indent="0">
              <a:buNone/>
            </a:pPr>
            <a:r>
              <a:rPr lang="fi-FI" sz="1600" dirty="0"/>
              <a:t>Käyttämällä segmenttiesitystä, annettu;</a:t>
            </a:r>
          </a:p>
          <a:p>
            <a:pPr marL="0" indent="0">
              <a:buNone/>
            </a:pPr>
            <a:r>
              <a:rPr lang="fi-FI" sz="1600" dirty="0"/>
              <a:t>Olkoon musta segmentti tensiometrin hinta ja sininen akun hinta.</a:t>
            </a:r>
          </a:p>
          <a:p>
            <a:pPr marL="0" indent="0">
              <a:buNone/>
            </a:pPr>
            <a:r>
              <a:rPr lang="fi-FI" sz="1600" dirty="0"/>
              <a:t>Joko segmentti punaisella, hinta 2, eli 155 lei. Vihreä segmentti edustaa 135 leikkiä</a:t>
            </a:r>
            <a:r>
              <a:rPr lang="en-US" sz="1600" dirty="0"/>
              <a:t>.</a:t>
            </a:r>
            <a:endParaRPr lang="ro-RO" sz="1600" dirty="0"/>
          </a:p>
        </p:txBody>
      </p:sp>
      <p:pic>
        <p:nvPicPr>
          <p:cNvPr id="5" name="Picture 4"/>
          <p:cNvPicPr>
            <a:picLocks noChangeAspect="1"/>
          </p:cNvPicPr>
          <p:nvPr/>
        </p:nvPicPr>
        <p:blipFill>
          <a:blip r:embed="rId2"/>
          <a:stretch>
            <a:fillRect/>
          </a:stretch>
        </p:blipFill>
        <p:spPr>
          <a:xfrm>
            <a:off x="2787335" y="4679097"/>
            <a:ext cx="3429000" cy="771525"/>
          </a:xfrm>
          <a:prstGeom prst="rect">
            <a:avLst/>
          </a:prstGeom>
        </p:spPr>
      </p:pic>
    </p:spTree>
    <p:extLst>
      <p:ext uri="{BB962C8B-B14F-4D97-AF65-F5344CB8AC3E}">
        <p14:creationId xmlns:p14="http://schemas.microsoft.com/office/powerpoint/2010/main" val="21287284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508001" y="2005966"/>
            <a:ext cx="7763988" cy="3382307"/>
          </a:xfrm>
        </p:spPr>
        <p:txBody>
          <a:bodyPr>
            <a:normAutofit fontScale="55000" lnSpcReduction="20000"/>
          </a:bodyPr>
          <a:lstStyle/>
          <a:p>
            <a:pPr lvl="1"/>
            <a:r>
              <a:rPr lang="fi-FI" sz="2700" dirty="0"/>
              <a:t>Merkitse x:llä pariston hinta leeinä, ilmaise tensiometrin hinta akun hinnan funktiona, muodosta yhtälö, joka ilmaisee ongelman matemaattisella kielellä, ratkaise yhtälö ja muotoile vastaus. Tarkista lopuksi saadut hinnat.</a:t>
            </a:r>
          </a:p>
          <a:p>
            <a:pPr lvl="1"/>
            <a:endParaRPr lang="fi-FI" sz="2700" dirty="0"/>
          </a:p>
          <a:p>
            <a:pPr lvl="1"/>
            <a:r>
              <a:rPr lang="fi-FI" sz="2700" dirty="0"/>
              <a:t>A2. Kolmen peräkkäisen luonnollisen luvun summa on pienempi kuin 19. Määritä kolme lukua suorittamalla seuraavat vaiheet:</a:t>
            </a:r>
          </a:p>
          <a:p>
            <a:pPr lvl="1"/>
            <a:r>
              <a:rPr lang="fi-FI" sz="2700" dirty="0"/>
              <a:t>a) Merkitse pienin luku x:llä ja ilmaise sen avulla seuraavat kaksi numeroa;</a:t>
            </a:r>
          </a:p>
          <a:p>
            <a:pPr lvl="1"/>
            <a:r>
              <a:rPr lang="fi-FI" sz="2700" dirty="0"/>
              <a:t>b) Muodosta epäyhtälö, joka ilmaisee ongelman matemaattisella kielellä ja ratkaise se</a:t>
            </a:r>
          </a:p>
          <a:p>
            <a:pPr lvl="1"/>
            <a:r>
              <a:rPr lang="fi-FI" sz="2700" dirty="0"/>
              <a:t>epätasa-arvo;</a:t>
            </a:r>
          </a:p>
          <a:p>
            <a:pPr lvl="1"/>
            <a:r>
              <a:rPr lang="fi-FI" sz="2700" dirty="0"/>
              <a:t>c) Muotoile vastaus;</a:t>
            </a:r>
          </a:p>
          <a:p>
            <a:pPr lvl="1"/>
            <a:r>
              <a:rPr lang="fi-FI" sz="2700" dirty="0"/>
              <a:t>d) Tarkista saadut tulokset;</a:t>
            </a:r>
          </a:p>
          <a:p>
            <a:pPr lvl="1"/>
            <a:r>
              <a:rPr lang="fi-FI" sz="2700" dirty="0"/>
              <a:t>e) Selvitä, mitkä muut tuntemattomat olisi voitu merkitä x:llä ja ratkaise ongelma tässä tapauksessa;</a:t>
            </a:r>
          </a:p>
          <a:p>
            <a:pPr lvl="1"/>
            <a:r>
              <a:rPr lang="fi-FI" sz="2700" dirty="0"/>
              <a:t>f) Ratkaise ongelma muilla tutkituilla menetelmillä (figuratiiviset, testit jne.)</a:t>
            </a:r>
            <a:r>
              <a:rPr lang="en-US" sz="2700" dirty="0"/>
              <a:t>.</a:t>
            </a:r>
            <a:endParaRPr lang="ro-RO" dirty="0"/>
          </a:p>
        </p:txBody>
      </p:sp>
    </p:spTree>
    <p:extLst>
      <p:ext uri="{BB962C8B-B14F-4D97-AF65-F5344CB8AC3E}">
        <p14:creationId xmlns:p14="http://schemas.microsoft.com/office/powerpoint/2010/main" val="19556256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628650" y="1776038"/>
            <a:ext cx="6447501" cy="2910580"/>
          </a:xfrm>
        </p:spPr>
        <p:txBody>
          <a:bodyPr>
            <a:noAutofit/>
          </a:bodyPr>
          <a:lstStyle/>
          <a:p>
            <a:pPr marL="0" indent="0">
              <a:buNone/>
            </a:pPr>
            <a:r>
              <a:rPr lang="fi-FI" sz="1600" dirty="0"/>
              <a:t>Ongelmanratkaisun vaiheet yhtälöiden (epäyhtälöiden) avulla ovat seuraavat:</a:t>
            </a:r>
          </a:p>
          <a:p>
            <a:pPr marL="0" indent="0">
              <a:buNone/>
            </a:pPr>
            <a:endParaRPr lang="fi-FI" sz="1600" dirty="0"/>
          </a:p>
          <a:p>
            <a:pPr marL="0" indent="0">
              <a:buNone/>
            </a:pPr>
            <a:r>
              <a:rPr lang="fi-FI" sz="1600" dirty="0"/>
              <a:t>1. Tunnettujen ja tuntemattomien tietojen tunnistaminen ongelmalausekkeesta.</a:t>
            </a:r>
          </a:p>
          <a:p>
            <a:pPr marL="0" indent="0">
              <a:buNone/>
            </a:pPr>
            <a:r>
              <a:rPr lang="fi-FI" sz="1600" dirty="0"/>
              <a:t>2. Tuntemattoman määrittäminen (merkitty yleensä x:llä) ja muiden tuntemattomien (jos sellaisia ​​on) ilmaiseminen sitä käyttämällä.</a:t>
            </a:r>
          </a:p>
          <a:p>
            <a:pPr marL="0" indent="0">
              <a:buNone/>
            </a:pPr>
            <a:r>
              <a:rPr lang="fi-FI" sz="1600" dirty="0"/>
              <a:t>3. Ongelman litteroivan yhtälön/epäyhtälön muodostaminen matemaattisella kielellä.</a:t>
            </a:r>
          </a:p>
          <a:p>
            <a:pPr marL="0" indent="0">
              <a:buNone/>
            </a:pPr>
            <a:r>
              <a:rPr lang="fi-FI" sz="1600" dirty="0"/>
              <a:t>4. Yhtälön / epäyhtälön ratkaiseminen.</a:t>
            </a:r>
          </a:p>
          <a:p>
            <a:pPr marL="0" indent="0">
              <a:buNone/>
            </a:pPr>
            <a:r>
              <a:rPr lang="fi-FI" sz="1600" dirty="0"/>
              <a:t>5. Ratkaisun/ratkaisujen tulkitseminen ja vastauksen muotoilu ongelmaan.</a:t>
            </a:r>
          </a:p>
          <a:p>
            <a:pPr marL="0" indent="0">
              <a:buNone/>
            </a:pPr>
            <a:r>
              <a:rPr lang="fi-FI" sz="1600" dirty="0"/>
              <a:t>6. Tehtävän alkuperäisessä (prosessoimattomassa) muodossa saatujen ratkaisujen tarkistaminen</a:t>
            </a:r>
            <a:r>
              <a:rPr lang="en-US" sz="1600" dirty="0"/>
              <a:t>.</a:t>
            </a:r>
            <a:endParaRPr lang="ro-RO" sz="1600" dirty="0"/>
          </a:p>
        </p:txBody>
      </p:sp>
    </p:spTree>
    <p:extLst>
      <p:ext uri="{BB962C8B-B14F-4D97-AF65-F5344CB8AC3E}">
        <p14:creationId xmlns:p14="http://schemas.microsoft.com/office/powerpoint/2010/main" val="6440290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p:txBody>
          <a:bodyPr>
            <a:normAutofit/>
          </a:bodyPr>
          <a:lstStyle/>
          <a:p>
            <a:r>
              <a:rPr lang="fi-FI" sz="2400" dirty="0"/>
              <a:t>Esimerkki:</a:t>
            </a:r>
          </a:p>
          <a:p>
            <a:r>
              <a:rPr lang="fi-FI" sz="2400" dirty="0"/>
              <a:t>Ostin kaupasta karkkeja, vohveleita ja mehua ja maksoin yhteensä 123 leikkiä. Vohvelit olivat 9 leikkiä halvempia kuin kaksinkertainen karkkimäärä ja mehu 6 lei kalliimpaa kuin kolminkertainen määrä karkkeja. Paljonko kukin maksoi</a:t>
            </a:r>
            <a:r>
              <a:rPr lang="en-US" sz="2400" dirty="0"/>
              <a:t>?</a:t>
            </a:r>
            <a:endParaRPr lang="ro-RO" sz="2400" dirty="0"/>
          </a:p>
        </p:txBody>
      </p:sp>
      <p:pic>
        <p:nvPicPr>
          <p:cNvPr id="4" name="image13.png"/>
          <p:cNvPicPr/>
          <p:nvPr/>
        </p:nvPicPr>
        <p:blipFill>
          <a:blip r:embed="rId2"/>
          <a:srcRect/>
          <a:stretch>
            <a:fillRect/>
          </a:stretch>
        </p:blipFill>
        <p:spPr>
          <a:xfrm>
            <a:off x="873046" y="4532490"/>
            <a:ext cx="1079659" cy="1079659"/>
          </a:xfrm>
          <a:prstGeom prst="rect">
            <a:avLst/>
          </a:prstGeom>
          <a:ln/>
        </p:spPr>
      </p:pic>
      <p:pic>
        <p:nvPicPr>
          <p:cNvPr id="5" name="image12.jpg"/>
          <p:cNvPicPr/>
          <p:nvPr/>
        </p:nvPicPr>
        <p:blipFill>
          <a:blip r:embed="rId3"/>
          <a:srcRect/>
          <a:stretch>
            <a:fillRect/>
          </a:stretch>
        </p:blipFill>
        <p:spPr>
          <a:xfrm>
            <a:off x="3492341" y="4715251"/>
            <a:ext cx="1079659" cy="1079659"/>
          </a:xfrm>
          <a:prstGeom prst="rect">
            <a:avLst/>
          </a:prstGeom>
          <a:ln/>
        </p:spPr>
      </p:pic>
      <p:pic>
        <p:nvPicPr>
          <p:cNvPr id="6" name="image18.png"/>
          <p:cNvPicPr/>
          <p:nvPr/>
        </p:nvPicPr>
        <p:blipFill>
          <a:blip r:embed="rId4"/>
          <a:srcRect/>
          <a:stretch>
            <a:fillRect/>
          </a:stretch>
        </p:blipFill>
        <p:spPr>
          <a:xfrm>
            <a:off x="6063309" y="4472811"/>
            <a:ext cx="1079659" cy="1079659"/>
          </a:xfrm>
          <a:prstGeom prst="rect">
            <a:avLst/>
          </a:prstGeom>
          <a:ln/>
        </p:spPr>
      </p:pic>
    </p:spTree>
    <p:extLst>
      <p:ext uri="{BB962C8B-B14F-4D97-AF65-F5344CB8AC3E}">
        <p14:creationId xmlns:p14="http://schemas.microsoft.com/office/powerpoint/2010/main" val="24642348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581340" y="1690689"/>
            <a:ext cx="7454480" cy="4092437"/>
          </a:xfrm>
        </p:spPr>
        <p:txBody>
          <a:bodyPr>
            <a:noAutofit/>
          </a:bodyPr>
          <a:lstStyle/>
          <a:p>
            <a:pPr marL="0" indent="0">
              <a:buNone/>
            </a:pPr>
            <a:r>
              <a:rPr lang="fi-FI" sz="1400" dirty="0"/>
              <a:t>Vaihe 1. Tunnettujen ja tuntemattomien tietojen tunnistaminen ongelmalausekkeesta.</a:t>
            </a:r>
          </a:p>
          <a:p>
            <a:pPr marL="0" indent="0">
              <a:buNone/>
            </a:pPr>
            <a:r>
              <a:rPr lang="fi-FI" sz="1400" dirty="0"/>
              <a:t>  Tiedämme: vohvelien ja mehun kokonaiskustannukset ja hinnat karamellien hintaan verrattuna.</a:t>
            </a:r>
          </a:p>
          <a:p>
            <a:pPr marL="0" indent="0">
              <a:buNone/>
            </a:pPr>
            <a:r>
              <a:rPr lang="fi-FI" sz="1400" dirty="0"/>
              <a:t>Vaihe 2. Tuntemattoman määrittäminen (merkitty yleensä x:llä) ja muiden tuntemattomien ilmaiseminen (jos</a:t>
            </a:r>
          </a:p>
          <a:p>
            <a:pPr marL="0" indent="0">
              <a:buNone/>
            </a:pPr>
            <a:r>
              <a:rPr lang="fi-FI" sz="1400" dirty="0"/>
              <a:t>olemassa) sen avulla. Merkitsemme x:llä karkkien hintaa. Silloin vohvelien hinta, joka on 9 vähemmän kuin kaksinkertainen karamellihintaan, on 2x – 9 ja mehun hinta, joka on 6 enemmän kuin kolminkertainen karamelliin verrattuna, on 3x + 6.</a:t>
            </a:r>
          </a:p>
          <a:p>
            <a:pPr marL="0" indent="0">
              <a:buNone/>
            </a:pPr>
            <a:r>
              <a:rPr lang="fi-FI" sz="1400" dirty="0"/>
              <a:t>Vaihe 3. Yhtälön/epäyhtälön muodostaminen, joka transkriptoi ongelman matemaattisella kielellä. Kun kokonaismäärä on 123, päättelemme, että x + (2x – 9) + (3x + 6) = 123.</a:t>
            </a:r>
          </a:p>
          <a:p>
            <a:pPr marL="0" indent="0">
              <a:buNone/>
            </a:pPr>
            <a:r>
              <a:rPr lang="fi-FI" sz="1400" dirty="0"/>
              <a:t>Vaihe 4. Yhtälön / epäyhtälön ratkaiseminen.</a:t>
            </a:r>
          </a:p>
          <a:p>
            <a:pPr marL="0" indent="0">
              <a:buNone/>
            </a:pPr>
            <a:r>
              <a:rPr lang="fi-FI" sz="1400" dirty="0"/>
              <a:t>x + 2x – 9 + 3x + 6 = 123 ⇔ 6x – 3 = 123 ⇔ 6x = 126 ja x = 21.</a:t>
            </a:r>
          </a:p>
          <a:p>
            <a:pPr marL="0" indent="0">
              <a:buNone/>
            </a:pPr>
            <a:r>
              <a:rPr lang="fi-FI" sz="1400" dirty="0"/>
              <a:t>Vaihe 5. Tulkitse ratkaisu(t) ja muotoile vastaus ongelmaan. Karamellit maksavat 21 leikkiä, vohvelit 2 21 – 9 = 42 – 9 = 33 lei ja mehu 3 21 + 6 =</a:t>
            </a:r>
          </a:p>
          <a:p>
            <a:pPr marL="0" indent="0">
              <a:buNone/>
            </a:pPr>
            <a:r>
              <a:rPr lang="fi-FI" sz="1400" dirty="0"/>
              <a:t>63 + 6 = 69 lei.</a:t>
            </a:r>
          </a:p>
          <a:p>
            <a:pPr marL="0" indent="0">
              <a:buNone/>
            </a:pPr>
            <a:r>
              <a:rPr lang="fi-FI" sz="1400" dirty="0"/>
              <a:t>Vaihe 6. Tarkista ongelman alkuperäisessä (prosessoimattomassa) muodossa saadut ratkaisut. Laskemme kokonaissumman: 21 + 33 + 69 = 33 + 90 = 123. Määritetyt kustannukset ovat siis oikein</a:t>
            </a:r>
            <a:r>
              <a:rPr lang="en-US" sz="1400" dirty="0"/>
              <a:t>.</a:t>
            </a:r>
            <a:endParaRPr lang="ro-RO" sz="1400" dirty="0"/>
          </a:p>
        </p:txBody>
      </p:sp>
    </p:spTree>
    <p:extLst>
      <p:ext uri="{BB962C8B-B14F-4D97-AF65-F5344CB8AC3E}">
        <p14:creationId xmlns:p14="http://schemas.microsoft.com/office/powerpoint/2010/main" val="562923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p:txBody>
          <a:bodyPr/>
          <a:lstStyle/>
          <a:p>
            <a:r>
              <a:rPr lang="fi-FI" dirty="0"/>
              <a:t>Positiiviset kokonaisluvut vastaavat luonnollisia lukuja ja "+"-merkin kirjoittaminen niiden eteen on valinnaista</a:t>
            </a:r>
            <a:r>
              <a:rPr lang="en-US" dirty="0"/>
              <a:t>.</a:t>
            </a:r>
          </a:p>
          <a:p>
            <a:r>
              <a:rPr lang="fi-FI" dirty="0"/>
              <a:t>Kokonaislukujen käyttöönotto vaadittiin vähentämisoperaation suorittamiseen. Alemmilla luokilla, luonnollisilla luvuilla, opit, että emme voi vähentää 3-10. Mutta kokonaislukujen joukossa kaikilla vähennysoperaatioilla on tulos</a:t>
            </a:r>
            <a:r>
              <a:rPr lang="en-US" dirty="0"/>
              <a:t>.</a:t>
            </a:r>
            <a:endParaRPr lang="ro-RO" dirty="0"/>
          </a:p>
        </p:txBody>
      </p:sp>
      <p:pic>
        <p:nvPicPr>
          <p:cNvPr id="4" name="image26.png" descr="Înțelegi matematica - mquest.ro"/>
          <p:cNvPicPr/>
          <p:nvPr/>
        </p:nvPicPr>
        <p:blipFill>
          <a:blip r:embed="rId2"/>
          <a:srcRect/>
          <a:stretch>
            <a:fillRect/>
          </a:stretch>
        </p:blipFill>
        <p:spPr>
          <a:xfrm>
            <a:off x="2567719" y="5365597"/>
            <a:ext cx="4298633" cy="818198"/>
          </a:xfrm>
          <a:prstGeom prst="rect">
            <a:avLst/>
          </a:prstGeom>
          <a:ln/>
        </p:spPr>
      </p:pic>
    </p:spTree>
    <p:extLst>
      <p:ext uri="{BB962C8B-B14F-4D97-AF65-F5344CB8AC3E}">
        <p14:creationId xmlns:p14="http://schemas.microsoft.com/office/powerpoint/2010/main" val="358570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628650" y="1690689"/>
            <a:ext cx="7886700" cy="4237772"/>
          </a:xfrm>
        </p:spPr>
        <p:txBody>
          <a:bodyPr>
            <a:normAutofit fontScale="77500" lnSpcReduction="20000"/>
          </a:bodyPr>
          <a:lstStyle/>
          <a:p>
            <a:pPr marL="42863" indent="0">
              <a:buNone/>
            </a:pPr>
            <a:r>
              <a:rPr lang="fi-FI" dirty="0"/>
              <a:t>Teatterikerho veloittaa sisäänpääsymaksun esitykseen 4 € per opiskelija. Kerho lainasi vanhemmilta 400 euroa pukuja, kuntosalia ja tarvikkeita varten. Esityksen jälkeen hän palautti lainan vanhemmilleen ja sai 100 euroa. Kuinka monta katsojaa oli esityksessä?</a:t>
            </a:r>
          </a:p>
          <a:p>
            <a:pPr marL="42863" indent="0">
              <a:buNone/>
            </a:pPr>
            <a:r>
              <a:rPr lang="fi-FI" dirty="0"/>
              <a:t>Perustetaan tunnettu data, tuntematon, tuntematon, jota merkitään x:llä, yhtälö. Ratkaisemme yhtälön ja tulkitsemme ratkaisun.</a:t>
            </a:r>
          </a:p>
          <a:p>
            <a:pPr marL="42863" indent="0">
              <a:buNone/>
            </a:pPr>
            <a:r>
              <a:rPr lang="fi-FI" dirty="0"/>
              <a:t>Etsi kaksi kokonaislukua tietäen, että toinen on kolminkertainen toinen ja niiden summa on –36.</a:t>
            </a:r>
          </a:p>
          <a:p>
            <a:pPr marL="42863" indent="0">
              <a:buNone/>
            </a:pPr>
            <a:r>
              <a:rPr lang="fi-FI" dirty="0"/>
              <a:t>Ratkaisu: Jos merkitsemme yhtä luvuista x:llä, toinen on 3x, saamme yhtälön x + 3 x = – 36. Näin ollen, kun jokaiseen termiin lisätään 2, saadaan 4 x = – 36. Eli yksi luku on x = – 36 : 4 = – 9, ja toinen on – 9  3 = – 27. Todellakin, – 9 + 3 (– 9) = – 36</a:t>
            </a:r>
            <a:r>
              <a:rPr lang="en-US" dirty="0"/>
              <a:t>.</a:t>
            </a:r>
            <a:endParaRPr lang="ro-RO" dirty="0"/>
          </a:p>
        </p:txBody>
      </p:sp>
    </p:spTree>
    <p:extLst>
      <p:ext uri="{BB962C8B-B14F-4D97-AF65-F5344CB8AC3E}">
        <p14:creationId xmlns:p14="http://schemas.microsoft.com/office/powerpoint/2010/main" val="14550924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511" y="1263650"/>
            <a:ext cx="6560139" cy="990600"/>
          </a:xfrm>
        </p:spPr>
        <p:txBody>
          <a:bodyPr>
            <a:normAutofit fontScale="90000"/>
          </a:bodyPr>
          <a:lstStyle/>
          <a:p>
            <a:pPr lvl="2"/>
            <a:r>
              <a:rPr lang="en-US" dirty="0"/>
              <a:t>Scratch </a:t>
            </a:r>
            <a:r>
              <a:rPr lang="en-US" dirty="0" err="1"/>
              <a:t>projekti</a:t>
            </a:r>
            <a:br>
              <a:rPr lang="en-US" dirty="0"/>
            </a:br>
            <a:br>
              <a:rPr lang="en-US" dirty="0"/>
            </a:br>
            <a:r>
              <a:rPr lang="fi-FI" dirty="0"/>
              <a:t>Mallina seuraava skenaario: Vihreällä taustalla, jonka otsikko on "Peräkkäiset numerot", hahmo sanoo "Kerro minulle, kiitos!" Kolme peräkkäistä kokonaislukua, joiden summa on 48 (jossa 48 valitaan satunnaisesti 1000 asti). Ja odottaa vastausta (pilkuilla eroteltu luettelo), jota seuraa sopiva kommentti "Bravo !" tai "Vau! Sen piti olla ..." (seuraava oikea arvo, meidän tapauksessamme se olisi 15,16,17)</a:t>
            </a:r>
            <a:r>
              <a:rPr lang="en-US" dirty="0"/>
              <a:t>.</a:t>
            </a:r>
            <a:endParaRPr lang="ro-RO" dirty="0"/>
          </a:p>
        </p:txBody>
      </p:sp>
      <p:pic>
        <p:nvPicPr>
          <p:cNvPr id="4" name="image20.png"/>
          <p:cNvPicPr>
            <a:picLocks noGrp="1"/>
          </p:cNvPicPr>
          <p:nvPr>
            <p:ph idx="1"/>
          </p:nvPr>
        </p:nvPicPr>
        <p:blipFill>
          <a:blip r:embed="rId2"/>
          <a:srcRect/>
          <a:stretch>
            <a:fillRect/>
          </a:stretch>
        </p:blipFill>
        <p:spPr>
          <a:xfrm>
            <a:off x="641225" y="3148212"/>
            <a:ext cx="2999627" cy="2911078"/>
          </a:xfrm>
          <a:prstGeom prst="rect">
            <a:avLst/>
          </a:prstGeom>
          <a:ln/>
        </p:spPr>
      </p:pic>
      <p:pic>
        <p:nvPicPr>
          <p:cNvPr id="5" name="image2.png"/>
          <p:cNvPicPr/>
          <p:nvPr/>
        </p:nvPicPr>
        <p:blipFill>
          <a:blip r:embed="rId3"/>
          <a:srcRect/>
          <a:stretch>
            <a:fillRect/>
          </a:stretch>
        </p:blipFill>
        <p:spPr>
          <a:xfrm>
            <a:off x="4168956" y="3488136"/>
            <a:ext cx="1619726" cy="1619726"/>
          </a:xfrm>
          <a:prstGeom prst="rect">
            <a:avLst/>
          </a:prstGeom>
          <a:ln/>
        </p:spPr>
      </p:pic>
      <p:pic>
        <p:nvPicPr>
          <p:cNvPr id="6" name="image46.png"/>
          <p:cNvPicPr/>
          <p:nvPr/>
        </p:nvPicPr>
        <p:blipFill>
          <a:blip r:embed="rId4"/>
          <a:srcRect/>
          <a:stretch>
            <a:fillRect/>
          </a:stretch>
        </p:blipFill>
        <p:spPr>
          <a:xfrm>
            <a:off x="6528735" y="3488136"/>
            <a:ext cx="1619726" cy="1619726"/>
          </a:xfrm>
          <a:prstGeom prst="rect">
            <a:avLst/>
          </a:prstGeom>
          <a:ln/>
        </p:spPr>
      </p:pic>
    </p:spTree>
    <p:extLst>
      <p:ext uri="{BB962C8B-B14F-4D97-AF65-F5344CB8AC3E}">
        <p14:creationId xmlns:p14="http://schemas.microsoft.com/office/powerpoint/2010/main" val="34623125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Proiect scratch</a:t>
            </a:r>
            <a:endParaRPr lang="ro-RO" dirty="0"/>
          </a:p>
        </p:txBody>
      </p:sp>
      <p:pic>
        <p:nvPicPr>
          <p:cNvPr id="4" name="image8.png"/>
          <p:cNvPicPr>
            <a:picLocks noGrp="1"/>
          </p:cNvPicPr>
          <p:nvPr>
            <p:ph idx="1"/>
          </p:nvPr>
        </p:nvPicPr>
        <p:blipFill>
          <a:blip r:embed="rId2"/>
          <a:srcRect/>
          <a:stretch>
            <a:fillRect/>
          </a:stretch>
        </p:blipFill>
        <p:spPr>
          <a:xfrm>
            <a:off x="312079" y="1809750"/>
            <a:ext cx="4031321" cy="4189809"/>
          </a:xfrm>
          <a:prstGeom prst="rect">
            <a:avLst/>
          </a:prstGeom>
          <a:ln/>
        </p:spPr>
      </p:pic>
      <p:sp>
        <p:nvSpPr>
          <p:cNvPr id="5" name="TextBox 4"/>
          <p:cNvSpPr txBox="1"/>
          <p:nvPr/>
        </p:nvSpPr>
        <p:spPr>
          <a:xfrm>
            <a:off x="4672983" y="1682792"/>
            <a:ext cx="3533340" cy="253916"/>
          </a:xfrm>
          <a:prstGeom prst="rect">
            <a:avLst/>
          </a:prstGeom>
          <a:noFill/>
        </p:spPr>
        <p:txBody>
          <a:bodyPr wrap="none" rtlCol="0">
            <a:spAutoFit/>
          </a:bodyPr>
          <a:lstStyle/>
          <a:p>
            <a:r>
              <a:rPr lang="en-US" sz="1050" dirty="0"/>
              <a:t>Random calculator selects a number between 48 and 100000</a:t>
            </a:r>
            <a:endParaRPr lang="ro-RO" sz="1050" dirty="0"/>
          </a:p>
        </p:txBody>
      </p:sp>
    </p:spTree>
    <p:extLst>
      <p:ext uri="{BB962C8B-B14F-4D97-AF65-F5344CB8AC3E}">
        <p14:creationId xmlns:p14="http://schemas.microsoft.com/office/powerpoint/2010/main" val="32441111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a:t>Arviointitesti</a:t>
            </a:r>
            <a:endParaRPr lang="ro-RO" dirty="0"/>
          </a:p>
        </p:txBody>
      </p:sp>
      <p:sp>
        <p:nvSpPr>
          <p:cNvPr id="3" name="Content Placeholder 2"/>
          <p:cNvSpPr>
            <a:spLocks noGrp="1"/>
          </p:cNvSpPr>
          <p:nvPr>
            <p:ph idx="1"/>
          </p:nvPr>
        </p:nvSpPr>
        <p:spPr>
          <a:xfrm>
            <a:off x="466283" y="2097447"/>
            <a:ext cx="6595420" cy="2910580"/>
          </a:xfrm>
        </p:spPr>
        <p:txBody>
          <a:bodyPr>
            <a:noAutofit/>
          </a:bodyPr>
          <a:lstStyle/>
          <a:p>
            <a:pPr marL="0" indent="0">
              <a:buNone/>
            </a:pPr>
            <a:r>
              <a:rPr lang="en-US" sz="1800" dirty="0"/>
              <a:t>1. a) </a:t>
            </a:r>
            <a:r>
              <a:rPr lang="en-US" sz="1800" dirty="0" err="1"/>
              <a:t>Kirjoita</a:t>
            </a:r>
            <a:r>
              <a:rPr lang="en-US" sz="1800" dirty="0"/>
              <a:t> </a:t>
            </a:r>
            <a:r>
              <a:rPr lang="en-US" sz="1800" dirty="0" err="1"/>
              <a:t>luvun</a:t>
            </a:r>
            <a:r>
              <a:rPr lang="en-US" sz="1800" dirty="0"/>
              <a:t> </a:t>
            </a:r>
            <a:r>
              <a:rPr lang="en-US" sz="1800" dirty="0" err="1"/>
              <a:t>vastakohta</a:t>
            </a:r>
            <a:r>
              <a:rPr lang="en-US" sz="1800" dirty="0"/>
              <a:t> +124</a:t>
            </a:r>
          </a:p>
          <a:p>
            <a:pPr marL="0" indent="0">
              <a:buNone/>
            </a:pPr>
            <a:r>
              <a:rPr lang="en-US" sz="1800" dirty="0"/>
              <a:t>     b) </a:t>
            </a:r>
            <a:r>
              <a:rPr lang="en-US" sz="1800" dirty="0" err="1"/>
              <a:t>Kirjoita</a:t>
            </a:r>
            <a:r>
              <a:rPr lang="en-US" sz="1800" dirty="0"/>
              <a:t> </a:t>
            </a:r>
            <a:r>
              <a:rPr lang="en-US" sz="1800" dirty="0" err="1"/>
              <a:t>luvun</a:t>
            </a:r>
            <a:r>
              <a:rPr lang="en-US" sz="1800" dirty="0"/>
              <a:t> </a:t>
            </a:r>
            <a:r>
              <a:rPr lang="en-US" sz="1800" dirty="0" err="1"/>
              <a:t>moduuli</a:t>
            </a:r>
            <a:r>
              <a:rPr lang="en-US" sz="1800" dirty="0"/>
              <a:t> | -76 |</a:t>
            </a:r>
          </a:p>
          <a:p>
            <a:pPr marL="0" indent="0">
              <a:buNone/>
            </a:pPr>
            <a:r>
              <a:rPr lang="en-US" sz="1800" dirty="0"/>
              <a:t>2. </a:t>
            </a:r>
            <a:r>
              <a:rPr lang="fi-FI" sz="1800" dirty="0"/>
              <a:t>Kirjoita kokonaisluvut, jotka ovat suurempia tai yhtä suuria kuin -3 ja pienemmät tai yhtä suuret kuin 1</a:t>
            </a:r>
            <a:r>
              <a:rPr lang="en-US" sz="1800" dirty="0"/>
              <a:t>.</a:t>
            </a:r>
          </a:p>
          <a:p>
            <a:pPr marL="0" indent="0">
              <a:buNone/>
            </a:pPr>
            <a:r>
              <a:rPr lang="en-US" sz="1800" dirty="0"/>
              <a:t>3. </a:t>
            </a:r>
            <a:r>
              <a:rPr lang="fi-FI" sz="1800" dirty="0"/>
              <a:t>Järjestä seuraavat kokonaisluvut nousevaan järjestykseen: -2; 0; -7; +4; 12; -11; +7; -8.</a:t>
            </a:r>
          </a:p>
          <a:p>
            <a:pPr marL="0" indent="0">
              <a:buNone/>
            </a:pPr>
            <a:r>
              <a:rPr lang="fi-FI" sz="1800" dirty="0"/>
              <a:t>4. Laita yksi merkeistä &gt;, &lt;, =, jotta alla olevat lauseet ovat tosia</a:t>
            </a:r>
            <a:r>
              <a:rPr lang="en-US" sz="1800" dirty="0"/>
              <a:t>:</a:t>
            </a:r>
          </a:p>
          <a:p>
            <a:pPr marL="0" indent="0">
              <a:buNone/>
            </a:pPr>
            <a:r>
              <a:rPr lang="en-US" sz="1800" dirty="0"/>
              <a:t>– 5 -4 b) - 1 1 c) 0 -3 d) 1 | -8 |</a:t>
            </a:r>
          </a:p>
          <a:p>
            <a:pPr marL="0" indent="0">
              <a:buNone/>
            </a:pPr>
            <a:r>
              <a:rPr lang="en-US" sz="1800" dirty="0"/>
              <a:t>5. </a:t>
            </a:r>
            <a:r>
              <a:rPr lang="en-US" sz="1800" dirty="0" err="1"/>
              <a:t>Laskea</a:t>
            </a:r>
            <a:r>
              <a:rPr lang="en-US" sz="1800" dirty="0"/>
              <a:t>:</a:t>
            </a:r>
            <a:endParaRPr lang="ro-RO" sz="1800" dirty="0"/>
          </a:p>
        </p:txBody>
      </p:sp>
      <p:pic>
        <p:nvPicPr>
          <p:cNvPr id="4" name="Picture 3"/>
          <p:cNvPicPr>
            <a:picLocks noChangeAspect="1"/>
          </p:cNvPicPr>
          <p:nvPr/>
        </p:nvPicPr>
        <p:blipFill>
          <a:blip r:embed="rId2"/>
          <a:stretch>
            <a:fillRect/>
          </a:stretch>
        </p:blipFill>
        <p:spPr>
          <a:xfrm>
            <a:off x="2300061" y="4918294"/>
            <a:ext cx="4307681" cy="992981"/>
          </a:xfrm>
          <a:prstGeom prst="rect">
            <a:avLst/>
          </a:prstGeom>
        </p:spPr>
      </p:pic>
    </p:spTree>
    <p:extLst>
      <p:ext uri="{BB962C8B-B14F-4D97-AF65-F5344CB8AC3E}">
        <p14:creationId xmlns:p14="http://schemas.microsoft.com/office/powerpoint/2010/main" val="4632195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Arviointitesti</a:t>
            </a:r>
            <a:endParaRPr lang="ro-RO" dirty="0"/>
          </a:p>
        </p:txBody>
      </p:sp>
      <p:sp>
        <p:nvSpPr>
          <p:cNvPr id="3" name="Content Placeholder 2"/>
          <p:cNvSpPr>
            <a:spLocks noGrp="1"/>
          </p:cNvSpPr>
          <p:nvPr>
            <p:ph idx="1"/>
          </p:nvPr>
        </p:nvSpPr>
        <p:spPr/>
        <p:txBody>
          <a:bodyPr>
            <a:normAutofit/>
          </a:bodyPr>
          <a:lstStyle/>
          <a:p>
            <a:r>
              <a:rPr lang="ro-RO" sz="1800" b="1" dirty="0"/>
              <a:t>6.</a:t>
            </a:r>
            <a:r>
              <a:rPr lang="ro-RO" sz="1800" dirty="0"/>
              <a:t> Laskea</a:t>
            </a:r>
            <a:r>
              <a:rPr lang="en-US" sz="1800" dirty="0"/>
              <a:t>:</a:t>
            </a:r>
            <a:endParaRPr lang="ro-RO" sz="1800" dirty="0"/>
          </a:p>
        </p:txBody>
      </p:sp>
      <p:pic>
        <p:nvPicPr>
          <p:cNvPr id="4" name="Picture 3"/>
          <p:cNvPicPr>
            <a:picLocks noChangeAspect="1"/>
          </p:cNvPicPr>
          <p:nvPr/>
        </p:nvPicPr>
        <p:blipFill>
          <a:blip r:embed="rId2"/>
          <a:stretch>
            <a:fillRect/>
          </a:stretch>
        </p:blipFill>
        <p:spPr>
          <a:xfrm>
            <a:off x="890177" y="2527672"/>
            <a:ext cx="6322077" cy="1057275"/>
          </a:xfrm>
          <a:prstGeom prst="rect">
            <a:avLst/>
          </a:prstGeom>
        </p:spPr>
      </p:pic>
    </p:spTree>
    <p:extLst>
      <p:ext uri="{BB962C8B-B14F-4D97-AF65-F5344CB8AC3E}">
        <p14:creationId xmlns:p14="http://schemas.microsoft.com/office/powerpoint/2010/main" val="2065156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406148" y="1881676"/>
            <a:ext cx="8247725" cy="2784889"/>
          </a:xfrm>
        </p:spPr>
        <p:txBody>
          <a:bodyPr>
            <a:normAutofit lnSpcReduction="10000"/>
          </a:bodyPr>
          <a:lstStyle/>
          <a:p>
            <a:pPr lvl="0"/>
            <a:r>
              <a:rPr lang="fi-FI" dirty="0"/>
              <a:t>Jokainen kokonaisluku vastaa yhtä pistettä numerorivillä. Pisteeseen liittyvä numero on sen abskissa (koordinaatti)</a:t>
            </a:r>
            <a:r>
              <a:rPr lang="en-US" dirty="0"/>
              <a:t>.</a:t>
            </a:r>
          </a:p>
          <a:p>
            <a:pPr lvl="0"/>
            <a:endParaRPr lang="en-US" dirty="0"/>
          </a:p>
          <a:p>
            <a:pPr lvl="0"/>
            <a:r>
              <a:rPr lang="fi-FI" dirty="0"/>
              <a:t>Piirustuksen numeroakselilla pisteiden O (alkuperä), I, A, B, C ja D abskissat ovat 0, +1, +3, –1, +4, –4 ja kirjoitetaan O(0 ), I(+1 ), A(+3), B(–1), C(+4), D(–4)</a:t>
            </a:r>
            <a:r>
              <a:rPr lang="en-US" dirty="0"/>
              <a:t>.</a:t>
            </a:r>
            <a:endParaRPr lang="ro-RO" dirty="0"/>
          </a:p>
        </p:txBody>
      </p:sp>
      <p:pic>
        <p:nvPicPr>
          <p:cNvPr id="4" name="image29.png" descr="Integers | Properties of Integers|Negative Integers |Positive Integers"/>
          <p:cNvPicPr/>
          <p:nvPr/>
        </p:nvPicPr>
        <p:blipFill>
          <a:blip r:embed="rId2"/>
          <a:srcRect/>
          <a:stretch>
            <a:fillRect/>
          </a:stretch>
        </p:blipFill>
        <p:spPr>
          <a:xfrm>
            <a:off x="490126" y="4666565"/>
            <a:ext cx="3882037" cy="1455676"/>
          </a:xfrm>
          <a:prstGeom prst="rect">
            <a:avLst/>
          </a:prstGeom>
          <a:ln/>
        </p:spPr>
      </p:pic>
      <p:pic>
        <p:nvPicPr>
          <p:cNvPr id="5" name="image30.png"/>
          <p:cNvPicPr/>
          <p:nvPr/>
        </p:nvPicPr>
        <p:blipFill>
          <a:blip r:embed="rId3"/>
          <a:srcRect b="20901"/>
          <a:stretch>
            <a:fillRect/>
          </a:stretch>
        </p:blipFill>
        <p:spPr>
          <a:xfrm>
            <a:off x="4656408" y="5076093"/>
            <a:ext cx="4298633" cy="634365"/>
          </a:xfrm>
          <a:prstGeom prst="rect">
            <a:avLst/>
          </a:prstGeom>
          <a:ln/>
        </p:spPr>
      </p:pic>
    </p:spTree>
    <p:extLst>
      <p:ext uri="{BB962C8B-B14F-4D97-AF65-F5344CB8AC3E}">
        <p14:creationId xmlns:p14="http://schemas.microsoft.com/office/powerpoint/2010/main" val="2057770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628650" y="1690689"/>
            <a:ext cx="7886700" cy="4486274"/>
          </a:xfrm>
        </p:spPr>
        <p:txBody>
          <a:bodyPr>
            <a:normAutofit fontScale="70000" lnSpcReduction="20000"/>
          </a:bodyPr>
          <a:lstStyle/>
          <a:p>
            <a:pPr lvl="0"/>
            <a:r>
              <a:rPr lang="fi-FI" dirty="0"/>
              <a:t>Kahta kokonaislukua, jotka eroavat toisistaan ​​vain etumerkillään, kutsutaan vastakohtiksi. Numeroakselilla niitä edustaa kaksi symmetristä pistettä origon O suhteen</a:t>
            </a:r>
            <a:r>
              <a:rPr lang="en-US" dirty="0"/>
              <a:t>.</a:t>
            </a:r>
          </a:p>
          <a:p>
            <a:pPr marL="0" lvl="0" indent="0">
              <a:buNone/>
            </a:pPr>
            <a:r>
              <a:rPr lang="fi-FI" dirty="0"/>
              <a:t>Esimerkki: +4 ja –4 ovat vastakkaisia ​​kokonaislukuja ja vastaavasti pisteet C ja D, joiden kautta ne esitetään akselilla, ovat symmetrisiä origon O suhteen (tai O on segmentin CD keskipiste)</a:t>
            </a:r>
            <a:r>
              <a:rPr lang="en-US" dirty="0"/>
              <a:t>.</a:t>
            </a:r>
          </a:p>
          <a:p>
            <a:pPr lvl="0"/>
            <a:r>
              <a:rPr lang="fi-FI" dirty="0"/>
              <a:t>Huomaa: 0:n vastakohta on 0</a:t>
            </a:r>
            <a:r>
              <a:rPr lang="en-US" dirty="0"/>
              <a:t>.</a:t>
            </a:r>
          </a:p>
          <a:p>
            <a:pPr lvl="0"/>
            <a:r>
              <a:rPr lang="fi-FI" dirty="0"/>
              <a:t>Etäisyyttä origosta pisteeseen, jonka kautta kokonaisluku a esitetään lukuviivalla, kutsutaan luvun a moduuliksi ja sitä merkitään |a|</a:t>
            </a:r>
            <a:r>
              <a:rPr lang="en-US" dirty="0"/>
              <a:t>.</a:t>
            </a:r>
          </a:p>
          <a:p>
            <a:pPr marL="0" lvl="0" indent="0">
              <a:buNone/>
            </a:pPr>
            <a:r>
              <a:rPr lang="fi-FI" dirty="0"/>
              <a:t>Esimerkki: Yllä olevassa kuvassa luvun +4 moduuli on yhtä suuri kuin etäisyys O:sta A:han ja kirjoitetaan |+4| = 4, ja sen vastakohdan moduuli – 4 on yhtä suuri kuin etäisyys O:sta B:hen ja |–4| = 4</a:t>
            </a:r>
            <a:r>
              <a:rPr lang="en-US" dirty="0"/>
              <a:t>.</a:t>
            </a:r>
          </a:p>
          <a:p>
            <a:pPr lvl="0"/>
            <a:r>
              <a:rPr lang="fi-FI" dirty="0"/>
              <a:t>Vastaavasti saamme |0| = 0, |–1| = |+1|, |+3| = 3</a:t>
            </a:r>
            <a:r>
              <a:rPr lang="en-US" dirty="0"/>
              <a:t>.</a:t>
            </a:r>
          </a:p>
          <a:p>
            <a:pPr lvl="0"/>
            <a:r>
              <a:rPr lang="fi-FI" dirty="0"/>
              <a:t>Huomautus: Kahden vastakkaisen luvun moduulit ovat yhtä suuret, koska niitä edustavat pisteet numeroviivalla ovat yhtä kaukana origosta</a:t>
            </a:r>
            <a:r>
              <a:rPr lang="en-US" dirty="0"/>
              <a:t>.</a:t>
            </a:r>
            <a:endParaRPr lang="ro-RO" dirty="0"/>
          </a:p>
        </p:txBody>
      </p:sp>
    </p:spTree>
    <p:extLst>
      <p:ext uri="{BB962C8B-B14F-4D97-AF65-F5344CB8AC3E}">
        <p14:creationId xmlns:p14="http://schemas.microsoft.com/office/powerpoint/2010/main" val="1415241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358619" y="1975224"/>
            <a:ext cx="6447501" cy="2910580"/>
          </a:xfrm>
        </p:spPr>
        <p:txBody>
          <a:bodyPr>
            <a:normAutofit fontScale="62500" lnSpcReduction="20000"/>
          </a:bodyPr>
          <a:lstStyle/>
          <a:p>
            <a:pPr lvl="0"/>
            <a:r>
              <a:rPr lang="fi-FI" dirty="0"/>
              <a:t>Kahdesta eri kokonaisluvusta suurempi on oikealla esitetyllä akselilla oleva. Kahdesta positiivisesta (negatiivisesta) kokonaisluvusta se, jolla on suurempi (pienempi) moduuli, on suurempi. Mikä tahansa positiivinen luku on suurempi kuin mikä tahansa negatiivinen luku</a:t>
            </a:r>
            <a:r>
              <a:rPr lang="en-US" dirty="0"/>
              <a:t>.</a:t>
            </a:r>
          </a:p>
          <a:p>
            <a:pPr lvl="0"/>
            <a:r>
              <a:rPr lang="en-US" dirty="0" err="1"/>
              <a:t>Esimerkkejä</a:t>
            </a:r>
            <a:r>
              <a:rPr lang="en-US" dirty="0"/>
              <a:t>:</a:t>
            </a:r>
          </a:p>
          <a:p>
            <a:pPr lvl="0"/>
            <a:r>
              <a:rPr lang="en-US" dirty="0"/>
              <a:t>1) </a:t>
            </a:r>
            <a:r>
              <a:rPr lang="en-US" dirty="0" err="1"/>
              <a:t>Vertailut</a:t>
            </a:r>
            <a:endParaRPr lang="en-US" dirty="0"/>
          </a:p>
          <a:p>
            <a:pPr lvl="0"/>
            <a:r>
              <a:rPr lang="en-US" dirty="0"/>
              <a:t>a) –3 &gt; –5 </a:t>
            </a:r>
            <a:r>
              <a:rPr lang="en-US" dirty="0" err="1"/>
              <a:t>koska</a:t>
            </a:r>
            <a:r>
              <a:rPr lang="en-US" dirty="0"/>
              <a:t> |–3| = 3 &lt; 5 = |–5|.</a:t>
            </a:r>
          </a:p>
          <a:p>
            <a:pPr lvl="0"/>
            <a:r>
              <a:rPr lang="en-US" dirty="0"/>
              <a:t>b) –5 &lt; +3 </a:t>
            </a:r>
            <a:r>
              <a:rPr lang="fi-FI" dirty="0"/>
              <a:t>koska piste C on akselin pisteen E' oikealla puolella tai koska -5 on negatiivinen ja +5 on positiivinen</a:t>
            </a:r>
            <a:r>
              <a:rPr lang="en-US" dirty="0"/>
              <a:t>.</a:t>
            </a:r>
            <a:endParaRPr lang="ro-RO" dirty="0"/>
          </a:p>
        </p:txBody>
      </p:sp>
      <p:pic>
        <p:nvPicPr>
          <p:cNvPr id="4" name="image37.png"/>
          <p:cNvPicPr/>
          <p:nvPr/>
        </p:nvPicPr>
        <p:blipFill>
          <a:blip r:embed="rId2"/>
          <a:srcRect/>
          <a:stretch>
            <a:fillRect/>
          </a:stretch>
        </p:blipFill>
        <p:spPr>
          <a:xfrm>
            <a:off x="2706528" y="5170339"/>
            <a:ext cx="3730943" cy="863918"/>
          </a:xfrm>
          <a:prstGeom prst="rect">
            <a:avLst/>
          </a:prstGeom>
          <a:ln/>
        </p:spPr>
      </p:pic>
    </p:spTree>
    <p:extLst>
      <p:ext uri="{BB962C8B-B14F-4D97-AF65-F5344CB8AC3E}">
        <p14:creationId xmlns:p14="http://schemas.microsoft.com/office/powerpoint/2010/main" val="1540306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b="1" dirty="0"/>
          </a:p>
        </p:txBody>
      </p:sp>
      <p:sp>
        <p:nvSpPr>
          <p:cNvPr id="3" name="Content Placeholder 2"/>
          <p:cNvSpPr>
            <a:spLocks noGrp="1"/>
          </p:cNvSpPr>
          <p:nvPr>
            <p:ph idx="1"/>
          </p:nvPr>
        </p:nvSpPr>
        <p:spPr>
          <a:xfrm>
            <a:off x="385779" y="1690689"/>
            <a:ext cx="6784565" cy="3671602"/>
          </a:xfrm>
        </p:spPr>
        <p:txBody>
          <a:bodyPr>
            <a:normAutofit fontScale="70000" lnSpcReduction="20000"/>
          </a:bodyPr>
          <a:lstStyle/>
          <a:p>
            <a:pPr marL="0" indent="0">
              <a:buNone/>
            </a:pPr>
            <a:r>
              <a:rPr lang="en-US" sz="2600" dirty="0"/>
              <a:t>2) </a:t>
            </a:r>
            <a:r>
              <a:rPr lang="en-US" sz="2600" dirty="0" err="1"/>
              <a:t>Päivittäiset</a:t>
            </a:r>
            <a:r>
              <a:rPr lang="en-US" sz="2600" dirty="0"/>
              <a:t> </a:t>
            </a:r>
            <a:r>
              <a:rPr lang="en-US" sz="2600" dirty="0" err="1"/>
              <a:t>ongelmat</a:t>
            </a:r>
            <a:r>
              <a:rPr lang="en-US" sz="2600" dirty="0"/>
              <a:t>.</a:t>
            </a:r>
          </a:p>
          <a:p>
            <a:r>
              <a:rPr lang="en-US" sz="2600" dirty="0"/>
              <a:t>a) </a:t>
            </a:r>
            <a:r>
              <a:rPr lang="fi-FI" sz="2600" dirty="0"/>
              <a:t>Kahdesta kansalaisesta, joilla on velkaa pankille, toisella 1000 ja toisella 2000 pankkiyksikköä, kumman pitäisi olla ok? Mallitetaan tiedot kokonaislukujen kielellä</a:t>
            </a:r>
            <a:r>
              <a:rPr lang="en-US" sz="2600" dirty="0"/>
              <a:t>.</a:t>
            </a:r>
          </a:p>
          <a:p>
            <a:r>
              <a:rPr lang="en-US" sz="2600" dirty="0"/>
              <a:t>b) </a:t>
            </a:r>
            <a:r>
              <a:rPr lang="fi-FI" sz="2600" dirty="0"/>
              <a:t>Kahdella kansalaisella on, toisella 1000 talletus pankissa ja toisella 1000 luotto. Kumman pitäisi olla ok? Mallitetaan tiedot kokonaislukujen kielellä</a:t>
            </a:r>
            <a:r>
              <a:rPr lang="en-US" sz="2600" dirty="0"/>
              <a:t>.</a:t>
            </a:r>
          </a:p>
          <a:p>
            <a:r>
              <a:rPr lang="en-US" sz="2600" dirty="0"/>
              <a:t>3) </a:t>
            </a:r>
            <a:r>
              <a:rPr lang="fi-FI" sz="2600" dirty="0"/>
              <a:t>Kopioi ja esitä akselille pisteet A', B', C', D', joiden abskissat ovat vastaavasti pisteiden A, B, C, D abskissien vastakohtia annetussa piirustuksessa</a:t>
            </a:r>
            <a:r>
              <a:rPr lang="en-US" sz="2600" dirty="0"/>
              <a:t>.</a:t>
            </a:r>
            <a:endParaRPr lang="ro-RO" sz="2600" dirty="0"/>
          </a:p>
          <a:p>
            <a:endParaRPr lang="ro-RO" dirty="0"/>
          </a:p>
          <a:p>
            <a:endParaRPr lang="ro-RO" dirty="0"/>
          </a:p>
          <a:p>
            <a:r>
              <a:rPr lang="en-US" dirty="0" err="1"/>
              <a:t>Ratkaisu</a:t>
            </a:r>
            <a:endParaRPr lang="ro-RO" dirty="0"/>
          </a:p>
          <a:p>
            <a:endParaRPr lang="ro-RO" dirty="0"/>
          </a:p>
        </p:txBody>
      </p:sp>
      <p:pic>
        <p:nvPicPr>
          <p:cNvPr id="4" name="image27.png"/>
          <p:cNvPicPr/>
          <p:nvPr/>
        </p:nvPicPr>
        <p:blipFill>
          <a:blip r:embed="rId2"/>
          <a:srcRect/>
          <a:stretch>
            <a:fillRect/>
          </a:stretch>
        </p:blipFill>
        <p:spPr>
          <a:xfrm>
            <a:off x="1270412" y="4201309"/>
            <a:ext cx="3243263" cy="492919"/>
          </a:xfrm>
          <a:prstGeom prst="rect">
            <a:avLst/>
          </a:prstGeom>
          <a:ln/>
        </p:spPr>
      </p:pic>
      <p:pic>
        <p:nvPicPr>
          <p:cNvPr id="5" name="image38.png"/>
          <p:cNvPicPr/>
          <p:nvPr/>
        </p:nvPicPr>
        <p:blipFill>
          <a:blip r:embed="rId3"/>
          <a:srcRect l="16000"/>
          <a:stretch>
            <a:fillRect/>
          </a:stretch>
        </p:blipFill>
        <p:spPr>
          <a:xfrm>
            <a:off x="1270412" y="5362291"/>
            <a:ext cx="3150394" cy="450056"/>
          </a:xfrm>
          <a:prstGeom prst="rect">
            <a:avLst/>
          </a:prstGeom>
          <a:ln/>
        </p:spPr>
      </p:pic>
    </p:spTree>
    <p:extLst>
      <p:ext uri="{BB962C8B-B14F-4D97-AF65-F5344CB8AC3E}">
        <p14:creationId xmlns:p14="http://schemas.microsoft.com/office/powerpoint/2010/main" val="1159564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a:xfrm>
            <a:off x="460746" y="2407164"/>
            <a:ext cx="7341354" cy="2910580"/>
          </a:xfrm>
        </p:spPr>
        <p:txBody>
          <a:bodyPr>
            <a:normAutofit fontScale="92500" lnSpcReduction="20000"/>
          </a:bodyPr>
          <a:lstStyle/>
          <a:p>
            <a:r>
              <a:rPr lang="fi-FI" dirty="0"/>
              <a:t>Pisteen A abskissa on 2 ja pisteen 2 vastakohta on - 2, joten edustamme pistettä A' abskissa - 2. Vastaavasti pisteellä B on abskissa - 1 ja pisteen - 1 vastakohta on 1 ja edustamme pistettä B' abskissasta 1; pisteessä C on abskissa 4 ja sen vastakohta on - 4 ja edustamme abskissa - 4 pistettä C'; pisteessä D on abskissa – 3 ja sen vastakohta on 3 ja edustamme abskissan 3 pistettä D'. Näin saadaan pisteet A'(–2), B'(1), C'(–4) ja D'( 3)</a:t>
            </a:r>
            <a:r>
              <a:rPr lang="en-US" dirty="0"/>
              <a:t>.</a:t>
            </a:r>
            <a:endParaRPr lang="ro-RO" dirty="0"/>
          </a:p>
        </p:txBody>
      </p:sp>
      <p:pic>
        <p:nvPicPr>
          <p:cNvPr id="5" name="image38.png"/>
          <p:cNvPicPr/>
          <p:nvPr/>
        </p:nvPicPr>
        <p:blipFill>
          <a:blip r:embed="rId2"/>
          <a:srcRect l="16000"/>
          <a:stretch>
            <a:fillRect/>
          </a:stretch>
        </p:blipFill>
        <p:spPr>
          <a:xfrm>
            <a:off x="3611752" y="5469539"/>
            <a:ext cx="3150394" cy="450056"/>
          </a:xfrm>
          <a:prstGeom prst="rect">
            <a:avLst/>
          </a:prstGeom>
          <a:ln/>
        </p:spPr>
      </p:pic>
      <p:pic>
        <p:nvPicPr>
          <p:cNvPr id="6" name="image27.png"/>
          <p:cNvPicPr/>
          <p:nvPr/>
        </p:nvPicPr>
        <p:blipFill>
          <a:blip r:embed="rId3"/>
          <a:srcRect/>
          <a:stretch>
            <a:fillRect/>
          </a:stretch>
        </p:blipFill>
        <p:spPr>
          <a:xfrm>
            <a:off x="2597284" y="1629631"/>
            <a:ext cx="3243263" cy="492919"/>
          </a:xfrm>
          <a:prstGeom prst="rect">
            <a:avLst/>
          </a:prstGeom>
          <a:ln/>
        </p:spPr>
      </p:pic>
    </p:spTree>
    <p:extLst>
      <p:ext uri="{BB962C8B-B14F-4D97-AF65-F5344CB8AC3E}">
        <p14:creationId xmlns:p14="http://schemas.microsoft.com/office/powerpoint/2010/main" val="881694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Kokonaislukujen</a:t>
            </a:r>
            <a:r>
              <a:rPr lang="en-US" i="1" dirty="0"/>
              <a:t> </a:t>
            </a:r>
            <a:r>
              <a:rPr lang="en-US" i="1" dirty="0" err="1"/>
              <a:t>joukko</a:t>
            </a:r>
            <a:endParaRPr lang="ro-RO" dirty="0"/>
          </a:p>
        </p:txBody>
      </p:sp>
      <p:sp>
        <p:nvSpPr>
          <p:cNvPr id="3" name="Content Placeholder 2"/>
          <p:cNvSpPr>
            <a:spLocks noGrp="1"/>
          </p:cNvSpPr>
          <p:nvPr>
            <p:ph idx="1"/>
          </p:nvPr>
        </p:nvSpPr>
        <p:spPr/>
        <p:txBody>
          <a:bodyPr>
            <a:normAutofit/>
          </a:bodyPr>
          <a:lstStyle/>
          <a:p>
            <a:r>
              <a:rPr lang="en-US" sz="2400" dirty="0"/>
              <a:t>4) </a:t>
            </a:r>
            <a:r>
              <a:rPr lang="en-US" sz="2400" dirty="0" err="1"/>
              <a:t>Määritä</a:t>
            </a:r>
            <a:r>
              <a:rPr lang="en-US" sz="2400" dirty="0"/>
              <a:t> </a:t>
            </a:r>
            <a:r>
              <a:rPr lang="en-US" sz="2400" dirty="0" err="1"/>
              <a:t>joukotts</a:t>
            </a:r>
            <a:r>
              <a:rPr lang="en-US" sz="2400" dirty="0"/>
              <a:t>:</a:t>
            </a:r>
          </a:p>
          <a:p>
            <a:pPr marL="0" indent="0">
              <a:buNone/>
            </a:pPr>
            <a:r>
              <a:rPr lang="en-US" sz="2400" dirty="0" err="1"/>
              <a:t>Ratkaisu</a:t>
            </a:r>
            <a:r>
              <a:rPr lang="en-US" sz="2400" dirty="0"/>
              <a:t>:</a:t>
            </a:r>
          </a:p>
          <a:p>
            <a:r>
              <a:rPr lang="fi-FI" sz="2400" dirty="0"/>
              <a:t>Ne kokonaisluvut x, joiden etäisyys akselilla on pienempi tai yhtä suuri kuin 2, ovat positiivisia 1 ja 2, mutta myös negatiivisia –2 ja –1 sekä kokonaisluku 0. Päättelemme, että A = {–2, –1, 0, 1, 2}. Jos |y| &lt; 4, niin positiiviset kokonaisluvut y ovat 1, 2 ja 3, negatiiviset – 1, – 2 ja – 3, mutta myös 0. Saamme B = {–3, –2, –1, 0, 1, 2 , 3}. Miten |z| &gt; 0, jollekin nollasta poikkeavalle kokonaisluvulle päätämme, että C=Z*</a:t>
            </a:r>
            <a:endParaRPr lang="ro-RO" sz="2400" dirty="0"/>
          </a:p>
        </p:txBody>
      </p:sp>
      <p:pic>
        <p:nvPicPr>
          <p:cNvPr id="4" name="image31.png"/>
          <p:cNvPicPr/>
          <p:nvPr/>
        </p:nvPicPr>
        <p:blipFill>
          <a:blip r:embed="rId2"/>
          <a:srcRect t="36666"/>
          <a:stretch>
            <a:fillRect/>
          </a:stretch>
        </p:blipFill>
        <p:spPr>
          <a:xfrm>
            <a:off x="3808951" y="1825625"/>
            <a:ext cx="4402482" cy="356342"/>
          </a:xfrm>
          <a:prstGeom prst="rect">
            <a:avLst/>
          </a:prstGeom>
          <a:ln/>
        </p:spPr>
      </p:pic>
    </p:spTree>
    <p:extLst>
      <p:ext uri="{BB962C8B-B14F-4D97-AF65-F5344CB8AC3E}">
        <p14:creationId xmlns:p14="http://schemas.microsoft.com/office/powerpoint/2010/main" val="2492688996"/>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AE6F2518-B084-4896-AF52-66CC2144AA2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156</TotalTime>
  <Words>2852</Words>
  <Application>Microsoft Office PowerPoint</Application>
  <PresentationFormat>On-screen Show (4:3)</PresentationFormat>
  <Paragraphs>251</Paragraphs>
  <Slides>34</Slides>
  <Notes>1</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34</vt:i4>
      </vt:variant>
    </vt:vector>
  </HeadingPairs>
  <TitlesOfParts>
    <vt:vector size="42" baseType="lpstr">
      <vt:lpstr>Adobe Heiti Std R</vt:lpstr>
      <vt:lpstr>Arial</vt:lpstr>
      <vt:lpstr>Calibri</vt:lpstr>
      <vt:lpstr>Calibri Light</vt:lpstr>
      <vt:lpstr>2_Office Theme</vt:lpstr>
      <vt:lpstr>Office Theme</vt:lpstr>
      <vt:lpstr>1_Office Theme</vt:lpstr>
      <vt:lpstr>3_Office Theme</vt:lpstr>
      <vt:lpstr>Kokonaisluvut</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Kokonaislukujen joukko</vt:lpstr>
      <vt:lpstr>Scratch projekti  Mallina seuraava skenaario: Vihreällä taustalla, jonka otsikko on "Peräkkäiset numerot", hahmo sanoo "Kerro minulle, kiitos!" Kolme peräkkäistä kokonaislukua, joiden summa on 48 (jossa 48 valitaan satunnaisesti 1000 asti). Ja odottaa vastausta (pilkuilla eroteltu luettelo), jota seuraa sopiva kommentti "Bravo !" tai "Vau! Sen piti olla ..." (seuraava oikea arvo, meidän tapauksessamme se olisi 15,16,17).</vt:lpstr>
      <vt:lpstr>Proiect scratch</vt:lpstr>
      <vt:lpstr>Arviointitesti</vt:lpstr>
      <vt:lpstr>Arviointitesti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Numere întregi</dc:title>
  <dc:creator>Microsoft account</dc:creator>
  <cp:lastModifiedBy>User</cp:lastModifiedBy>
  <cp:revision>109</cp:revision>
  <dcterms:created xsi:type="dcterms:W3CDTF">2022-06-19T18:34:58Z</dcterms:created>
  <dcterms:modified xsi:type="dcterms:W3CDTF">2023-02-02T10:51:57Z</dcterms:modified>
</cp:coreProperties>
</file>