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5" roundtripDataSignature="AMtx7mg/tuWA7s33x4yYWLfr7EExca9I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1"/>
          <p:cNvSpPr txBox="1"/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11"/>
          <p:cNvSpPr txBox="1"/>
          <p:nvPr>
            <p:ph idx="1" type="subTitle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C:\Users\mkomod05.cs8500\Google Drive\SEIT lab\Projects\World of Physics\Kick-off\eu flag.JPG" id="19" name="Google Shape;19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1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Google Shape;26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12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it-IT" sz="1400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1400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28" name="Google Shape;2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Google Shape;33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it-IT" sz="1400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1400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35" name="Google Shape;3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28627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mkomod05.cs8500\Google Drive\SEIT lab\Projects\World of Physics\Kick-off\eu flag.JPG" id="10" name="Google Shape;10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0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b="0" i="0" lang="it-IT" sz="16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/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Ympyrä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/>
          <p:nvPr>
            <p:ph idx="1" type="subTitle"/>
          </p:nvPr>
        </p:nvSpPr>
        <p:spPr>
          <a:xfrm>
            <a:off x="323528" y="2636912"/>
            <a:ext cx="8568952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it-IT"/>
              <a:t>Ympyrä ja ympyrän käsitteet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Kehä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800">
                <a:solidFill>
                  <a:schemeClr val="dk1"/>
                </a:solidFill>
              </a:rPr>
              <a:t>Kehä on suljettu viiva, joka muodostuu kaikista niistä tason pisteistä, jotka ovat yhtä kaukana saman tason samasta pisteestä. Tätä pistettä kutsutaan keskipisteeksi.</a:t>
            </a:r>
            <a:endParaRPr b="1" sz="4700"/>
          </a:p>
        </p:txBody>
      </p:sp>
      <p:pic>
        <p:nvPicPr>
          <p:cNvPr id="49" name="Google Shape;4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5856" y="3789040"/>
            <a:ext cx="2376264" cy="2036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Ympyrä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5" name="Google Shape;55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633730" rtl="0" algn="just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700">
                <a:solidFill>
                  <a:schemeClr val="dk1"/>
                </a:solidFill>
              </a:rPr>
              <a:t>Ympyrä on tason osa eli pinta, joka muodostuu kaikista ympyrän kehän pisteistä sekä tämän kehän sisään jäävistä pisteistä.</a:t>
            </a:r>
            <a:endParaRPr b="1" sz="4600"/>
          </a:p>
        </p:txBody>
      </p:sp>
      <p:pic>
        <p:nvPicPr>
          <p:cNvPr id="56" name="Google Shape;5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5856" y="3421118"/>
            <a:ext cx="2808312" cy="242017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3"/>
          <p:cNvSpPr/>
          <p:nvPr/>
        </p:nvSpPr>
        <p:spPr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Säde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4" name="Google Shape;64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3000">
                <a:solidFill>
                  <a:schemeClr val="dk1"/>
                </a:solidFill>
              </a:rPr>
              <a:t>Säteellä tarkoitetaan ympyrän kehän minkä tahansa pisteen etäisyyttä ympyrän keskipisteestä. Sädettä merkitään symbolilla r.</a:t>
            </a:r>
            <a:endParaRPr b="1" sz="4900"/>
          </a:p>
        </p:txBody>
      </p:sp>
      <p:pic>
        <p:nvPicPr>
          <p:cNvPr id="65" name="Google Shape;6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3868" y="3501008"/>
            <a:ext cx="2376264" cy="2222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Jänne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1" name="Google Shape;71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900">
                <a:solidFill>
                  <a:schemeClr val="dk1"/>
                </a:solidFill>
              </a:rPr>
              <a:t>Oletetaan, että ympyrässä on kaksi pistettä, A ja B. Näitä pisteitä yhdistävää janaa kutsutaan jänteeksi. Jänne jakaa ympyrän kahteen osaan, joita kutsutaan segmenteiksi.</a:t>
            </a:r>
            <a:endParaRPr b="1" sz="4800"/>
          </a:p>
        </p:txBody>
      </p:sp>
      <p:pic>
        <p:nvPicPr>
          <p:cNvPr id="72" name="Google Shape;7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5856" y="3693234"/>
            <a:ext cx="2592288" cy="2372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Halkaisija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8" name="Google Shape;78;p6"/>
          <p:cNvSpPr txBox="1"/>
          <p:nvPr>
            <p:ph idx="1" type="body"/>
          </p:nvPr>
        </p:nvSpPr>
        <p:spPr>
          <a:xfrm>
            <a:off x="102332" y="1340768"/>
            <a:ext cx="8939336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500">
                <a:solidFill>
                  <a:schemeClr val="dk1"/>
                </a:solidFill>
              </a:rPr>
              <a:t>Keskipisteen kautta kulkevaa jännettä kutsutaan halkaisijaksi.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500">
                <a:solidFill>
                  <a:schemeClr val="dk1"/>
                </a:solidFill>
              </a:rPr>
              <a:t>Halkaisijan ominaisuuksia ovat: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chemeClr val="dk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Char char="●"/>
            </a:pPr>
            <a:r>
              <a:rPr b="1" lang="it-IT" sz="2500">
                <a:solidFill>
                  <a:schemeClr val="dk1"/>
                </a:solidFill>
              </a:rPr>
              <a:t>halkaisija on kaksi kertaa yhtä pitkä kuin ympyrän säde</a:t>
            </a:r>
            <a:endParaRPr b="1" sz="2500">
              <a:solidFill>
                <a:schemeClr val="dk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Char char="●"/>
            </a:pPr>
            <a:r>
              <a:rPr b="1" lang="it-IT" sz="2500">
                <a:solidFill>
                  <a:schemeClr val="dk1"/>
                </a:solidFill>
              </a:rPr>
              <a:t>halkaisija on ympyrän pisin jänne</a:t>
            </a:r>
            <a:endParaRPr b="1" sz="2500">
              <a:solidFill>
                <a:schemeClr val="dk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Char char="●"/>
            </a:pPr>
            <a:r>
              <a:rPr b="1" lang="it-IT" sz="2500">
                <a:solidFill>
                  <a:schemeClr val="dk1"/>
                </a:solidFill>
              </a:rPr>
              <a:t>halkaisija jakaa ympyrän kahteen yhtä suureen osaan, joita kutsutaan puoliympyröiksi</a:t>
            </a:r>
            <a:endParaRPr b="1" sz="4000"/>
          </a:p>
        </p:txBody>
      </p:sp>
      <p:pic>
        <p:nvPicPr>
          <p:cNvPr descr="Immagine che contiene elettronico, grafica vettoriale&#10;&#10;Descrizione generata automaticamente" id="79" name="Google Shape;7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5856" y="4221088"/>
            <a:ext cx="2197100" cy="195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"/>
          <p:cNvSpPr txBox="1"/>
          <p:nvPr>
            <p:ph type="title"/>
          </p:nvPr>
        </p:nvSpPr>
        <p:spPr>
          <a:xfrm>
            <a:off x="457200" y="44858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Kehän</a:t>
            </a:r>
            <a:r>
              <a:rPr b="1" lang="it-IT">
                <a:solidFill>
                  <a:srgbClr val="166C59"/>
                </a:solidFill>
              </a:rPr>
              <a:t> pituus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5" name="Google Shape;85;p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/>
              <a:t>Ympyrän pituus on 2 kertaa säde kertaa pii.</a:t>
            </a:r>
            <a:endParaRPr b="1"/>
          </a:p>
        </p:txBody>
      </p:sp>
      <p:sp>
        <p:nvSpPr>
          <p:cNvPr id="86" name="Google Shape;86;p7"/>
          <p:cNvSpPr txBox="1"/>
          <p:nvPr/>
        </p:nvSpPr>
        <p:spPr>
          <a:xfrm>
            <a:off x="2483768" y="3059668"/>
            <a:ext cx="4572000" cy="58477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8"/>
          <p:cNvSpPr txBox="1"/>
          <p:nvPr>
            <p:ph type="title"/>
          </p:nvPr>
        </p:nvSpPr>
        <p:spPr>
          <a:xfrm>
            <a:off x="457200" y="42142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Ympyrän pinta-ala (1/2)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2" name="Google Shape;92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/>
              <a:t>Y</a:t>
            </a:r>
            <a:r>
              <a:rPr b="1" lang="it-IT"/>
              <a:t>mpyrän voidaan ajatella olevan monikulmio, jolla on äärettömät sivut. Sen piiri on sama kuin kehä ja sen apoteema yhtä suuri kuin säde.</a:t>
            </a:r>
            <a:endParaRPr b="1"/>
          </a:p>
        </p:txBody>
      </p:sp>
      <p:pic>
        <p:nvPicPr>
          <p:cNvPr id="93" name="Google Shape;9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3608" y="3673629"/>
            <a:ext cx="7056784" cy="2452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         Ympyrän pinta-ala</a:t>
            </a:r>
            <a:r>
              <a:rPr b="1" lang="it-IT">
                <a:solidFill>
                  <a:srgbClr val="166C59"/>
                </a:solidFill>
              </a:rPr>
              <a:t> (2/2)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9" name="Google Shape;99;p9"/>
          <p:cNvSpPr txBox="1"/>
          <p:nvPr/>
        </p:nvSpPr>
        <p:spPr>
          <a:xfrm>
            <a:off x="457200" y="1550750"/>
            <a:ext cx="7563600" cy="39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Koska ympyrä on säännöllinen monikulmio, jonka sivujen lukumäärä on ääretön, voidaan sen pinta-ala laskea seuraavalla tavalla. </a:t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Jossa P kehän pituus on (2</a:t>
            </a:r>
            <a:r>
              <a:rPr b="1" i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πr</a:t>
            </a:r>
            <a:r>
              <a:rPr b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ja apoteema on säde (</a:t>
            </a:r>
            <a:r>
              <a:rPr b="1" i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jolloin</a:t>
            </a:r>
            <a:endParaRPr b="1"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4400" y="2898525"/>
            <a:ext cx="2170800" cy="82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5325" y="4159525"/>
            <a:ext cx="1518591" cy="82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48575" y="5475650"/>
            <a:ext cx="1722450" cy="655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2016-10-07T11:12:08Z</dcterms:created>
</cp:coreProperties>
</file>