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Tahoma" panose="020B0604030504040204" pitchFamily="34" charset="0"/>
      <p:regular r:id="rId13"/>
      <p:bold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gZVv6E3rq7wK1DHhBDs04n8KQd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EC083F-75C2-4F9C-B5AF-5AFAB4AC55D3}">
  <a:tblStyle styleId="{0EEC083F-75C2-4F9C-B5AF-5AFAB4AC55D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20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2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12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2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2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13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13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3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14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4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627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1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1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lang="en-US" sz="16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 dirty="0" err="1">
                <a:solidFill>
                  <a:srgbClr val="166C59"/>
                </a:solidFill>
              </a:rPr>
              <a:t>Säännölliset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monikulmiot</a:t>
            </a:r>
            <a:r>
              <a:rPr lang="en-US" b="1" dirty="0">
                <a:solidFill>
                  <a:srgbClr val="166C59"/>
                </a:solidFill>
              </a:rPr>
              <a:t> I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en-US"/>
              <a:t>Säännöllisten monikulmioiden käsitteitä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Säännölliset monikulmiot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8" name="Google Shape;48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400"/>
              </a:spcBef>
              <a:spcAft>
                <a:spcPts val="1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900" dirty="0" err="1">
                <a:solidFill>
                  <a:schemeClr val="dk1"/>
                </a:solidFill>
              </a:rPr>
              <a:t>Säännölliset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monikulmiot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ovat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erityinen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tasogeometristen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kuvioiden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ryhmä</a:t>
            </a:r>
            <a:r>
              <a:rPr lang="en-US" sz="2900" dirty="0">
                <a:solidFill>
                  <a:schemeClr val="dk1"/>
                </a:solidFill>
              </a:rPr>
              <a:t>, </a:t>
            </a:r>
            <a:r>
              <a:rPr lang="en-US" sz="2900" dirty="0" err="1">
                <a:solidFill>
                  <a:schemeClr val="dk1"/>
                </a:solidFill>
              </a:rPr>
              <a:t>joiden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kaikki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kulmat</a:t>
            </a:r>
            <a:r>
              <a:rPr lang="en-US" sz="2900" dirty="0">
                <a:solidFill>
                  <a:schemeClr val="dk1"/>
                </a:solidFill>
              </a:rPr>
              <a:t> ja </a:t>
            </a:r>
            <a:r>
              <a:rPr lang="en-US" sz="2900" dirty="0" err="1">
                <a:solidFill>
                  <a:schemeClr val="dk1"/>
                </a:solidFill>
              </a:rPr>
              <a:t>sivut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ovat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yhtä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suuret</a:t>
            </a:r>
            <a:r>
              <a:rPr lang="en-US" sz="2900" dirty="0">
                <a:solidFill>
                  <a:schemeClr val="dk1"/>
                </a:solidFill>
              </a:rPr>
              <a:t>. </a:t>
            </a:r>
            <a:r>
              <a:rPr lang="en-US" sz="2900" dirty="0" err="1">
                <a:solidFill>
                  <a:schemeClr val="dk1"/>
                </a:solidFill>
              </a:rPr>
              <a:t>Säännölliset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monikulmiot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ovat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tasasivuisia</a:t>
            </a:r>
            <a:r>
              <a:rPr lang="en-US" sz="2900" dirty="0">
                <a:solidFill>
                  <a:schemeClr val="dk1"/>
                </a:solidFill>
              </a:rPr>
              <a:t> ja </a:t>
            </a:r>
            <a:r>
              <a:rPr lang="en-US" sz="2900" dirty="0" err="1">
                <a:solidFill>
                  <a:schemeClr val="dk1"/>
                </a:solidFill>
              </a:rPr>
              <a:t>tasakylkisiä</a:t>
            </a:r>
            <a:r>
              <a:rPr lang="en-US" sz="2900" dirty="0">
                <a:solidFill>
                  <a:schemeClr val="dk1"/>
                </a:solidFill>
              </a:rPr>
              <a:t>. Jos </a:t>
            </a:r>
            <a:r>
              <a:rPr lang="en-US" sz="2900" dirty="0" err="1">
                <a:solidFill>
                  <a:schemeClr val="dk1"/>
                </a:solidFill>
              </a:rPr>
              <a:t>jonkin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säännöllisen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monikulmion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sivujen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lukumäärää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merkitään</a:t>
            </a:r>
            <a:r>
              <a:rPr lang="en-US" sz="2900" dirty="0">
                <a:solidFill>
                  <a:schemeClr val="dk1"/>
                </a:solidFill>
              </a:rPr>
              <a:t> N:llä, </a:t>
            </a:r>
            <a:r>
              <a:rPr lang="en-US" sz="2900" dirty="0" err="1">
                <a:solidFill>
                  <a:schemeClr val="dk1"/>
                </a:solidFill>
              </a:rPr>
              <a:t>sillä</a:t>
            </a:r>
            <a:r>
              <a:rPr lang="en-US" sz="2900" dirty="0">
                <a:solidFill>
                  <a:schemeClr val="dk1"/>
                </a:solidFill>
              </a:rPr>
              <a:t> on </a:t>
            </a:r>
            <a:r>
              <a:rPr lang="en-US" sz="2900" dirty="0" err="1">
                <a:solidFill>
                  <a:schemeClr val="dk1"/>
                </a:solidFill>
              </a:rPr>
              <a:t>tällöin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myös</a:t>
            </a:r>
            <a:r>
              <a:rPr lang="en-US" sz="2900" dirty="0">
                <a:solidFill>
                  <a:schemeClr val="dk1"/>
                </a:solidFill>
              </a:rPr>
              <a:t> N-</a:t>
            </a:r>
            <a:r>
              <a:rPr lang="en-US" sz="2900" dirty="0" err="1">
                <a:solidFill>
                  <a:schemeClr val="dk1"/>
                </a:solidFill>
              </a:rPr>
              <a:t>määrä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kulmia</a:t>
            </a:r>
            <a:r>
              <a:rPr lang="en-US" sz="2900" dirty="0">
                <a:solidFill>
                  <a:schemeClr val="dk1"/>
                </a:solidFill>
              </a:rPr>
              <a:t>, </a:t>
            </a:r>
            <a:r>
              <a:rPr lang="en-US" sz="2900" dirty="0" err="1">
                <a:solidFill>
                  <a:schemeClr val="dk1"/>
                </a:solidFill>
              </a:rPr>
              <a:t>joiden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suuruus</a:t>
            </a:r>
            <a:r>
              <a:rPr lang="en-US" sz="2900" dirty="0">
                <a:solidFill>
                  <a:schemeClr val="dk1"/>
                </a:solidFill>
              </a:rPr>
              <a:t> on </a:t>
            </a:r>
            <a:r>
              <a:rPr lang="en-US" sz="2900" dirty="0" err="1">
                <a:solidFill>
                  <a:schemeClr val="dk1"/>
                </a:solidFill>
              </a:rPr>
              <a:t>vakio</a:t>
            </a:r>
            <a:r>
              <a:rPr lang="en-US" sz="2900" dirty="0">
                <a:solidFill>
                  <a:schemeClr val="dk1"/>
                </a:solidFill>
              </a:rPr>
              <a:t>. </a:t>
            </a:r>
            <a:r>
              <a:rPr lang="en-US" sz="2900" dirty="0" err="1">
                <a:solidFill>
                  <a:schemeClr val="dk1"/>
                </a:solidFill>
              </a:rPr>
              <a:t>Luvun</a:t>
            </a:r>
            <a:r>
              <a:rPr lang="en-US" sz="2900" dirty="0">
                <a:solidFill>
                  <a:schemeClr val="dk1"/>
                </a:solidFill>
              </a:rPr>
              <a:t> N </a:t>
            </a:r>
            <a:r>
              <a:rPr lang="en-US" sz="2900" dirty="0" err="1">
                <a:solidFill>
                  <a:schemeClr val="dk1"/>
                </a:solidFill>
              </a:rPr>
              <a:t>ansiosta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voimmekin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luokitella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säännöllisiä</a:t>
            </a:r>
            <a:r>
              <a:rPr lang="en-US" sz="2900" dirty="0">
                <a:solidFill>
                  <a:schemeClr val="dk1"/>
                </a:solidFill>
              </a:rPr>
              <a:t> </a:t>
            </a:r>
            <a:r>
              <a:rPr lang="en-US" sz="2900" dirty="0" err="1">
                <a:solidFill>
                  <a:schemeClr val="dk1"/>
                </a:solidFill>
              </a:rPr>
              <a:t>monikulmioita</a:t>
            </a:r>
            <a:r>
              <a:rPr lang="en-US" sz="2900" dirty="0">
                <a:solidFill>
                  <a:schemeClr val="dk1"/>
                </a:solidFill>
              </a:rPr>
              <a:t>.</a:t>
            </a:r>
            <a:endParaRPr sz="29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Säännölliset monikulmiot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4" name="Google Shape;54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/>
          </a:p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 b="1"/>
          </a:p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/>
          </a:p>
        </p:txBody>
      </p:sp>
      <p:graphicFrame>
        <p:nvGraphicFramePr>
          <p:cNvPr id="55" name="Google Shape;55;p3"/>
          <p:cNvGraphicFramePr/>
          <p:nvPr>
            <p:extLst>
              <p:ext uri="{D42A27DB-BD31-4B8C-83A1-F6EECF244321}">
                <p14:modId xmlns:p14="http://schemas.microsoft.com/office/powerpoint/2010/main" val="3843384742"/>
              </p:ext>
            </p:extLst>
          </p:nvPr>
        </p:nvGraphicFramePr>
        <p:xfrm>
          <a:off x="1804775" y="1165033"/>
          <a:ext cx="6264700" cy="3816400"/>
        </p:xfrm>
        <a:graphic>
          <a:graphicData uri="http://schemas.openxmlformats.org/drawingml/2006/table">
            <a:tbl>
              <a:tblPr firstRow="1" firstCol="1" bandRow="1">
                <a:noFill/>
                <a:tableStyleId>{0EEC083F-75C2-4F9C-B5AF-5AFAB4AC55D3}</a:tableStyleId>
              </a:tblPr>
              <a:tblGrid>
                <a:gridCol w="217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6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7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41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 dirty="0" err="1"/>
                        <a:t>Sivujen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lukumäärä</a:t>
                      </a:r>
                      <a:r>
                        <a:rPr lang="en-US" sz="1100" u="none" strike="noStrike" cap="none" dirty="0"/>
                        <a:t> - </a:t>
                      </a:r>
                      <a:r>
                        <a:rPr lang="en-US" sz="1100" i="1" u="none" strike="noStrike" cap="none" dirty="0"/>
                        <a:t>N</a:t>
                      </a:r>
                      <a:endParaRPr sz="1100" i="1" u="none" strike="noStrike" cap="none" dirty="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Säännöllisen monikulmion nimi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Kulma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0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3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Tasasivuinen kolmio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60°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0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4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Neliö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90°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0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5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Säännöllinen viisikulmio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108°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0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6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Säännöllinen kuusikulmio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120°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70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7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Säännöllinen </a:t>
                      </a:r>
                      <a:r>
                        <a:rPr lang="en-US" sz="1100"/>
                        <a:t>seitsenkulmio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128,5°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0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 dirty="0"/>
                        <a:t>8</a:t>
                      </a:r>
                      <a:endParaRPr sz="1100" u="none" strike="noStrike" cap="none" dirty="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Säännöllinen </a:t>
                      </a:r>
                      <a:r>
                        <a:rPr lang="en-US" sz="1100"/>
                        <a:t>kahdeksankulmio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 dirty="0"/>
                        <a:t>135°</a:t>
                      </a:r>
                      <a:endParaRPr sz="1100" u="none" strike="noStrike" cap="none" dirty="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6" name="Google Shape;5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825" y="4333585"/>
            <a:ext cx="774700" cy="78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4425" y="1232676"/>
            <a:ext cx="800100" cy="78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4425" y="2171556"/>
            <a:ext cx="800100" cy="78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0535" y="3261916"/>
            <a:ext cx="876300" cy="78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Apoteema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1756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n-US"/>
              <a:t>Säännöllisen monikulmion </a:t>
            </a:r>
            <a:r>
              <a:rPr lang="en-US" b="1"/>
              <a:t>apoteema</a:t>
            </a:r>
            <a:r>
              <a:rPr lang="en-US"/>
              <a:t> vastaa säännöllisen monikulmion sisälle piirretyn ympyrän sädettä.</a:t>
            </a:r>
            <a:endParaRPr/>
          </a:p>
        </p:txBody>
      </p:sp>
      <p:pic>
        <p:nvPicPr>
          <p:cNvPr id="68" name="Google Shape;68;p4" descr="Immagine che contiene testo, interni, silhouette, cielo notturno&#10;&#10;Descrizione generat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69920" y="3212976"/>
            <a:ext cx="2804160" cy="243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Fixed number eli “kiintoluku”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4" name="Google Shape;74;p5"/>
          <p:cNvSpPr txBox="1"/>
          <p:nvPr/>
        </p:nvSpPr>
        <p:spPr>
          <a:xfrm>
            <a:off x="605025" y="1417650"/>
            <a:ext cx="7812600" cy="51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Säännöllisen monikulmion </a:t>
            </a:r>
            <a:r>
              <a:rPr lang="en-US" sz="23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 </a:t>
            </a:r>
            <a:r>
              <a:rPr lang="en-US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fixed numberilla eli “kiintoluvulla” tarkoitetaan apoteeman pituuden suhdetta kulmion sivun pituuteen. Säännöllisen monikulmion kiintoluku ei ole riippuvainen säännöllisen monikulmion koosta, vaan siihen vaikuttaa ainoastaan sen sivujen lukumäärä.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jossa </a:t>
            </a:r>
            <a:r>
              <a:rPr lang="en-US" sz="23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-US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säännöllisen monikulmion kiintoluku, </a:t>
            </a:r>
            <a:r>
              <a:rPr lang="en-US" sz="23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apoteeman pituus ja </a:t>
            </a:r>
            <a:r>
              <a:rPr lang="en-US" sz="23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en-US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sivun pituus.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5" name="Google Shape;7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4350" y="3781450"/>
            <a:ext cx="1284200" cy="101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Pinta-alan vakio 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1" name="Google Shape;81;p6"/>
          <p:cNvSpPr txBox="1"/>
          <p:nvPr/>
        </p:nvSpPr>
        <p:spPr>
          <a:xfrm>
            <a:off x="663775" y="1417650"/>
            <a:ext cx="7783200" cy="43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Säännöllisen monikulmion </a:t>
            </a:r>
            <a:r>
              <a:rPr lang="en-US" sz="2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φ</a:t>
            </a: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pinta-alavakiolla tarkoitetaan pinta-alan ja sivun neliön suhdetta. Pinta-alavakio ei ole riippuvainen monikulmion koosta, vaan siihen vaikuttaa ainoastaan sen sivujen lukumäärä.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jossa </a:t>
            </a:r>
            <a:r>
              <a:rPr lang="en-US" sz="2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φ</a:t>
            </a: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on säännöllisen monikulmion pinta-alavakio, A on alueen pinta-ala ja L sen sivun pituus.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2" name="Google Shape;82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0600" y="3212450"/>
            <a:ext cx="1974350" cy="135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Microsoft Office PowerPoint</Application>
  <PresentationFormat>On-screen Show (4:3)</PresentationFormat>
  <Paragraphs>42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Tahoma</vt:lpstr>
      <vt:lpstr>Times New Roman</vt:lpstr>
      <vt:lpstr>Arial</vt:lpstr>
      <vt:lpstr>Calibri</vt:lpstr>
      <vt:lpstr>Office Theme</vt:lpstr>
      <vt:lpstr>Säännölliset monikulmiot I</vt:lpstr>
      <vt:lpstr>Säännölliset monikulmiot</vt:lpstr>
      <vt:lpstr>Säännölliset monikulmiot</vt:lpstr>
      <vt:lpstr>Apoteema</vt:lpstr>
      <vt:lpstr>Fixed number eli “kiintoluku”</vt:lpstr>
      <vt:lpstr>Pinta-alan vakio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Säännölliset monikulmiot I ja II</dc:title>
  <cp:lastModifiedBy>Κωνσταντίνος Κόβας</cp:lastModifiedBy>
  <cp:revision>3</cp:revision>
  <dcterms:created xsi:type="dcterms:W3CDTF">2016-10-07T11:12:08Z</dcterms:created>
  <dcterms:modified xsi:type="dcterms:W3CDTF">2023-01-23T21:30:21Z</dcterms:modified>
</cp:coreProperties>
</file>