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9" roundtripDataSignature="AMtx7mj2tw6iB+yOMHMuRmTlzQwLQ5la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" name="Google Shape;3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3287a2c2a5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" name="Google Shape;102;g13287a2c2a5_0_5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3287a2c2a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" name="Google Shape;108;g13287a2c2a5_0_7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3287a2c2a5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g13287a2c2a5_0_6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" name="Google Shape;45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" name="Google Shape;51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3287a2c2a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" name="Google Shape;57;g13287a2c2a5_0_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3287a2c2a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3" name="Google Shape;63;g13287a2c2a5_0_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3287a2c2a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" name="Google Shape;69;g13287a2c2a5_0_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" name="Google Shape;7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287a2c2a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" name="Google Shape;82;g13287a2c2a5_0_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3287a2c2a5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g13287a2c2a5_0_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1"/>
          <p:cNvSpPr txBox="1"/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1" type="subTitle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C:\Users\mkomod05.cs8500\Google Drive\SEIT lab\Projects\World of Physics\Kick-off\eu flag.JPG" id="19" name="Google Shape;19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1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1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12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it-IT" sz="14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i="0" sz="1400" u="none" cap="none" strike="noStrik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28" name="Google Shape;2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2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3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13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it-IT" sz="14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i="0" sz="1400" u="none" cap="none" strike="noStrik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35" name="Google Shape;3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3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image" Target="../media/image7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>
            <a:alpha val="28235"/>
          </a:scheme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mkomod05.cs8500\Google Drive\SEIT lab\Projects\World of Physics\Kick-off\eu flag.JPG" id="10" name="Google Shape;10;p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0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it-IT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0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/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Algoritmisen ajattelun peruskäsitteitä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/>
          <p:nvPr>
            <p:ph idx="1" type="subTitle"/>
          </p:nvPr>
        </p:nvSpPr>
        <p:spPr>
          <a:xfrm>
            <a:off x="323528" y="2636912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it-IT"/>
              <a:t>Sekvensointi, valinta ja toisto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"/>
          <p:cNvSpPr txBox="1"/>
          <p:nvPr>
            <p:ph type="title"/>
          </p:nvPr>
        </p:nvSpPr>
        <p:spPr>
          <a:xfrm>
            <a:off x="457200" y="505457"/>
            <a:ext cx="8229600" cy="728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Toisto</a:t>
            </a:r>
            <a:endParaRPr/>
          </a:p>
        </p:txBody>
      </p:sp>
      <p:sp>
        <p:nvSpPr>
          <p:cNvPr id="99" name="Google Shape;99;p5"/>
          <p:cNvSpPr txBox="1"/>
          <p:nvPr>
            <p:ph idx="1" type="body"/>
          </p:nvPr>
        </p:nvSpPr>
        <p:spPr>
          <a:xfrm>
            <a:off x="377301" y="1607683"/>
            <a:ext cx="8229600" cy="36426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 sz="3100">
                <a:solidFill>
                  <a:schemeClr val="dk1"/>
                </a:solidFill>
              </a:rPr>
              <a:t>Toisto, jota kutsutaan usein myös iteraatioksi tai silmukaksi, on rakenne, jonka avulla käsky (tai joukko käskyjä) voidaan suorittaa useammin kuin kerran ilman, että niitä tarvitsee toistaa joka kerta peräkkäisen käskylohkon yhteydessä.</a:t>
            </a:r>
            <a:r>
              <a:rPr b="1" lang="it-IT">
                <a:solidFill>
                  <a:schemeClr val="dk1"/>
                </a:solidFill>
              </a:rPr>
              <a:t>Toistoja on yleensä kolmea eri tyyppiä: count-controlled, while ja repeat-until.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3287a2c2a5_0_53"/>
          <p:cNvSpPr txBox="1"/>
          <p:nvPr>
            <p:ph type="title"/>
          </p:nvPr>
        </p:nvSpPr>
        <p:spPr>
          <a:xfrm>
            <a:off x="457200" y="274637"/>
            <a:ext cx="8229600" cy="1305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Toisto:</a:t>
            </a:r>
            <a:br>
              <a:rPr b="1" lang="it-IT">
                <a:solidFill>
                  <a:srgbClr val="166C59"/>
                </a:solidFill>
              </a:rPr>
            </a:br>
            <a:r>
              <a:rPr b="1" lang="it-IT">
                <a:solidFill>
                  <a:srgbClr val="166C59"/>
                </a:solidFill>
              </a:rPr>
              <a:t>Count-controlled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05" name="Google Shape;105;g13287a2c2a5_0_53"/>
          <p:cNvSpPr txBox="1"/>
          <p:nvPr>
            <p:ph idx="1" type="body"/>
          </p:nvPr>
        </p:nvSpPr>
        <p:spPr>
          <a:xfrm>
            <a:off x="457200" y="1894574"/>
            <a:ext cx="8229600" cy="4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>
                <a:solidFill>
                  <a:schemeClr val="dk1"/>
                </a:solidFill>
              </a:rPr>
              <a:t>Count controlled</a:t>
            </a:r>
            <a:r>
              <a:rPr b="1" lang="it-IT">
                <a:solidFill>
                  <a:schemeClr val="dk1"/>
                </a:solidFill>
              </a:rPr>
              <a:t> -toisto on toistotyyppi, joka sallii käskylohkon toistamisen ennalta määritetyn määrän kertoja. Jos esimerkiksi haluaisimme ohjeistaa, miten laskea alaspäin 10:stä 0:aan, voisimme sanoa "vähennä 1 nykyisestä laskennasta 10 kertaa peräkkäin".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3287a2c2a5_0_70"/>
          <p:cNvSpPr txBox="1"/>
          <p:nvPr>
            <p:ph type="title"/>
          </p:nvPr>
        </p:nvSpPr>
        <p:spPr>
          <a:xfrm>
            <a:off x="457200" y="274638"/>
            <a:ext cx="8229600" cy="1438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Toisto:</a:t>
            </a:r>
            <a:br>
              <a:rPr b="1" lang="it-IT">
                <a:solidFill>
                  <a:srgbClr val="166C59"/>
                </a:solidFill>
              </a:rPr>
            </a:br>
            <a:r>
              <a:rPr b="1" lang="it-IT">
                <a:solidFill>
                  <a:srgbClr val="166C59"/>
                </a:solidFill>
              </a:rPr>
              <a:t>While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1" name="Google Shape;111;g13287a2c2a5_0_70"/>
          <p:cNvSpPr txBox="1"/>
          <p:nvPr>
            <p:ph idx="1" type="body"/>
          </p:nvPr>
        </p:nvSpPr>
        <p:spPr>
          <a:xfrm>
            <a:off x="94087" y="2018863"/>
            <a:ext cx="4477913" cy="35829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 sz="2800">
                <a:solidFill>
                  <a:schemeClr val="dk1"/>
                </a:solidFill>
              </a:rPr>
              <a:t>Toisin kuin count-controlled, while-toisto mahdollistaa käskykokonaisuuden toistamisen, kunnes tietty ehto täyttyy ilman, että etukäteen tiedetään, kuinka monta kertaa se toistetaan. </a:t>
            </a:r>
            <a:endParaRPr b="1" sz="3600"/>
          </a:p>
        </p:txBody>
      </p:sp>
      <p:pic>
        <p:nvPicPr>
          <p:cNvPr id="112" name="Google Shape;112;g13287a2c2a5_0_70"/>
          <p:cNvPicPr preferRelativeResize="0"/>
          <p:nvPr/>
        </p:nvPicPr>
        <p:blipFill rotWithShape="1">
          <a:blip r:embed="rId3">
            <a:alphaModFix/>
          </a:blip>
          <a:srcRect b="26286" l="0" r="0" t="0"/>
          <a:stretch/>
        </p:blipFill>
        <p:spPr>
          <a:xfrm>
            <a:off x="4572000" y="2123384"/>
            <a:ext cx="4601210" cy="239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3287a2c2a5_0_6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Toisto:</a:t>
            </a:r>
            <a:br>
              <a:rPr b="1" lang="it-IT">
                <a:solidFill>
                  <a:srgbClr val="166C59"/>
                </a:solidFill>
              </a:rPr>
            </a:br>
            <a:r>
              <a:rPr b="1" lang="it-IT">
                <a:solidFill>
                  <a:srgbClr val="166C59"/>
                </a:solidFill>
              </a:rPr>
              <a:t>Repeat until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8" name="Google Shape;118;g13287a2c2a5_0_61"/>
          <p:cNvSpPr txBox="1"/>
          <p:nvPr>
            <p:ph idx="1" type="body"/>
          </p:nvPr>
        </p:nvSpPr>
        <p:spPr>
          <a:xfrm>
            <a:off x="92100" y="1991153"/>
            <a:ext cx="4479900" cy="3517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/>
              <a:t>Repeat until</a:t>
            </a:r>
            <a:r>
              <a:rPr b="1" lang="it-IT"/>
              <a:t> -toisto on hyvin samankaltainen rakenne kuin </a:t>
            </a:r>
            <a:r>
              <a:rPr b="1" i="1" lang="it-IT"/>
              <a:t>While</a:t>
            </a:r>
            <a:r>
              <a:rPr b="1" lang="it-IT"/>
              <a:t>. Erona on se, että ehdon tarkistus suoritetaan käskyn ensimmäisen iteraation jälkeen.</a:t>
            </a:r>
            <a:endParaRPr/>
          </a:p>
        </p:txBody>
      </p:sp>
      <p:pic>
        <p:nvPicPr>
          <p:cNvPr id="119" name="Google Shape;119;g13287a2c2a5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26748" y="2188370"/>
            <a:ext cx="4625152" cy="24812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"/>
          <p:cNvSpPr txBox="1"/>
          <p:nvPr>
            <p:ph type="title"/>
          </p:nvPr>
        </p:nvSpPr>
        <p:spPr>
          <a:xfrm>
            <a:off x="457200" y="74515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Mikä on algoritmi?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8" name="Google Shape;48;p2"/>
          <p:cNvSpPr txBox="1"/>
          <p:nvPr>
            <p:ph idx="1" type="body"/>
          </p:nvPr>
        </p:nvSpPr>
        <p:spPr>
          <a:xfrm>
            <a:off x="457200" y="2094020"/>
            <a:ext cx="8229600" cy="2669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3400">
                <a:solidFill>
                  <a:schemeClr val="dk1"/>
                </a:solidFill>
              </a:rPr>
              <a:t>Algoritmi, jota kutsutaan usein myös menettely- tai käsittelyjärjestykseksi, on joukko selkeitä ja tarkkaan määriteltyjä vaiheita, joiden avulla voidaan suorittaa jokin tehtävä.</a:t>
            </a:r>
            <a:endParaRPr b="1" sz="5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"/>
          <p:cNvSpPr txBox="1"/>
          <p:nvPr>
            <p:ph type="title"/>
          </p:nvPr>
        </p:nvSpPr>
        <p:spPr>
          <a:xfrm>
            <a:off x="457200" y="656377"/>
            <a:ext cx="8229600" cy="14653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Algoritmin ominaisuudet: yksiselitteisyys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4" name="Google Shape;54;p3"/>
          <p:cNvSpPr txBox="1"/>
          <p:nvPr>
            <p:ph idx="1" type="body"/>
          </p:nvPr>
        </p:nvSpPr>
        <p:spPr>
          <a:xfrm>
            <a:off x="457200" y="2667323"/>
            <a:ext cx="8229600" cy="21980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3000">
                <a:solidFill>
                  <a:schemeClr val="dk1"/>
                </a:solidFill>
              </a:rPr>
              <a:t>Algoritmin toimeenpanijan on kyettävä ymmärtämään algoritmin kuvaus ja siten tunnistamaan kieli, jolla menettelyjärjestyksen muodostavat vaiheet on ilmaistu.</a:t>
            </a:r>
            <a:endParaRPr b="1" sz="5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3287a2c2a5_0_8"/>
          <p:cNvSpPr txBox="1"/>
          <p:nvPr>
            <p:ph type="title"/>
          </p:nvPr>
        </p:nvSpPr>
        <p:spPr>
          <a:xfrm>
            <a:off x="457200" y="819783"/>
            <a:ext cx="8229600" cy="1358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Algoritmin ominaisuudet:</a:t>
            </a:r>
            <a:br>
              <a:rPr b="1" lang="it-IT">
                <a:solidFill>
                  <a:srgbClr val="166C59"/>
                </a:solidFill>
              </a:rPr>
            </a:br>
            <a:r>
              <a:rPr b="1" lang="it-IT">
                <a:solidFill>
                  <a:srgbClr val="166C59"/>
                </a:solidFill>
              </a:rPr>
              <a:t>ilmaisun rajallisuus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0" name="Google Shape;60;g13287a2c2a5_0_8"/>
          <p:cNvSpPr txBox="1"/>
          <p:nvPr>
            <p:ph idx="1" type="body"/>
          </p:nvPr>
        </p:nvSpPr>
        <p:spPr>
          <a:xfrm>
            <a:off x="457200" y="2617387"/>
            <a:ext cx="8229600" cy="1120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>
                <a:solidFill>
                  <a:schemeClr val="dk1"/>
                </a:solidFill>
              </a:rPr>
              <a:t>Algoritmin kuvaama menettely on esitettävä rajallisella määrällä ohjeita.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3287a2c2a5_0_13"/>
          <p:cNvSpPr txBox="1"/>
          <p:nvPr>
            <p:ph type="title"/>
          </p:nvPr>
        </p:nvSpPr>
        <p:spPr>
          <a:xfrm>
            <a:off x="457200" y="709644"/>
            <a:ext cx="8229600" cy="1438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Algoritmin ominaisuudet:</a:t>
            </a:r>
            <a:br>
              <a:rPr b="1" lang="it-IT">
                <a:solidFill>
                  <a:srgbClr val="166C59"/>
                </a:solidFill>
              </a:rPr>
            </a:br>
            <a:r>
              <a:rPr b="1" lang="it-IT">
                <a:solidFill>
                  <a:srgbClr val="166C59"/>
                </a:solidFill>
              </a:rPr>
              <a:t>laskennan äärellisyys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6" name="Google Shape;66;g13287a2c2a5_0_13"/>
          <p:cNvSpPr txBox="1"/>
          <p:nvPr>
            <p:ph idx="1" type="body"/>
          </p:nvPr>
        </p:nvSpPr>
        <p:spPr>
          <a:xfrm>
            <a:off x="457200" y="2764563"/>
            <a:ext cx="8229600" cy="259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>
                <a:solidFill>
                  <a:schemeClr val="dk1"/>
                </a:solidFill>
              </a:rPr>
              <a:t>Samoin kuin lausekkeen äärellisyys, algoritmille on myös aina ominaista äärellinen määrä suoritusvaiheita. Toisin sanoen algoritmille on aina määriteltävä ehto, jonka täyttyessä suoritus päättyy. </a:t>
            </a:r>
            <a:endParaRPr b="1" sz="53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3287a2c2a5_0_22"/>
          <p:cNvSpPr txBox="1"/>
          <p:nvPr>
            <p:ph type="title"/>
          </p:nvPr>
        </p:nvSpPr>
        <p:spPr>
          <a:xfrm>
            <a:off x="457200" y="816175"/>
            <a:ext cx="8229600" cy="14565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Algoritmin ominaisuudet: deterministisyys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2" name="Google Shape;72;g13287a2c2a5_0_22"/>
          <p:cNvSpPr txBox="1"/>
          <p:nvPr>
            <p:ph idx="1" type="body"/>
          </p:nvPr>
        </p:nvSpPr>
        <p:spPr>
          <a:xfrm>
            <a:off x="341790" y="2948774"/>
            <a:ext cx="8229600" cy="2144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>
                <a:solidFill>
                  <a:schemeClr val="dk1"/>
                </a:solidFill>
              </a:rPr>
              <a:t>Algoritmin on oltava deterministinen, mikä tarkoittaa, että kun samaa algoritmia sovelletaan samaan syöttötietojoukkoon, saadaan aina samat tulokset.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 txBox="1"/>
          <p:nvPr>
            <p:ph type="title"/>
          </p:nvPr>
        </p:nvSpPr>
        <p:spPr>
          <a:xfrm>
            <a:off x="359546" y="4617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Sekvensointi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8" name="Google Shape;78;p4"/>
          <p:cNvSpPr txBox="1"/>
          <p:nvPr>
            <p:ph idx="1" type="body"/>
          </p:nvPr>
        </p:nvSpPr>
        <p:spPr>
          <a:xfrm>
            <a:off x="204186" y="1707526"/>
            <a:ext cx="5712781" cy="2181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>
                <a:solidFill>
                  <a:schemeClr val="dk1"/>
                </a:solidFill>
              </a:rPr>
              <a:t>Sekvensoinnilla tarkoitetaan algoritmiin kuuluvien ohjeiden järjestyksen määrittämistä.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9" name="Google Shape;79;p4"/>
          <p:cNvPicPr preferRelativeResize="0"/>
          <p:nvPr/>
        </p:nvPicPr>
        <p:blipFill rotWithShape="1">
          <a:blip r:embed="rId3">
            <a:alphaModFix/>
          </a:blip>
          <a:srcRect b="7401" l="10033" r="9690" t="0"/>
          <a:stretch/>
        </p:blipFill>
        <p:spPr>
          <a:xfrm>
            <a:off x="5186029" y="1033200"/>
            <a:ext cx="3753785" cy="5004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287a2c2a5_0_3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Valinta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5" name="Google Shape;85;g13287a2c2a5_0_35"/>
          <p:cNvSpPr txBox="1"/>
          <p:nvPr>
            <p:ph idx="1" type="body"/>
          </p:nvPr>
        </p:nvSpPr>
        <p:spPr>
          <a:xfrm>
            <a:off x="84338" y="1228093"/>
            <a:ext cx="4487662" cy="35125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>
                <a:solidFill>
                  <a:schemeClr val="dk1"/>
                </a:solidFill>
              </a:rPr>
              <a:t>Valinta on rakenne, jonka avulla voidaan määritellä erilaisia "suorituspolkuja" ja valita niistä yhden riippuen tietyn ehdon varmennuksesta.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86" name="Google Shape;86;g13287a2c2a5_0_35"/>
          <p:cNvPicPr preferRelativeResize="0"/>
          <p:nvPr/>
        </p:nvPicPr>
        <p:blipFill rotWithShape="1">
          <a:blip r:embed="rId3">
            <a:alphaModFix/>
          </a:blip>
          <a:srcRect b="0" l="27023" r="0" t="0"/>
          <a:stretch/>
        </p:blipFill>
        <p:spPr>
          <a:xfrm>
            <a:off x="4648734" y="1209675"/>
            <a:ext cx="4337050" cy="443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3287a2c2a5_0_41"/>
          <p:cNvSpPr txBox="1"/>
          <p:nvPr>
            <p:ph type="title"/>
          </p:nvPr>
        </p:nvSpPr>
        <p:spPr>
          <a:xfrm>
            <a:off x="457200" y="322102"/>
            <a:ext cx="8229600" cy="746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it-IT">
                <a:solidFill>
                  <a:srgbClr val="166C59"/>
                </a:solidFill>
              </a:rPr>
              <a:t>Sekvensointi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2" name="Google Shape;92;g13287a2c2a5_0_41"/>
          <p:cNvSpPr txBox="1"/>
          <p:nvPr>
            <p:ph idx="1" type="body"/>
          </p:nvPr>
        </p:nvSpPr>
        <p:spPr>
          <a:xfrm>
            <a:off x="84336" y="1796600"/>
            <a:ext cx="4483138" cy="27935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None/>
            </a:pPr>
            <a:r>
              <a:rPr b="1" lang="it-IT">
                <a:solidFill>
                  <a:schemeClr val="dk1"/>
                </a:solidFill>
              </a:rPr>
              <a:t>Sekvensoinnilla tarkoitetaan algoritmiin kuuluvien ohjeiden järjestyksen määrittämistä.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93" name="Google Shape;93;g13287a2c2a5_0_41"/>
          <p:cNvPicPr preferRelativeResize="0"/>
          <p:nvPr/>
        </p:nvPicPr>
        <p:blipFill rotWithShape="1">
          <a:blip r:embed="rId3">
            <a:alphaModFix/>
          </a:blip>
          <a:srcRect b="0" l="0" r="63612" t="0"/>
          <a:stretch/>
        </p:blipFill>
        <p:spPr>
          <a:xfrm>
            <a:off x="4927807" y="1158843"/>
            <a:ext cx="2939653" cy="55607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2016-10-07T11:12:08Z</dcterms:created>
</cp:coreProperties>
</file>