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handoutMasterIdLst>
    <p:handoutMasterId r:id="rId14"/>
  </p:handoutMasterIdLst>
  <p:sldIdLst>
    <p:sldId id="256" r:id="rId2"/>
    <p:sldId id="257" r:id="rId3"/>
    <p:sldId id="268" r:id="rId4"/>
    <p:sldId id="269" r:id="rId5"/>
    <p:sldId id="270" r:id="rId6"/>
    <p:sldId id="271" r:id="rId7"/>
    <p:sldId id="260" r:id="rId8"/>
    <p:sldId id="272" r:id="rId9"/>
    <p:sldId id="259" r:id="rId10"/>
    <p:sldId id="273" r:id="rId11"/>
    <p:sldId id="258" r:id="rId12"/>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94"/>
  </p:normalViewPr>
  <p:slideViewPr>
    <p:cSldViewPr>
      <p:cViewPr varScale="1">
        <p:scale>
          <a:sx n="105" d="100"/>
          <a:sy n="105" d="100"/>
        </p:scale>
        <p:origin x="1794"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06/02/2023</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6/2/2023</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Correct:  A</a:t>
            </a:r>
            <a:endParaRPr/>
          </a:p>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extLst>
      <p:ext uri="{BB962C8B-B14F-4D97-AF65-F5344CB8AC3E}">
        <p14:creationId xmlns:p14="http://schemas.microsoft.com/office/powerpoint/2010/main" val="37019819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Correct:  A</a:t>
            </a:r>
            <a:endParaRPr/>
          </a:p>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extLst>
      <p:ext uri="{BB962C8B-B14F-4D97-AF65-F5344CB8AC3E}">
        <p14:creationId xmlns:p14="http://schemas.microsoft.com/office/powerpoint/2010/main" val="4543296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6" name="Google Shape;8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US"/>
              <a:t>Correct:  A</a:t>
            </a:r>
            <a:endParaRPr/>
          </a:p>
          <a:p>
            <a:pPr marL="0" lvl="0" indent="0" algn="l" rtl="0">
              <a:spcBef>
                <a:spcPts val="0"/>
              </a:spcBef>
              <a:spcAft>
                <a:spcPts val="0"/>
              </a:spcAft>
              <a:buNone/>
            </a:pPr>
            <a:endParaRPr/>
          </a:p>
        </p:txBody>
      </p:sp>
      <p:sp>
        <p:nvSpPr>
          <p:cNvPr id="87" name="Google Shape;8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2644463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Correct:  B</a:t>
            </a:r>
            <a:endParaRPr/>
          </a:p>
        </p:txBody>
      </p:sp>
      <p:sp>
        <p:nvSpPr>
          <p:cNvPr id="100" name="Google Shape;10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extLst>
      <p:ext uri="{BB962C8B-B14F-4D97-AF65-F5344CB8AC3E}">
        <p14:creationId xmlns:p14="http://schemas.microsoft.com/office/powerpoint/2010/main" val="25619945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10.gif"/></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204864"/>
            <a:ext cx="8276456" cy="1470025"/>
          </a:xfrm>
        </p:spPr>
        <p:txBody>
          <a:bodyPr/>
          <a:lstStyle/>
          <a:p>
            <a:pPr algn="ctr"/>
            <a:r>
              <a:rPr lang="en-US" b="1" dirty="0" err="1"/>
              <a:t>Gaussin</a:t>
            </a:r>
            <a:r>
              <a:rPr lang="en-US" b="1" dirty="0"/>
              <a:t> </a:t>
            </a:r>
            <a:r>
              <a:rPr lang="en-US" b="1" dirty="0" err="1"/>
              <a:t>eliminaatio</a:t>
            </a:r>
            <a:endParaRPr lang="el-GR" b="1" dirty="0"/>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2" name="Google Shape;92;p1"/>
          <p:cNvSpPr txBox="1"/>
          <p:nvPr/>
        </p:nvSpPr>
        <p:spPr>
          <a:xfrm>
            <a:off x="698321" y="3725405"/>
            <a:ext cx="7945951" cy="1177215"/>
          </a:xfrm>
          <a:prstGeom prst="rect">
            <a:avLst/>
          </a:prstGeom>
          <a:noFill/>
          <a:ln>
            <a:noFill/>
          </a:ln>
        </p:spPr>
        <p:txBody>
          <a:bodyPr spcFirstLastPara="1" wrap="square" lIns="68569" tIns="34275" rIns="68569" bIns="34275" anchor="t" anchorCtr="0">
            <a:spAutoFit/>
          </a:bodyPr>
          <a:lstStyle/>
          <a:p>
            <a:pPr marL="685800" indent="-685800">
              <a:buClr>
                <a:srgbClr val="196C5A"/>
              </a:buClr>
              <a:buSzPts val="3200"/>
              <a:buFont typeface="Calibri"/>
              <a:buAutoNum type="alphaLcParenR"/>
            </a:pPr>
            <a:r>
              <a:rPr lang="en-US" sz="2400" dirty="0">
                <a:latin typeface="Calibri"/>
                <a:ea typeface="Calibri"/>
                <a:cs typeface="Calibri"/>
              </a:rPr>
              <a:t>(3,2,1)</a:t>
            </a:r>
            <a:endParaRPr sz="1350" dirty="0"/>
          </a:p>
          <a:p>
            <a:pPr marL="685800" indent="-685800">
              <a:buClr>
                <a:srgbClr val="196C5A"/>
              </a:buClr>
              <a:buSzPts val="3200"/>
              <a:buFont typeface="Calibri"/>
              <a:buAutoNum type="alphaLcParenR"/>
            </a:pPr>
            <a:r>
              <a:rPr lang="en-US" sz="2400" dirty="0">
                <a:latin typeface="Calibri"/>
                <a:cs typeface="Calibri"/>
                <a:sym typeface="Calibri"/>
              </a:rPr>
              <a:t>(1,2,3)</a:t>
            </a:r>
          </a:p>
          <a:p>
            <a:pPr marL="685800" indent="-685800">
              <a:buClr>
                <a:srgbClr val="196C5A"/>
              </a:buClr>
              <a:buSzPts val="3200"/>
              <a:buFont typeface="Calibri"/>
              <a:buAutoNum type="alphaLcParenR"/>
            </a:pPr>
            <a:r>
              <a:rPr lang="en-US" sz="2400" dirty="0">
                <a:latin typeface="Calibri"/>
                <a:cs typeface="Calibri"/>
                <a:sym typeface="Calibri"/>
              </a:rPr>
              <a:t>(2,2,3)</a:t>
            </a:r>
            <a:endParaRPr sz="1350" dirty="0"/>
          </a:p>
        </p:txBody>
      </p:sp>
      <p:pic>
        <p:nvPicPr>
          <p:cNvPr id="94" name="Google Shape;94;p1" descr="Badge Question Mark with solid fill"/>
          <p:cNvPicPr preferRelativeResize="0"/>
          <p:nvPr/>
        </p:nvPicPr>
        <p:blipFill rotWithShape="1">
          <a:blip r:embed="rId3">
            <a:alphaModFix/>
          </a:blip>
          <a:srcRect/>
          <a:stretch/>
        </p:blipFill>
        <p:spPr>
          <a:xfrm>
            <a:off x="135016" y="1019193"/>
            <a:ext cx="563305" cy="563305"/>
          </a:xfrm>
          <a:prstGeom prst="rect">
            <a:avLst/>
          </a:prstGeom>
          <a:noFill/>
          <a:ln>
            <a:noFill/>
          </a:ln>
        </p:spPr>
      </p:pic>
      <p:sp>
        <p:nvSpPr>
          <p:cNvPr id="8" name="Rectangle 8"/>
          <p:cNvSpPr>
            <a:spLocks noChangeArrowheads="1"/>
          </p:cNvSpPr>
          <p:nvPr/>
        </p:nvSpPr>
        <p:spPr bwMode="auto">
          <a:xfrm>
            <a:off x="468863" y="1799962"/>
            <a:ext cx="197809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n-US" sz="1350"/>
          </a:p>
        </p:txBody>
      </p:sp>
      <p:sp>
        <p:nvSpPr>
          <p:cNvPr id="2" name="Rectangle 13"/>
          <p:cNvSpPr>
            <a:spLocks noChangeArrowheads="1"/>
          </p:cNvSpPr>
          <p:nvPr/>
        </p:nvSpPr>
        <p:spPr bwMode="auto">
          <a:xfrm>
            <a:off x="434299" y="1781812"/>
            <a:ext cx="2270493"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n-US" sz="1500" dirty="0">
                <a:latin typeface="Arial Unicode MS" panose="020B0604020202020204" pitchFamily="34" charset="-128"/>
              </a:rPr>
              <a:t>Ole </a:t>
            </a:r>
            <a:r>
              <a:rPr lang="en-US" sz="1500" dirty="0" err="1">
                <a:latin typeface="Arial Unicode MS" panose="020B0604020202020204" pitchFamily="34" charset="-128"/>
              </a:rPr>
              <a:t>seuraava</a:t>
            </a:r>
            <a:r>
              <a:rPr lang="en-US" sz="1500" dirty="0">
                <a:latin typeface="Arial Unicode MS" panose="020B0604020202020204" pitchFamily="34" charset="-128"/>
              </a:rPr>
              <a:t> </a:t>
            </a:r>
            <a:r>
              <a:rPr lang="en-US" sz="1500" dirty="0" err="1">
                <a:latin typeface="Arial Unicode MS" panose="020B0604020202020204" pitchFamily="34" charset="-128"/>
              </a:rPr>
              <a:t>järjestelmä</a:t>
            </a:r>
            <a:endParaRPr lang="en-US" sz="1500" dirty="0">
              <a:latin typeface="Arial" panose="020B0604020202020204" pitchFamily="34" charset="0"/>
            </a:endParaRPr>
          </a:p>
        </p:txBody>
      </p:sp>
      <p:sp>
        <p:nvSpPr>
          <p:cNvPr id="13" name="Rectangle 21"/>
          <p:cNvSpPr>
            <a:spLocks noChangeArrowheads="1"/>
          </p:cNvSpPr>
          <p:nvPr/>
        </p:nvSpPr>
        <p:spPr bwMode="auto">
          <a:xfrm>
            <a:off x="215967" y="3316998"/>
            <a:ext cx="305917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fi-FI" sz="1500" dirty="0">
                <a:latin typeface="Arial Unicode MS" panose="020B0604020202020204" pitchFamily="34" charset="-128"/>
                <a:ea typeface="Arial Unicode MS" panose="020B0604020202020204" pitchFamily="34" charset="-128"/>
                <a:cs typeface="Arial Unicode MS" panose="020B0604020202020204" pitchFamily="34" charset="-128"/>
              </a:rPr>
              <a:t>mitkä ovat tuloksena saadut arvot:</a:t>
            </a:r>
            <a:endParaRPr lang="en-US" sz="15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15" name="Picture 14"/>
          <p:cNvPicPr>
            <a:picLocks noChangeAspect="1"/>
          </p:cNvPicPr>
          <p:nvPr/>
        </p:nvPicPr>
        <p:blipFill>
          <a:blip r:embed="rId4"/>
          <a:stretch>
            <a:fillRect/>
          </a:stretch>
        </p:blipFill>
        <p:spPr>
          <a:xfrm>
            <a:off x="2859961" y="1891718"/>
            <a:ext cx="2421710" cy="1240877"/>
          </a:xfrm>
          <a:prstGeom prst="rect">
            <a:avLst/>
          </a:prstGeom>
        </p:spPr>
      </p:pic>
    </p:spTree>
    <p:extLst>
      <p:ext uri="{BB962C8B-B14F-4D97-AF65-F5344CB8AC3E}">
        <p14:creationId xmlns:p14="http://schemas.microsoft.com/office/powerpoint/2010/main" val="27814021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5" name="Google Shape;105;p2"/>
          <p:cNvSpPr txBox="1"/>
          <p:nvPr/>
        </p:nvSpPr>
        <p:spPr>
          <a:xfrm>
            <a:off x="605118" y="3585322"/>
            <a:ext cx="7945951" cy="1177215"/>
          </a:xfrm>
          <a:prstGeom prst="rect">
            <a:avLst/>
          </a:prstGeom>
          <a:noFill/>
          <a:ln>
            <a:noFill/>
          </a:ln>
        </p:spPr>
        <p:txBody>
          <a:bodyPr spcFirstLastPara="1" wrap="square" lIns="68569" tIns="34275" rIns="68569" bIns="34275" anchor="t" anchorCtr="0">
            <a:spAutoFit/>
          </a:bodyPr>
          <a:lstStyle/>
          <a:p>
            <a:pPr marL="685800" indent="-685800">
              <a:buClr>
                <a:srgbClr val="196C5A"/>
              </a:buClr>
              <a:buSzPts val="3200"/>
              <a:buFont typeface="Calibri"/>
              <a:buAutoNum type="alphaLcParenR"/>
            </a:pPr>
            <a:r>
              <a:rPr lang="en-US" sz="2400" dirty="0" err="1">
                <a:latin typeface="Calibri"/>
                <a:cs typeface="Calibri"/>
                <a:sym typeface="Calibri"/>
              </a:rPr>
              <a:t>ln</a:t>
            </a:r>
            <a:r>
              <a:rPr lang="en-US" sz="2400" dirty="0">
                <a:latin typeface="Calibri"/>
                <a:cs typeface="Calibri"/>
                <a:sym typeface="Calibri"/>
              </a:rPr>
              <a:t>(</a:t>
            </a:r>
            <a:r>
              <a:rPr lang="en-US" sz="2400" dirty="0" err="1">
                <a:latin typeface="Calibri"/>
                <a:cs typeface="Calibri"/>
                <a:sym typeface="Calibri"/>
              </a:rPr>
              <a:t>lnx</a:t>
            </a:r>
            <a:r>
              <a:rPr lang="en-US" sz="2400" dirty="0">
                <a:latin typeface="Calibri"/>
                <a:cs typeface="Calibri"/>
                <a:sym typeface="Calibri"/>
              </a:rPr>
              <a:t>)+C</a:t>
            </a:r>
            <a:endParaRPr sz="1350" dirty="0"/>
          </a:p>
          <a:p>
            <a:pPr marL="685800" indent="-685800">
              <a:buClr>
                <a:srgbClr val="196C5A"/>
              </a:buClr>
              <a:buSzPts val="3200"/>
              <a:buFont typeface="Calibri"/>
              <a:buAutoNum type="alphaLcParenR"/>
            </a:pPr>
            <a:r>
              <a:rPr lang="en-US" sz="2400" dirty="0" err="1">
                <a:latin typeface="Calibri"/>
                <a:cs typeface="Calibri"/>
                <a:sym typeface="Calibri"/>
              </a:rPr>
              <a:t>ln</a:t>
            </a:r>
            <a:r>
              <a:rPr lang="en-US" sz="2400" dirty="0">
                <a:latin typeface="Calibri"/>
                <a:cs typeface="Calibri"/>
                <a:sym typeface="Calibri"/>
              </a:rPr>
              <a:t>(lnx+7)+C</a:t>
            </a:r>
            <a:endParaRPr sz="1350" dirty="0"/>
          </a:p>
          <a:p>
            <a:pPr marL="685800" indent="-685800">
              <a:buClr>
                <a:srgbClr val="196C5A"/>
              </a:buClr>
              <a:buSzPts val="3200"/>
              <a:buFont typeface="Calibri"/>
              <a:buAutoNum type="alphaLcParenR"/>
            </a:pPr>
            <a:r>
              <a:rPr lang="en-US" sz="2400" dirty="0">
                <a:latin typeface="Calibri"/>
                <a:cs typeface="Calibri"/>
                <a:sym typeface="Calibri"/>
              </a:rPr>
              <a:t>Lnx+7+C</a:t>
            </a:r>
            <a:endParaRPr sz="1350" dirty="0"/>
          </a:p>
        </p:txBody>
      </p:sp>
      <p:pic>
        <p:nvPicPr>
          <p:cNvPr id="107" name="Google Shape;107;p2" descr="Badge Question Mark with solid fill"/>
          <p:cNvPicPr preferRelativeResize="0"/>
          <p:nvPr/>
        </p:nvPicPr>
        <p:blipFill rotWithShape="1">
          <a:blip r:embed="rId3">
            <a:alphaModFix/>
          </a:blip>
          <a:srcRect/>
          <a:stretch/>
        </p:blipFill>
        <p:spPr>
          <a:xfrm>
            <a:off x="135016" y="1019193"/>
            <a:ext cx="563305" cy="563305"/>
          </a:xfrm>
          <a:prstGeom prst="rect">
            <a:avLst/>
          </a:prstGeom>
          <a:noFill/>
          <a:ln>
            <a:noFill/>
          </a:ln>
        </p:spPr>
      </p:pic>
      <p:sp>
        <p:nvSpPr>
          <p:cNvPr id="2" name="Rectangle 2"/>
          <p:cNvSpPr>
            <a:spLocks noChangeArrowheads="1"/>
          </p:cNvSpPr>
          <p:nvPr/>
        </p:nvSpPr>
        <p:spPr bwMode="auto">
          <a:xfrm>
            <a:off x="1038886" y="2334658"/>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sz="1350"/>
          </a:p>
        </p:txBody>
      </p:sp>
      <p:pic>
        <p:nvPicPr>
          <p:cNvPr id="4" name="Picture 3"/>
          <p:cNvPicPr>
            <a:picLocks noChangeAspect="1"/>
          </p:cNvPicPr>
          <p:nvPr/>
        </p:nvPicPr>
        <p:blipFill>
          <a:blip r:embed="rId4"/>
          <a:stretch>
            <a:fillRect/>
          </a:stretch>
        </p:blipFill>
        <p:spPr>
          <a:xfrm>
            <a:off x="2254404" y="2141300"/>
            <a:ext cx="1729029" cy="885949"/>
          </a:xfrm>
          <a:prstGeom prst="rect">
            <a:avLst/>
          </a:prstGeom>
        </p:spPr>
      </p:pic>
    </p:spTree>
    <p:extLst>
      <p:ext uri="{BB962C8B-B14F-4D97-AF65-F5344CB8AC3E}">
        <p14:creationId xmlns:p14="http://schemas.microsoft.com/office/powerpoint/2010/main" val="2629772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Gaussin</a:t>
            </a:r>
            <a:r>
              <a:rPr lang="en-US" b="1" dirty="0"/>
              <a:t> </a:t>
            </a:r>
            <a:r>
              <a:rPr lang="en-US" b="1" dirty="0" err="1"/>
              <a:t>eliminaatio</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fi-FI" dirty="0">
                <a:solidFill>
                  <a:schemeClr val="tx1"/>
                </a:solidFill>
              </a:rPr>
              <a:t>Matematiikassa Gaussin eliminaatio (kutsutaan myös rivin vähentämiseksi) on menetelmä, jota käytetään lineaaristen yhtälöjärjestelmien ratkaisemiseen. Se on nimetty Carl Friedrich Gaussin mukaan, kuuluisan saksalaisen matemaatikon mukaan, joka kirjoitti tästä menetelmästä, mutta ei keksinyt sitä.</a:t>
            </a:r>
            <a:r>
              <a:rPr lang="en-US" dirty="0">
                <a:solidFill>
                  <a:schemeClr val="tx1"/>
                </a:solidFill>
              </a:rPr>
              <a:t>.</a:t>
            </a:r>
            <a:endParaRPr lang="el-GR" dirty="0">
              <a:solidFill>
                <a:schemeClr val="tx1"/>
              </a:solidFill>
            </a:endParaRPr>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Gaussin</a:t>
            </a:r>
            <a:r>
              <a:rPr lang="en-US" b="1" dirty="0"/>
              <a:t> </a:t>
            </a:r>
            <a:r>
              <a:rPr lang="en-US" b="1" dirty="0" err="1"/>
              <a:t>eliminaatio</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endParaRPr lang="it-IT" dirty="0"/>
          </a:p>
          <a:p>
            <a:pPr marL="0" indent="0" algn="just">
              <a:buNone/>
            </a:pPr>
            <a:endParaRPr lang="it-IT" b="1" dirty="0"/>
          </a:p>
          <a:p>
            <a:pPr marL="0" indent="0" algn="just">
              <a:buNone/>
            </a:pPr>
            <a:endParaRPr lang="el-GR" dirty="0"/>
          </a:p>
        </p:txBody>
      </p:sp>
      <p:pic>
        <p:nvPicPr>
          <p:cNvPr id="13" name="Picture 12" descr="metoda eliminarii lui Gauss1"/>
          <p:cNvPicPr/>
          <p:nvPr/>
        </p:nvPicPr>
        <p:blipFill>
          <a:blip r:embed="rId2">
            <a:extLst>
              <a:ext uri="{28A0092B-C50C-407E-A947-70E740481C1C}">
                <a14:useLocalDpi xmlns:a14="http://schemas.microsoft.com/office/drawing/2010/main" val="0"/>
              </a:ext>
            </a:extLst>
          </a:blip>
          <a:srcRect/>
          <a:stretch>
            <a:fillRect/>
          </a:stretch>
        </p:blipFill>
        <p:spPr bwMode="auto">
          <a:xfrm>
            <a:off x="2133600" y="1851660"/>
            <a:ext cx="4876800" cy="3154680"/>
          </a:xfrm>
          <a:prstGeom prst="rect">
            <a:avLst/>
          </a:prstGeom>
          <a:noFill/>
          <a:ln>
            <a:noFill/>
          </a:ln>
        </p:spPr>
      </p:pic>
    </p:spTree>
    <p:extLst>
      <p:ext uri="{BB962C8B-B14F-4D97-AF65-F5344CB8AC3E}">
        <p14:creationId xmlns:p14="http://schemas.microsoft.com/office/powerpoint/2010/main" val="1255730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Gaussin</a:t>
            </a:r>
            <a:r>
              <a:rPr lang="en-US" b="1" dirty="0"/>
              <a:t> </a:t>
            </a:r>
            <a:r>
              <a:rPr lang="en-US" b="1" dirty="0" err="1"/>
              <a:t>eliminaatio</a:t>
            </a:r>
            <a:endParaRPr lang="el-GR" b="1" dirty="0">
              <a:solidFill>
                <a:srgbClr val="166C59"/>
              </a:solidFill>
            </a:endParaRPr>
          </a:p>
        </p:txBody>
      </p:sp>
      <p:sp>
        <p:nvSpPr>
          <p:cNvPr id="3" name="Content Placeholder 2"/>
          <p:cNvSpPr>
            <a:spLocks noGrp="1"/>
          </p:cNvSpPr>
          <p:nvPr>
            <p:ph idx="1"/>
          </p:nvPr>
        </p:nvSpPr>
        <p:spPr>
          <a:xfrm>
            <a:off x="107504" y="1600201"/>
            <a:ext cx="8856984" cy="1756792"/>
          </a:xfrm>
        </p:spPr>
        <p:txBody>
          <a:bodyPr/>
          <a:lstStyle/>
          <a:p>
            <a:pPr marL="0" indent="0" algn="just">
              <a:buNone/>
            </a:pPr>
            <a:r>
              <a:rPr lang="fi-FI" dirty="0">
                <a:solidFill>
                  <a:schemeClr val="tx1"/>
                </a:solidFill>
              </a:rPr>
              <a:t>Systeemi</a:t>
            </a:r>
            <a:r>
              <a:rPr lang="ro-RO" dirty="0">
                <a:solidFill>
                  <a:schemeClr val="tx1"/>
                </a:solidFill>
              </a:rPr>
              <a:t> </a:t>
            </a:r>
            <a:r>
              <a:rPr lang="fi-FI" dirty="0">
                <a:solidFill>
                  <a:schemeClr val="tx1"/>
                </a:solidFill>
              </a:rPr>
              <a:t>ratkaistaan </a:t>
            </a:r>
            <a:endParaRPr lang="ro-RO" dirty="0">
              <a:solidFill>
                <a:schemeClr val="tx1"/>
              </a:solidFill>
            </a:endParaRPr>
          </a:p>
          <a:p>
            <a:pPr marL="0" indent="0" algn="just">
              <a:buNone/>
            </a:pPr>
            <a:r>
              <a:rPr lang="fi-FI" dirty="0">
                <a:solidFill>
                  <a:schemeClr val="tx1"/>
                </a:solidFill>
              </a:rPr>
              <a:t>​​käänteiskorvausmenetelmällä suhteiden mukaan</a:t>
            </a:r>
            <a:r>
              <a:rPr lang="en-US" dirty="0">
                <a:solidFill>
                  <a:schemeClr val="tx1"/>
                </a:solidFill>
              </a:rPr>
              <a:t>:</a:t>
            </a:r>
            <a:endParaRPr lang="el-GR" dirty="0">
              <a:solidFill>
                <a:schemeClr val="tx1"/>
              </a:solidFill>
            </a:endParaRPr>
          </a:p>
        </p:txBody>
      </p:sp>
      <p:pic>
        <p:nvPicPr>
          <p:cNvPr id="5" name="Picture 4" descr="metoda eliminarii lui Gauss2"/>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204964"/>
            <a:ext cx="5086310" cy="2024236"/>
          </a:xfrm>
          <a:prstGeom prst="rect">
            <a:avLst/>
          </a:prstGeom>
          <a:noFill/>
          <a:ln>
            <a:noFill/>
          </a:ln>
        </p:spPr>
      </p:pic>
    </p:spTree>
    <p:extLst>
      <p:ext uri="{BB962C8B-B14F-4D97-AF65-F5344CB8AC3E}">
        <p14:creationId xmlns:p14="http://schemas.microsoft.com/office/powerpoint/2010/main" val="1629348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Gaussin</a:t>
            </a:r>
            <a:r>
              <a:rPr lang="en-US" b="1" dirty="0"/>
              <a:t> </a:t>
            </a:r>
            <a:r>
              <a:rPr lang="en-US" b="1" dirty="0" err="1"/>
              <a:t>eliminaatio</a:t>
            </a:r>
            <a:endParaRPr lang="el-GR" b="1" dirty="0">
              <a:solidFill>
                <a:srgbClr val="166C59"/>
              </a:solidFill>
            </a:endParaRPr>
          </a:p>
        </p:txBody>
      </p:sp>
      <p:sp>
        <p:nvSpPr>
          <p:cNvPr id="3" name="Content Placeholder 2"/>
          <p:cNvSpPr>
            <a:spLocks noGrp="1"/>
          </p:cNvSpPr>
          <p:nvPr>
            <p:ph idx="1"/>
          </p:nvPr>
        </p:nvSpPr>
        <p:spPr>
          <a:xfrm>
            <a:off x="457200" y="1600201"/>
            <a:ext cx="8229600" cy="1756792"/>
          </a:xfrm>
        </p:spPr>
        <p:txBody>
          <a:bodyPr/>
          <a:lstStyle/>
          <a:p>
            <a:pPr marL="0" indent="0">
              <a:buNone/>
            </a:pPr>
            <a:r>
              <a:rPr lang="fi-FI" dirty="0">
                <a:solidFill>
                  <a:schemeClr val="tx1"/>
                </a:solidFill>
              </a:rPr>
              <a:t>Algoritmi ei ole monimutkainen, mutta se esiintyy melko usein ohjelmointikilpailuissa ja sillä on mielenkiintoisia sovelluksia</a:t>
            </a:r>
            <a:r>
              <a:rPr lang="en-US" dirty="0">
                <a:solidFill>
                  <a:schemeClr val="tx1"/>
                </a:solidFill>
              </a:rPr>
              <a:t>.</a:t>
            </a:r>
          </a:p>
          <a:p>
            <a:pPr marL="0" indent="0">
              <a:buNone/>
            </a:pPr>
            <a:endParaRPr lang="en-US" dirty="0">
              <a:solidFill>
                <a:schemeClr val="tx1"/>
              </a:solidFill>
            </a:endParaRPr>
          </a:p>
          <a:p>
            <a:pPr marL="0" indent="0">
              <a:buNone/>
            </a:pPr>
            <a:r>
              <a:rPr lang="fi-FI" dirty="0">
                <a:solidFill>
                  <a:schemeClr val="tx1"/>
                </a:solidFill>
              </a:rPr>
              <a:t>Oletetaan, että meillä on seuraava järjestelmä</a:t>
            </a:r>
            <a:r>
              <a:rPr lang="en-US" dirty="0">
                <a:solidFill>
                  <a:schemeClr val="tx1"/>
                </a:solidFill>
              </a:rPr>
              <a:t>:</a:t>
            </a:r>
            <a:endParaRPr lang="el-GR" dirty="0">
              <a:solidFill>
                <a:schemeClr val="tx1"/>
              </a:solidFill>
            </a:endParaRPr>
          </a:p>
        </p:txBody>
      </p:sp>
    </p:spTree>
    <p:extLst>
      <p:ext uri="{BB962C8B-B14F-4D97-AF65-F5344CB8AC3E}">
        <p14:creationId xmlns:p14="http://schemas.microsoft.com/office/powerpoint/2010/main" val="33935307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Gaussin</a:t>
            </a:r>
            <a:r>
              <a:rPr lang="en-US" b="1" dirty="0"/>
              <a:t> </a:t>
            </a:r>
            <a:r>
              <a:rPr lang="en-US" b="1" dirty="0" err="1"/>
              <a:t>eliminaatio</a:t>
            </a:r>
            <a:endParaRPr lang="el-GR" b="1" dirty="0">
              <a:solidFill>
                <a:srgbClr val="166C59"/>
              </a:solidFill>
            </a:endParaRPr>
          </a:p>
        </p:txBody>
      </p:sp>
      <p:sp>
        <p:nvSpPr>
          <p:cNvPr id="3" name="Content Placeholder 2"/>
          <p:cNvSpPr>
            <a:spLocks noGrp="1"/>
          </p:cNvSpPr>
          <p:nvPr>
            <p:ph idx="1"/>
          </p:nvPr>
        </p:nvSpPr>
        <p:spPr>
          <a:xfrm>
            <a:off x="457200" y="1600201"/>
            <a:ext cx="8229600" cy="1756792"/>
          </a:xfrm>
        </p:spPr>
        <p:txBody>
          <a:bodyPr/>
          <a:lstStyle/>
          <a:p>
            <a:pPr marL="0" indent="0">
              <a:buNone/>
            </a:pPr>
            <a:endParaRPr lang="it-IT" dirty="0"/>
          </a:p>
          <a:p>
            <a:pPr marL="0" indent="0">
              <a:buNone/>
            </a:pPr>
            <a:br>
              <a:rPr lang="en-US" i="1" dirty="0"/>
            </a:br>
            <a:endParaRPr lang="it-IT" dirty="0"/>
          </a:p>
          <a:p>
            <a:pPr marL="0" indent="0" algn="just">
              <a:buNone/>
            </a:pPr>
            <a:endParaRPr lang="it-IT" b="1" dirty="0"/>
          </a:p>
          <a:p>
            <a:pPr marL="0" indent="0" algn="just">
              <a:buNone/>
            </a:pPr>
            <a:endParaRPr lang="el-GR" dirty="0"/>
          </a:p>
        </p:txBody>
      </p:sp>
      <p:pic>
        <p:nvPicPr>
          <p:cNvPr id="5" name="Picture 4" descr="\begin{pmatrix}&#10;a_{11} &amp;  a_{12}  &amp; \ldots &amp; a_{1n}\\&#10;a_{21} &amp;  a_{22}  &amp; \ldots &amp; a_{2n}\\&#10;\vdots &amp; \vdots   &amp; \ddots &amp; \vdots\\&#10;a_{n1} &amp;  a_{n2} &amp; \ldots  &amp; a_{nn}&#10;\end{pmatrix} * &#10;\begin{pmatrix}&#10;x_{1} \\&#10;x_{2} \\&#10;\vdots \\&#10;x_{n}&#10;\end{pmatrix} = &#10;\begin{pmatrix}&#10;b_{1} \\&#10;b_{2} \\&#10;\vdots \\&#10;b_{n}&#10;\end{pmatrix}"/>
          <p:cNvPicPr/>
          <p:nvPr/>
        </p:nvPicPr>
        <p:blipFill>
          <a:blip r:embed="rId2">
            <a:extLst>
              <a:ext uri="{28A0092B-C50C-407E-A947-70E740481C1C}">
                <a14:useLocalDpi xmlns:a14="http://schemas.microsoft.com/office/drawing/2010/main" val="0"/>
              </a:ext>
            </a:extLst>
          </a:blip>
          <a:srcRect/>
          <a:stretch>
            <a:fillRect/>
          </a:stretch>
        </p:blipFill>
        <p:spPr bwMode="auto">
          <a:xfrm>
            <a:off x="996430" y="1417638"/>
            <a:ext cx="7151139" cy="2160240"/>
          </a:xfrm>
          <a:prstGeom prst="rect">
            <a:avLst/>
          </a:prstGeom>
          <a:noFill/>
          <a:ln>
            <a:noFill/>
          </a:ln>
        </p:spPr>
      </p:pic>
      <p:pic>
        <p:nvPicPr>
          <p:cNvPr id="6" name="Picture 5" descr="&#10;\begin{pmatrix}&#10;a_{11} &amp;  a_{12} &amp; \ldots &amp; a_{1n} &amp; b_{1}\\&#10;a_{21} &amp;  a_{22} &amp; \ldots &amp; a_{2n} &amp; b_{2}\\&#10;a_{31} &amp;  a_{32} &amp; \ldots &amp; a_{3n} &amp; b_{3}\\&#10;\vdots &amp; \vdots  &amp; \ddots &amp; \vdots \\&#10;a_{n1} &amp;  a_{n2} &amp; \ldots  &amp; a_{nn} &amp; b_{n}&#10;\end{pmatrix}&#10;&#10;\rightarrow&#10;&#10;\begin{pmatrix}&#10;a_{11} &amp;  a_{12} &amp; \ldots &amp; a_{1n} &amp; b_{1}\\&#10;0      &amp;  a'_{22} &amp; \ldots &amp; a'_{2n} &amp; b'_{2}\\&#10;0      &amp;  0      &amp; \ldots &amp; a'_{3n} &amp; b'_{3}\\&#10;\vdots &amp; \vdots  &amp; \ddots &amp; \vdots \\&#10;0 &amp;  0 &amp; \ldots  &amp; a'_{nn} &amp; b'_{n}&#10;\end{pmatrix}&#10;"/>
          <p:cNvPicPr/>
          <p:nvPr/>
        </p:nvPicPr>
        <p:blipFill>
          <a:blip r:embed="rId3">
            <a:extLst>
              <a:ext uri="{28A0092B-C50C-407E-A947-70E740481C1C}">
                <a14:useLocalDpi xmlns:a14="http://schemas.microsoft.com/office/drawing/2010/main" val="0"/>
              </a:ext>
            </a:extLst>
          </a:blip>
          <a:srcRect/>
          <a:stretch>
            <a:fillRect/>
          </a:stretch>
        </p:blipFill>
        <p:spPr bwMode="auto">
          <a:xfrm>
            <a:off x="996430" y="3792433"/>
            <a:ext cx="7045647" cy="1856890"/>
          </a:xfrm>
          <a:prstGeom prst="rect">
            <a:avLst/>
          </a:prstGeom>
          <a:noFill/>
          <a:ln>
            <a:noFill/>
          </a:ln>
        </p:spPr>
      </p:pic>
    </p:spTree>
    <p:extLst>
      <p:ext uri="{BB962C8B-B14F-4D97-AF65-F5344CB8AC3E}">
        <p14:creationId xmlns:p14="http://schemas.microsoft.com/office/powerpoint/2010/main" val="2209721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Gaussin</a:t>
            </a:r>
            <a:r>
              <a:rPr lang="en-US" b="1" dirty="0"/>
              <a:t> </a:t>
            </a:r>
            <a:r>
              <a:rPr lang="en-US" b="1" dirty="0" err="1"/>
              <a:t>eliminaatio</a:t>
            </a:r>
            <a:endParaRPr lang="el-GR" b="1" dirty="0">
              <a:solidFill>
                <a:srgbClr val="166C59"/>
              </a:solidFill>
            </a:endParaRPr>
          </a:p>
        </p:txBody>
      </p:sp>
      <p:sp>
        <p:nvSpPr>
          <p:cNvPr id="3" name="Content Placeholder 2"/>
          <p:cNvSpPr>
            <a:spLocks noGrp="1"/>
          </p:cNvSpPr>
          <p:nvPr>
            <p:ph idx="1"/>
          </p:nvPr>
        </p:nvSpPr>
        <p:spPr>
          <a:xfrm>
            <a:off x="323528" y="1052736"/>
            <a:ext cx="8229600" cy="2332856"/>
          </a:xfrm>
        </p:spPr>
        <p:txBody>
          <a:bodyPr/>
          <a:lstStyle/>
          <a:p>
            <a:pPr marL="0" indent="0" algn="just">
              <a:buNone/>
            </a:pPr>
            <a:r>
              <a:rPr lang="fi-FI" dirty="0">
                <a:solidFill>
                  <a:schemeClr val="tx1"/>
                </a:solidFill>
              </a:rPr>
              <a:t>Kun matriisi on tässä muodossa, voimme helposti löytää jokaisen tuntemattoman yhtälöstä, jossa pienempien indeksien tuntemattomilla on kerroin</a:t>
            </a:r>
            <a:r>
              <a:rPr lang="ro-RO" dirty="0">
                <a:solidFill>
                  <a:schemeClr val="tx1"/>
                </a:solidFill>
              </a:rPr>
              <a:t> </a:t>
            </a:r>
            <a:r>
              <a:rPr lang="en-US" dirty="0">
                <a:solidFill>
                  <a:schemeClr val="tx1"/>
                </a:solidFill>
              </a:rPr>
              <a:t>0</a:t>
            </a:r>
            <a:endParaRPr lang="it-IT" dirty="0">
              <a:solidFill>
                <a:schemeClr val="tx1"/>
              </a:solidFill>
            </a:endParaRPr>
          </a:p>
        </p:txBody>
      </p:sp>
      <p:pic>
        <p:nvPicPr>
          <p:cNvPr id="12" name="Picture 11" descr="&#10;\:&#10;x_{n}=\frac{b'_{n}}{a'_{nn}}"/>
          <p:cNvPicPr/>
          <p:nvPr/>
        </p:nvPicPr>
        <p:blipFill>
          <a:blip r:embed="rId2">
            <a:extLst>
              <a:ext uri="{28A0092B-C50C-407E-A947-70E740481C1C}">
                <a14:useLocalDpi xmlns:a14="http://schemas.microsoft.com/office/drawing/2010/main" val="0"/>
              </a:ext>
            </a:extLst>
          </a:blip>
          <a:srcRect/>
          <a:stretch>
            <a:fillRect/>
          </a:stretch>
        </p:blipFill>
        <p:spPr bwMode="auto">
          <a:xfrm>
            <a:off x="3600330" y="3429000"/>
            <a:ext cx="1606768" cy="683338"/>
          </a:xfrm>
          <a:prstGeom prst="rect">
            <a:avLst/>
          </a:prstGeom>
          <a:noFill/>
          <a:ln>
            <a:noFill/>
          </a:ln>
        </p:spPr>
      </p:pic>
      <p:pic>
        <p:nvPicPr>
          <p:cNvPr id="13" name="Picture 12" descr="x_{n-1}=\frac{b'_{n-1}-a'_{n-1n}*x_{n}}{a'_{n-1n-1}}"/>
          <p:cNvPicPr/>
          <p:nvPr/>
        </p:nvPicPr>
        <p:blipFill>
          <a:blip r:embed="rId3">
            <a:extLst>
              <a:ext uri="{28A0092B-C50C-407E-A947-70E740481C1C}">
                <a14:useLocalDpi xmlns:a14="http://schemas.microsoft.com/office/drawing/2010/main" val="0"/>
              </a:ext>
            </a:extLst>
          </a:blip>
          <a:srcRect/>
          <a:stretch>
            <a:fillRect/>
          </a:stretch>
        </p:blipFill>
        <p:spPr bwMode="auto">
          <a:xfrm>
            <a:off x="2816853" y="4253442"/>
            <a:ext cx="3173722" cy="640998"/>
          </a:xfrm>
          <a:prstGeom prst="rect">
            <a:avLst/>
          </a:prstGeom>
          <a:noFill/>
          <a:ln>
            <a:noFill/>
          </a:ln>
        </p:spPr>
      </p:pic>
      <p:pic>
        <p:nvPicPr>
          <p:cNvPr id="14" name="Picture 13" descr=" x_{i}=\frac{b'_{i}-\sum\limits_{j=i+1}^n a'_{ij}*x_{j}}{a'_{ii}}"/>
          <p:cNvPicPr/>
          <p:nvPr/>
        </p:nvPicPr>
        <p:blipFill>
          <a:blip r:embed="rId4">
            <a:extLst>
              <a:ext uri="{28A0092B-C50C-407E-A947-70E740481C1C}">
                <a14:useLocalDpi xmlns:a14="http://schemas.microsoft.com/office/drawing/2010/main" val="0"/>
              </a:ext>
            </a:extLst>
          </a:blip>
          <a:srcRect/>
          <a:stretch>
            <a:fillRect/>
          </a:stretch>
        </p:blipFill>
        <p:spPr bwMode="auto">
          <a:xfrm>
            <a:off x="2873245" y="5199833"/>
            <a:ext cx="3090555" cy="1066332"/>
          </a:xfrm>
          <a:prstGeom prst="rect">
            <a:avLst/>
          </a:prstGeom>
          <a:noFill/>
          <a:ln>
            <a:noFill/>
          </a:ln>
        </p:spPr>
      </p:pic>
    </p:spTree>
    <p:extLst>
      <p:ext uri="{BB962C8B-B14F-4D97-AF65-F5344CB8AC3E}">
        <p14:creationId xmlns:p14="http://schemas.microsoft.com/office/powerpoint/2010/main" val="3131377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2" name="Google Shape;92;p1"/>
          <p:cNvSpPr txBox="1"/>
          <p:nvPr/>
        </p:nvSpPr>
        <p:spPr>
          <a:xfrm>
            <a:off x="698321" y="3717032"/>
            <a:ext cx="7945951" cy="1177215"/>
          </a:xfrm>
          <a:prstGeom prst="rect">
            <a:avLst/>
          </a:prstGeom>
          <a:noFill/>
          <a:ln>
            <a:noFill/>
          </a:ln>
        </p:spPr>
        <p:txBody>
          <a:bodyPr spcFirstLastPara="1" wrap="square" lIns="68569" tIns="34275" rIns="68569" bIns="34275" anchor="t" anchorCtr="0">
            <a:spAutoFit/>
          </a:bodyPr>
          <a:lstStyle/>
          <a:p>
            <a:pPr marL="685800" indent="-685800">
              <a:buClr>
                <a:srgbClr val="196C5A"/>
              </a:buClr>
              <a:buSzPts val="3200"/>
              <a:buFont typeface="Calibri"/>
              <a:buAutoNum type="alphaLcParenR"/>
            </a:pPr>
            <a:r>
              <a:rPr lang="en-US" sz="2400" dirty="0">
                <a:latin typeface="Calibri"/>
                <a:ea typeface="Calibri"/>
                <a:cs typeface="Calibri"/>
              </a:rPr>
              <a:t>(1, 10, 20)</a:t>
            </a:r>
            <a:endParaRPr sz="1350" dirty="0"/>
          </a:p>
          <a:p>
            <a:pPr marL="685800" indent="-685800">
              <a:buClr>
                <a:srgbClr val="196C5A"/>
              </a:buClr>
              <a:buSzPts val="3200"/>
              <a:buFont typeface="Calibri"/>
              <a:buAutoNum type="alphaLcParenR"/>
            </a:pPr>
            <a:r>
              <a:rPr lang="en-US" sz="2400" dirty="0">
                <a:latin typeface="Calibri"/>
                <a:cs typeface="Calibri"/>
                <a:sym typeface="Calibri"/>
              </a:rPr>
              <a:t>(-5,-2,-1)</a:t>
            </a:r>
          </a:p>
          <a:p>
            <a:pPr marL="685800" indent="-685800">
              <a:buClr>
                <a:srgbClr val="196C5A"/>
              </a:buClr>
              <a:buSzPts val="3200"/>
              <a:buFont typeface="Calibri"/>
              <a:buAutoNum type="alphaLcParenR"/>
            </a:pPr>
            <a:r>
              <a:rPr lang="en-US" sz="2400" dirty="0">
                <a:latin typeface="Calibri"/>
                <a:cs typeface="Calibri"/>
                <a:sym typeface="Calibri"/>
              </a:rPr>
              <a:t>(-5,-2,1)</a:t>
            </a:r>
            <a:endParaRPr sz="1350" dirty="0"/>
          </a:p>
        </p:txBody>
      </p:sp>
      <p:pic>
        <p:nvPicPr>
          <p:cNvPr id="94" name="Google Shape;94;p1" descr="Badge Question Mark with solid fill"/>
          <p:cNvPicPr preferRelativeResize="0"/>
          <p:nvPr/>
        </p:nvPicPr>
        <p:blipFill rotWithShape="1">
          <a:blip r:embed="rId3">
            <a:alphaModFix/>
          </a:blip>
          <a:srcRect/>
          <a:stretch/>
        </p:blipFill>
        <p:spPr>
          <a:xfrm>
            <a:off x="135016" y="1019193"/>
            <a:ext cx="563305" cy="563305"/>
          </a:xfrm>
          <a:prstGeom prst="rect">
            <a:avLst/>
          </a:prstGeom>
          <a:noFill/>
          <a:ln>
            <a:noFill/>
          </a:ln>
        </p:spPr>
      </p:pic>
      <p:sp>
        <p:nvSpPr>
          <p:cNvPr id="8" name="Rectangle 8"/>
          <p:cNvSpPr>
            <a:spLocks noChangeArrowheads="1"/>
          </p:cNvSpPr>
          <p:nvPr/>
        </p:nvSpPr>
        <p:spPr bwMode="auto">
          <a:xfrm>
            <a:off x="434299" y="1802163"/>
            <a:ext cx="197809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n-US" sz="1350"/>
          </a:p>
        </p:txBody>
      </p:sp>
      <p:sp>
        <p:nvSpPr>
          <p:cNvPr id="2" name="Rectangle 13"/>
          <p:cNvSpPr>
            <a:spLocks noChangeArrowheads="1"/>
          </p:cNvSpPr>
          <p:nvPr/>
        </p:nvSpPr>
        <p:spPr bwMode="auto">
          <a:xfrm>
            <a:off x="434299" y="1781812"/>
            <a:ext cx="2270493"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n-US" sz="1500" dirty="0">
                <a:latin typeface="Arial Unicode MS" panose="020B0604020202020204" pitchFamily="34" charset="-128"/>
              </a:rPr>
              <a:t>Ole </a:t>
            </a:r>
            <a:r>
              <a:rPr lang="en-US" sz="1500" dirty="0" err="1">
                <a:latin typeface="Arial Unicode MS" panose="020B0604020202020204" pitchFamily="34" charset="-128"/>
              </a:rPr>
              <a:t>seuraava</a:t>
            </a:r>
            <a:r>
              <a:rPr lang="en-US" sz="1500" dirty="0">
                <a:latin typeface="Arial Unicode MS" panose="020B0604020202020204" pitchFamily="34" charset="-128"/>
              </a:rPr>
              <a:t> </a:t>
            </a:r>
            <a:r>
              <a:rPr lang="en-US" sz="1500" dirty="0" err="1">
                <a:latin typeface="Arial Unicode MS" panose="020B0604020202020204" pitchFamily="34" charset="-128"/>
              </a:rPr>
              <a:t>järjestelmä</a:t>
            </a:r>
            <a:endParaRPr lang="en-US" sz="1500" dirty="0">
              <a:latin typeface="Arial" panose="020B0604020202020204" pitchFamily="34" charset="0"/>
            </a:endParaRPr>
          </a:p>
        </p:txBody>
      </p:sp>
      <p:sp>
        <p:nvSpPr>
          <p:cNvPr id="13" name="Rectangle 21"/>
          <p:cNvSpPr>
            <a:spLocks noChangeArrowheads="1"/>
          </p:cNvSpPr>
          <p:nvPr/>
        </p:nvSpPr>
        <p:spPr bwMode="auto">
          <a:xfrm>
            <a:off x="215967" y="3316998"/>
            <a:ext cx="305917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fi-FI" sz="1500" dirty="0">
                <a:latin typeface="Arial Unicode MS" panose="020B0604020202020204" pitchFamily="34" charset="-128"/>
                <a:ea typeface="Arial Unicode MS" panose="020B0604020202020204" pitchFamily="34" charset="-128"/>
                <a:cs typeface="Arial Unicode MS" panose="020B0604020202020204" pitchFamily="34" charset="-128"/>
              </a:rPr>
              <a:t>mitkä ovat tuloksena saadut arvot:</a:t>
            </a:r>
            <a:endParaRPr lang="en-US" sz="15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21" name="Picture 20"/>
          <p:cNvPicPr/>
          <p:nvPr/>
        </p:nvPicPr>
        <p:blipFill>
          <a:blip r:embed="rId4">
            <a:extLst>
              <a:ext uri="{28A0092B-C50C-407E-A947-70E740481C1C}">
                <a14:useLocalDpi xmlns:a14="http://schemas.microsoft.com/office/drawing/2010/main" val="0"/>
              </a:ext>
            </a:extLst>
          </a:blip>
          <a:srcRect/>
          <a:stretch>
            <a:fillRect/>
          </a:stretch>
        </p:blipFill>
        <p:spPr bwMode="auto">
          <a:xfrm>
            <a:off x="2859961" y="1872286"/>
            <a:ext cx="2525152" cy="1130238"/>
          </a:xfrm>
          <a:prstGeom prst="rect">
            <a:avLst/>
          </a:prstGeom>
          <a:noFill/>
          <a:ln>
            <a:noFill/>
          </a:ln>
        </p:spPr>
      </p:pic>
      <p:sp>
        <p:nvSpPr>
          <p:cNvPr id="3" name="TextBox 2">
            <a:extLst>
              <a:ext uri="{FF2B5EF4-FFF2-40B4-BE49-F238E27FC236}">
                <a16:creationId xmlns:a16="http://schemas.microsoft.com/office/drawing/2014/main" id="{BE9392CE-C5C3-9938-7210-3733D7366025}"/>
              </a:ext>
            </a:extLst>
          </p:cNvPr>
          <p:cNvSpPr txBox="1"/>
          <p:nvPr/>
        </p:nvSpPr>
        <p:spPr>
          <a:xfrm>
            <a:off x="1187624" y="977679"/>
            <a:ext cx="6048672" cy="646331"/>
          </a:xfrm>
          <a:prstGeom prst="rect">
            <a:avLst/>
          </a:prstGeom>
          <a:noFill/>
        </p:spPr>
        <p:txBody>
          <a:bodyPr wrap="square" rtlCol="0">
            <a:spAutoFit/>
          </a:bodyPr>
          <a:lstStyle/>
          <a:p>
            <a:r>
              <a:rPr lang="en-US" sz="3600" dirty="0" err="1"/>
              <a:t>Harjoitukset</a:t>
            </a:r>
            <a:endParaRPr lang="en-US" sz="36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92" name="Google Shape;92;p1"/>
          <p:cNvSpPr txBox="1"/>
          <p:nvPr/>
        </p:nvSpPr>
        <p:spPr>
          <a:xfrm>
            <a:off x="683568" y="3725404"/>
            <a:ext cx="7945951" cy="1177215"/>
          </a:xfrm>
          <a:prstGeom prst="rect">
            <a:avLst/>
          </a:prstGeom>
          <a:noFill/>
          <a:ln>
            <a:noFill/>
          </a:ln>
        </p:spPr>
        <p:txBody>
          <a:bodyPr spcFirstLastPara="1" wrap="square" lIns="68569" tIns="34275" rIns="68569" bIns="34275" anchor="t" anchorCtr="0">
            <a:spAutoFit/>
          </a:bodyPr>
          <a:lstStyle/>
          <a:p>
            <a:pPr marL="685800" indent="-685800">
              <a:buClr>
                <a:srgbClr val="196C5A"/>
              </a:buClr>
              <a:buSzPts val="3200"/>
              <a:buFont typeface="Calibri"/>
              <a:buAutoNum type="alphaLcParenR"/>
            </a:pPr>
            <a:r>
              <a:rPr lang="en-US" sz="2400" dirty="0">
                <a:latin typeface="Calibri"/>
                <a:ea typeface="Calibri"/>
                <a:cs typeface="Calibri"/>
              </a:rPr>
              <a:t>(-1,0,1)</a:t>
            </a:r>
            <a:endParaRPr sz="1350" dirty="0"/>
          </a:p>
          <a:p>
            <a:pPr marL="685800" indent="-685800">
              <a:buClr>
                <a:srgbClr val="196C5A"/>
              </a:buClr>
              <a:buSzPts val="3200"/>
              <a:buFont typeface="Calibri"/>
              <a:buAutoNum type="alphaLcParenR"/>
            </a:pPr>
            <a:r>
              <a:rPr lang="en-US" sz="2400" dirty="0">
                <a:latin typeface="Calibri"/>
                <a:cs typeface="Calibri"/>
                <a:sym typeface="Calibri"/>
              </a:rPr>
              <a:t>(-1,1,0)</a:t>
            </a:r>
          </a:p>
          <a:p>
            <a:pPr marL="685800" indent="-685800">
              <a:buClr>
                <a:srgbClr val="196C5A"/>
              </a:buClr>
              <a:buSzPts val="3200"/>
              <a:buFont typeface="Calibri"/>
              <a:buAutoNum type="alphaLcParenR"/>
            </a:pPr>
            <a:r>
              <a:rPr lang="en-US" sz="2400" dirty="0">
                <a:latin typeface="Calibri"/>
                <a:cs typeface="Calibri"/>
                <a:sym typeface="Calibri"/>
              </a:rPr>
              <a:t>(10,10,0)</a:t>
            </a:r>
            <a:endParaRPr sz="1350" dirty="0"/>
          </a:p>
        </p:txBody>
      </p:sp>
      <p:sp>
        <p:nvSpPr>
          <p:cNvPr id="8" name="Rectangle 8"/>
          <p:cNvSpPr>
            <a:spLocks noChangeArrowheads="1"/>
          </p:cNvSpPr>
          <p:nvPr/>
        </p:nvSpPr>
        <p:spPr bwMode="auto">
          <a:xfrm>
            <a:off x="468863" y="1799962"/>
            <a:ext cx="197809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ctr" anchorCtr="0" compatLnSpc="1">
            <a:prstTxWarp prst="textNoShape">
              <a:avLst/>
            </a:prstTxWarp>
            <a:spAutoFit/>
          </a:bodyPr>
          <a:lstStyle/>
          <a:p>
            <a:endParaRPr lang="en-US" sz="1350"/>
          </a:p>
        </p:txBody>
      </p:sp>
      <p:sp>
        <p:nvSpPr>
          <p:cNvPr id="2" name="Rectangle 13"/>
          <p:cNvSpPr>
            <a:spLocks noChangeArrowheads="1"/>
          </p:cNvSpPr>
          <p:nvPr/>
        </p:nvSpPr>
        <p:spPr bwMode="auto">
          <a:xfrm>
            <a:off x="434299" y="1781812"/>
            <a:ext cx="2270493"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en-US" sz="1500" dirty="0">
                <a:latin typeface="Arial Unicode MS" panose="020B0604020202020204" pitchFamily="34" charset="-128"/>
              </a:rPr>
              <a:t>Ole </a:t>
            </a:r>
            <a:r>
              <a:rPr lang="en-US" sz="1500" dirty="0" err="1">
                <a:latin typeface="Arial Unicode MS" panose="020B0604020202020204" pitchFamily="34" charset="-128"/>
              </a:rPr>
              <a:t>seuraava</a:t>
            </a:r>
            <a:r>
              <a:rPr lang="en-US" sz="1500" dirty="0">
                <a:latin typeface="Arial Unicode MS" panose="020B0604020202020204" pitchFamily="34" charset="-128"/>
              </a:rPr>
              <a:t> </a:t>
            </a:r>
            <a:r>
              <a:rPr lang="en-US" sz="1500" dirty="0" err="1">
                <a:latin typeface="Arial Unicode MS" panose="020B0604020202020204" pitchFamily="34" charset="-128"/>
              </a:rPr>
              <a:t>järjestelmä</a:t>
            </a:r>
            <a:endParaRPr lang="en-US" sz="1500" dirty="0">
              <a:latin typeface="Arial" panose="020B0604020202020204" pitchFamily="34" charset="0"/>
            </a:endParaRPr>
          </a:p>
        </p:txBody>
      </p:sp>
      <p:sp>
        <p:nvSpPr>
          <p:cNvPr id="13" name="Rectangle 21"/>
          <p:cNvSpPr>
            <a:spLocks noChangeArrowheads="1"/>
          </p:cNvSpPr>
          <p:nvPr/>
        </p:nvSpPr>
        <p:spPr bwMode="auto">
          <a:xfrm>
            <a:off x="215967" y="3316998"/>
            <a:ext cx="3059171" cy="3000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eaLnBrk="0" fontAlgn="base" hangingPunct="0">
              <a:spcBef>
                <a:spcPct val="0"/>
              </a:spcBef>
              <a:spcAft>
                <a:spcPct val="0"/>
              </a:spcAft>
            </a:pPr>
            <a:r>
              <a:rPr lang="fi-FI" sz="1500" dirty="0">
                <a:latin typeface="Arial Unicode MS" panose="020B0604020202020204" pitchFamily="34" charset="-128"/>
                <a:ea typeface="Arial Unicode MS" panose="020B0604020202020204" pitchFamily="34" charset="-128"/>
                <a:cs typeface="Arial Unicode MS" panose="020B0604020202020204" pitchFamily="34" charset="-128"/>
              </a:rPr>
              <a:t>mitkä ovat tuloksena saadut arvot:</a:t>
            </a:r>
            <a:endParaRPr lang="en-US" sz="15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14" name="Picture 13" descr="metoda eliminarii lui Gauss3"/>
          <p:cNvPicPr/>
          <p:nvPr/>
        </p:nvPicPr>
        <p:blipFill>
          <a:blip r:embed="rId3">
            <a:extLst>
              <a:ext uri="{28A0092B-C50C-407E-A947-70E740481C1C}">
                <a14:useLocalDpi xmlns:a14="http://schemas.microsoft.com/office/drawing/2010/main" val="0"/>
              </a:ext>
            </a:extLst>
          </a:blip>
          <a:srcRect/>
          <a:stretch>
            <a:fillRect/>
          </a:stretch>
        </p:blipFill>
        <p:spPr bwMode="auto">
          <a:xfrm>
            <a:off x="2841372" y="1941759"/>
            <a:ext cx="2702122" cy="1238063"/>
          </a:xfrm>
          <a:prstGeom prst="rect">
            <a:avLst/>
          </a:prstGeom>
          <a:noFill/>
          <a:ln>
            <a:noFill/>
          </a:ln>
        </p:spPr>
      </p:pic>
    </p:spTree>
    <p:extLst>
      <p:ext uri="{BB962C8B-B14F-4D97-AF65-F5344CB8AC3E}">
        <p14:creationId xmlns:p14="http://schemas.microsoft.com/office/powerpoint/2010/main" val="28829292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TotalTime>
  <Words>207</Words>
  <Application>Microsoft Office PowerPoint</Application>
  <PresentationFormat>On-screen Show (4:3)</PresentationFormat>
  <Paragraphs>44</Paragraphs>
  <Slides>11</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Adobe Heiti Std R</vt:lpstr>
      <vt:lpstr>Arial</vt:lpstr>
      <vt:lpstr>Arial Unicode MS</vt:lpstr>
      <vt:lpstr>Calibri</vt:lpstr>
      <vt:lpstr>Office Theme</vt:lpstr>
      <vt:lpstr>Gaussin eliminaatio</vt:lpstr>
      <vt:lpstr>Gaussin eliminaatio</vt:lpstr>
      <vt:lpstr>Gaussin eliminaatio</vt:lpstr>
      <vt:lpstr>Gaussin eliminaatio</vt:lpstr>
      <vt:lpstr>Gaussin eliminaatio</vt:lpstr>
      <vt:lpstr>Gaussin eliminaatio</vt:lpstr>
      <vt:lpstr>Gaussin eliminaatio</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Elev</dc:creator>
  <cp:keywords/>
  <dc:description/>
  <cp:lastModifiedBy>User</cp:lastModifiedBy>
  <cp:revision>40</cp:revision>
  <dcterms:created xsi:type="dcterms:W3CDTF">2016-10-07T11:12:08Z</dcterms:created>
  <dcterms:modified xsi:type="dcterms:W3CDTF">2023-02-06T13:26:43Z</dcterms:modified>
  <cp:category/>
</cp:coreProperties>
</file>