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7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E1BB5-5775-45A0-BF9E-A4F20FEC5FAD}" type="datetimeFigureOut">
              <a:rPr lang="en-US" smtClean="0"/>
              <a:t>02-Feb-23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47E26-11A7-4B4A-B9D0-F18DAD019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27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947E26-11A7-4B4A-B9D0-F18DAD0192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766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632014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6931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252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353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sdynPztLBAxrSM1I7--UhevQkjp7zwpO/view" TargetMode="External"/><Relationship Id="rId2" Type="http://schemas.openxmlformats.org/officeDocument/2006/relationships/hyperlink" Target="http://fs.unm.edu/EnciclopediaNumerelor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atera.ro/2019/12/numere-intreg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0"/>
            <a:ext cx="10972800" cy="1143000"/>
          </a:xfrm>
        </p:spPr>
        <p:txBody>
          <a:bodyPr/>
          <a:lstStyle/>
          <a:p>
            <a:r>
              <a:rPr lang="ro-RO" b="1" dirty="0"/>
              <a:t>Operaatiot tavallisilla murtoluvuilla</a:t>
            </a:r>
          </a:p>
        </p:txBody>
      </p:sp>
    </p:spTree>
    <p:extLst>
      <p:ext uri="{BB962C8B-B14F-4D97-AF65-F5344CB8AC3E}">
        <p14:creationId xmlns:p14="http://schemas.microsoft.com/office/powerpoint/2010/main" val="4016400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z="2800" b="1" dirty="0"/>
              <a:t>Sovellus. </a:t>
            </a:r>
            <a:r>
              <a:rPr lang="fi-FI" sz="2800" dirty="0"/>
              <a:t>Katsotaan kuinka RoboCuza liikkuu numeroviivaa pitkin:</a:t>
            </a:r>
          </a:p>
          <a:p>
            <a:pPr marL="0" indent="0">
              <a:buNone/>
            </a:pPr>
            <a:r>
              <a:rPr lang="fi-FI" sz="2800" dirty="0"/>
              <a:t>a) RoboCuza alkaa kohdasta O(0) ja liikkuu positiiviseen suuntaan ensin 𝟓/𝟔 yksikköä ja sitten 𝟏/𝟑 yksikköä. Perustetaan pisteen P koordinaatti, johon se saapuu;</a:t>
            </a:r>
          </a:p>
          <a:p>
            <a:pPr marL="0" indent="0">
              <a:buNone/>
            </a:pPr>
            <a:r>
              <a:rPr lang="fi-FI" sz="2800" dirty="0"/>
              <a:t>b) P:stä RoboCuza liikkuu negatiiviseen suuntaan 𝟓/𝟔 yksikköä ja sitten positiiviseen suuntaan 𝟏/𝟐 yksikköä. Määritetään uusi koordinaatti ja kuljetun tien kokonaispituus</a:t>
            </a:r>
            <a:r>
              <a:rPr lang="en-US" sz="2800" dirty="0"/>
              <a:t>.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2044807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51921"/>
            <a:ext cx="10972800" cy="4525963"/>
          </a:xfrm>
        </p:spPr>
        <p:txBody>
          <a:bodyPr/>
          <a:lstStyle/>
          <a:p>
            <a:pPr marL="0" lvl="0" indent="0">
              <a:buNone/>
            </a:pPr>
            <a:r>
              <a:rPr lang="fi-FI" sz="2000" b="1" dirty="0">
                <a:solidFill>
                  <a:schemeClr val="tx1"/>
                </a:solidFill>
              </a:rPr>
              <a:t>Rationaalisten lukujen kerto- ja jakolasku; omaisuutta</a:t>
            </a:r>
          </a:p>
          <a:p>
            <a:pPr marL="0" lv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A1. </a:t>
            </a:r>
            <a:r>
              <a:rPr lang="fi-FI" sz="2000" dirty="0">
                <a:solidFill>
                  <a:schemeClr val="tx1"/>
                </a:solidFill>
              </a:rPr>
              <a:t>Jotta muistaa kertoa ja jakaa kaksi positiivista rationaalilukua, jotka ilmaistaan ​​tavallisilla murtoluvuilla, ratkaistaan ​​seuraava ongelma:</a:t>
            </a:r>
          </a:p>
          <a:p>
            <a:pPr marL="0" lvl="0" indent="0">
              <a:buNone/>
            </a:pPr>
            <a:r>
              <a:rPr lang="fi-FI" sz="2000" dirty="0">
                <a:solidFill>
                  <a:schemeClr val="tx1"/>
                </a:solidFill>
              </a:rPr>
              <a:t>Pyöräilijä kulkee kaupungista A kaupunkiin B.</a:t>
            </a:r>
          </a:p>
          <a:p>
            <a:pPr marL="0" lvl="0" indent="0">
              <a:buNone/>
            </a:pPr>
            <a:r>
              <a:rPr lang="fi-FI" sz="2000" dirty="0">
                <a:solidFill>
                  <a:schemeClr val="tx1"/>
                </a:solidFill>
              </a:rPr>
              <a:t>a) Jos pyöräilijä kulkee 2/7 koko matkasta tunnissa, pääseekö hän kaupunkiin B 3 tunnissa? Kuinka pitkän matkan pyöräilijä kulkee 7/2 tunnissa?</a:t>
            </a:r>
          </a:p>
          <a:p>
            <a:pPr marL="0" lvl="0" indent="0">
              <a:buNone/>
            </a:pPr>
            <a:r>
              <a:rPr lang="fi-FI" sz="2000" dirty="0">
                <a:solidFill>
                  <a:schemeClr val="tx1"/>
                </a:solidFill>
              </a:rPr>
              <a:t>b) Jos pyöräilijä kulkee 1/2 koko matkasta 3/5 tunnissa, kuinka paljon hän ajaa yhdessä tunnissa tästä matkasta?</a:t>
            </a:r>
            <a:endParaRPr lang="ro-RO" sz="20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356" y="4252770"/>
            <a:ext cx="4496917" cy="199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972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1"/>
            <a:ext cx="10972800" cy="1143000"/>
          </a:xfrm>
        </p:spPr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1721313"/>
                <a:ext cx="10972800" cy="4525963"/>
              </a:xfrm>
            </p:spPr>
            <p:txBody>
              <a:bodyPr/>
              <a:lstStyle/>
              <a:p>
                <a:r>
                  <a:rPr lang="en-US" sz="2400" dirty="0">
                    <a:solidFill>
                      <a:schemeClr val="tx1"/>
                    </a:solidFill>
                  </a:rPr>
                  <a:t>A2. </a:t>
                </a:r>
                <a:r>
                  <a:rPr lang="fi-FI" sz="2400" dirty="0">
                    <a:solidFill>
                      <a:schemeClr val="tx1"/>
                    </a:solidFill>
                  </a:rPr>
                  <a:t>Tehtävässä A1 mainittujen kanssa. Suorita laskelmat käyttämällä etumerkkisääntöä kokonaislukujen kertomisesta:</a:t>
                </a:r>
              </a:p>
              <a:p>
                <a:r>
                  <a:rPr lang="ro-RO" sz="2400" b="1" dirty="0">
                    <a:solidFill>
                      <a:schemeClr val="tx1"/>
                    </a:solidFill>
                  </a:rPr>
                  <a:t>a)</a:t>
                </a:r>
                <a14:m>
                  <m:oMath xmlns:m="http://schemas.openxmlformats.org/officeDocument/2006/math">
                    <m:r>
                      <a:rPr lang="ro-RO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3∙</m:t>
                    </m:r>
                    <m:d>
                      <m:dPr>
                        <m:ctrlP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ro-RO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o-RO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ro-RO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17</m:t>
                            </m:r>
                          </m:den>
                        </m:f>
                      </m:e>
                    </m:d>
                    <m:r>
                      <a:rPr lang="ro-RO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=…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;</m:t>
                    </m:r>
                    <m:d>
                      <m:dPr>
                        <m:ctrlP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ro-RO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71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25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=…; </m:t>
                    </m:r>
                    <m:d>
                      <m:dPr>
                        <m:ctrlP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ro-RO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65</m:t>
                            </m:r>
                          </m:den>
                        </m:f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ro-RO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=…;2,5∙</m:t>
                    </m:r>
                    <m:d>
                      <m:dPr>
                        <m:ctrlP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−4,2</m:t>
                        </m:r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=… </m:t>
                    </m:r>
                  </m:oMath>
                </a14:m>
                <a:endParaRPr lang="ro-RO" sz="2400" dirty="0">
                  <a:solidFill>
                    <a:schemeClr val="tx1"/>
                  </a:solidFill>
                </a:endParaRPr>
              </a:p>
              <a:p>
                <a:r>
                  <a:rPr lang="ro-RO" sz="2400" b="1" dirty="0">
                    <a:solidFill>
                      <a:schemeClr val="tx1"/>
                    </a:solidFill>
                  </a:rPr>
                  <a:t>b)</a:t>
                </a:r>
                <a14:m>
                  <m:oMath xmlns:m="http://schemas.openxmlformats.org/officeDocument/2006/math">
                    <m:r>
                      <a:rPr lang="ro-RO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o-RO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</m:t>
                    </m:r>
                    <m:d>
                      <m:dPr>
                        <m:ctrlP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ro-RO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o-RO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21</m:t>
                            </m:r>
                          </m:num>
                          <m:den>
                            <m:r>
                              <a:rPr lang="ro-RO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14</m:t>
                            </m:r>
                          </m:den>
                        </m:f>
                      </m:e>
                    </m:d>
                    <m:r>
                      <a:rPr lang="ro-RO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=…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;</m:t>
                    </m:r>
                    <m:d>
                      <m:dPr>
                        <m:ctrlP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ro-RO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71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56</m:t>
                            </m:r>
                          </m:den>
                        </m:f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</m:t>
                    </m:r>
                    <m:f>
                      <m:fPr>
                        <m:ctrlP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17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=…; </m:t>
                    </m:r>
                    <m:d>
                      <m:dPr>
                        <m:ctrlP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ro-RO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65</m:t>
                            </m:r>
                          </m:den>
                        </m:f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</m:t>
                    </m:r>
                    <m:d>
                      <m:dPr>
                        <m:ctrlP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ro-RO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65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75</m:t>
                            </m:r>
                          </m:den>
                        </m:f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=…;2,5:</m:t>
                    </m:r>
                    <m:d>
                      <m:dPr>
                        <m:ctrlPr>
                          <a:rPr lang="ro-RO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−4,2</m:t>
                        </m:r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=… </m:t>
                    </m:r>
                  </m:oMath>
                </a14:m>
                <a:endParaRPr lang="ro-RO" sz="24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ro-RO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721313"/>
                <a:ext cx="10972800" cy="4525963"/>
              </a:xfrm>
              <a:blipFill>
                <a:blip r:embed="rId2"/>
                <a:stretch>
                  <a:fillRect l="-722" t="-1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0525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65309"/>
            <a:ext cx="10972800" cy="1143000"/>
          </a:xfrm>
        </p:spPr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b="1" dirty="0"/>
              <a:t>Tuote. </a:t>
            </a:r>
            <a:r>
              <a:rPr lang="fi-FI" dirty="0"/>
              <a:t>Kahden rationaaliluvun kertomiseksi kerromme niiden modulit (jotka ovat positiivisia rationaalilukuja) ja sovellamme kokonaislukujen etumerkkien sääntöä</a:t>
            </a:r>
            <a:r>
              <a:rPr lang="fi-FI" b="1" dirty="0"/>
              <a:t>.</a:t>
            </a:r>
          </a:p>
          <a:p>
            <a:r>
              <a:rPr lang="fi-FI" b="1" dirty="0"/>
              <a:t>Esimerkkejä</a:t>
            </a:r>
            <a:r>
              <a:rPr lang="en-US" b="1" dirty="0"/>
              <a:t>:</a:t>
            </a:r>
            <a:endParaRPr lang="ro-RO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658298" y="3608165"/>
            <a:ext cx="5118249" cy="180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250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b="1" dirty="0">
                <a:solidFill>
                  <a:schemeClr val="tx1"/>
                </a:solidFill>
              </a:rPr>
              <a:t>Rationaaliluvun </a:t>
            </a:r>
            <a:r>
              <a:rPr lang="fi-FI" dirty="0">
                <a:solidFill>
                  <a:schemeClr val="tx1"/>
                </a:solidFill>
              </a:rPr>
              <a:t>𝑎/𝑏 käänteisluku, jossa 𝑎,𝑏∈𝑍^∗ on rationaaliluku 𝑎/𝑏, koska 𝑎/𝑏∙𝑏/𝑎=1</a:t>
            </a:r>
          </a:p>
          <a:p>
            <a:r>
              <a:rPr lang="fi-FI" b="1" dirty="0">
                <a:solidFill>
                  <a:schemeClr val="tx1"/>
                </a:solidFill>
              </a:rPr>
              <a:t>Kahden rationaaliluvun </a:t>
            </a:r>
            <a:r>
              <a:rPr lang="fi-FI" dirty="0">
                <a:solidFill>
                  <a:schemeClr val="tx1"/>
                </a:solidFill>
              </a:rPr>
              <a:t>jaon tulos on edelleen rationaaliluku. Kahden rationaalisen luvun jako tehdään kertomalla osinko jakajan käänteisluvulla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512189" y="4414554"/>
            <a:ext cx="6740812" cy="146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329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17639"/>
            <a:ext cx="10972800" cy="470852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err="1">
                <a:solidFill>
                  <a:schemeClr val="tx1"/>
                </a:solidFill>
              </a:rPr>
              <a:t>Rationaalilukujen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kertolaskuominaisuudet</a:t>
            </a:r>
            <a:r>
              <a:rPr lang="en-US" b="1" dirty="0">
                <a:solidFill>
                  <a:schemeClr val="tx1"/>
                </a:solidFill>
              </a:rPr>
              <a:t>:</a:t>
            </a:r>
          </a:p>
          <a:p>
            <a:r>
              <a:rPr lang="fi-FI" dirty="0">
                <a:solidFill>
                  <a:schemeClr val="tx1"/>
                </a:solidFill>
              </a:rPr>
              <a:t>Rationaalilukujen kertolaskulla on ominaisuus assosiatiivisuus, kommutatiivisuus, neutraalielementin olemassaolo, jakavuus suhteessa yhteenlaskemiseen, nollaelementin olemassaolo, ne ovat samat kuin kokonaislukujen kertolasku. Näihin lisätään ominaisuus: Mikä tahansa a on nollasta poikkeavien rationaalilukujen joukossa, on olemassa 1/𝑎=𝑎^(−1), joten 1/𝑎∙𝑎=1.</a:t>
            </a:r>
          </a:p>
          <a:p>
            <a:endParaRPr lang="fi-FI" dirty="0">
              <a:solidFill>
                <a:schemeClr val="tx1"/>
              </a:solidFill>
            </a:endParaRPr>
          </a:p>
          <a:p>
            <a:r>
              <a:rPr lang="fi-FI" dirty="0">
                <a:solidFill>
                  <a:schemeClr val="tx1"/>
                </a:solidFill>
              </a:rPr>
              <a:t>Sovellukset:</a:t>
            </a:r>
          </a:p>
          <a:p>
            <a:r>
              <a:rPr lang="fi-FI" dirty="0">
                <a:solidFill>
                  <a:schemeClr val="tx1"/>
                </a:solidFill>
              </a:rPr>
              <a:t>1. Kirjoita jokaisen luvun vasta- ja käänteisarvot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a) 𝑥=3/7; 𝑥^(−1)=?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b) 𝑥=−4,(6); 𝑥^(−1)=?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c)𝑥=−31/4=𝑥^(−1)=?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d) 𝑥=4.3; 𝑥^(−1)=?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295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>
                <a:solidFill>
                  <a:schemeClr val="tx1"/>
                </a:solidFill>
              </a:rPr>
              <a:t>2) </a:t>
            </a:r>
            <a:r>
              <a:rPr lang="en-US" dirty="0" err="1">
                <a:solidFill>
                  <a:schemeClr val="tx1"/>
                </a:solidFill>
              </a:rPr>
              <a:t>Laskea</a:t>
            </a:r>
            <a:r>
              <a:rPr lang="en-US" dirty="0">
                <a:solidFill>
                  <a:schemeClr val="tx1"/>
                </a:solidFill>
              </a:rPr>
              <a:t>:</a:t>
            </a:r>
            <a:endParaRPr lang="ro-RO" dirty="0">
              <a:solidFill>
                <a:schemeClr val="tx1"/>
              </a:solidFill>
            </a:endParaRPr>
          </a:p>
          <a:p>
            <a:endParaRPr lang="ro-RO" dirty="0">
              <a:solidFill>
                <a:schemeClr val="tx1"/>
              </a:solidFill>
            </a:endParaRPr>
          </a:p>
          <a:p>
            <a:endParaRPr lang="ro-RO" dirty="0">
              <a:solidFill>
                <a:schemeClr val="tx1"/>
              </a:solidFill>
            </a:endParaRPr>
          </a:p>
          <a:p>
            <a:endParaRPr lang="ro-RO" dirty="0">
              <a:solidFill>
                <a:schemeClr val="tx1"/>
              </a:solidFill>
            </a:endParaRPr>
          </a:p>
          <a:p>
            <a:r>
              <a:rPr lang="ro-RO" dirty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)</a:t>
            </a:r>
            <a:r>
              <a:rPr lang="ro-RO" dirty="0">
                <a:solidFill>
                  <a:schemeClr val="tx1"/>
                </a:solidFill>
              </a:rPr>
              <a:t> </a:t>
            </a:r>
            <a:r>
              <a:rPr lang="fi-FI" dirty="0">
                <a:solidFill>
                  <a:schemeClr val="tx1"/>
                </a:solidFill>
              </a:rPr>
              <a:t>Määritä, mitkä alla olevista pareista ovat toistensa käänteisiä</a:t>
            </a:r>
            <a:r>
              <a:rPr lang="en-US" dirty="0">
                <a:solidFill>
                  <a:schemeClr val="tx1"/>
                </a:solidFill>
              </a:rPr>
              <a:t>: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628" y="2266415"/>
            <a:ext cx="6055675" cy="76615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767" y="5100607"/>
            <a:ext cx="5032634" cy="80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333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4. Laskea: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pPr marL="0" indent="0">
              <a:buNone/>
            </a:pPr>
            <a:endParaRPr lang="ro-RO" dirty="0"/>
          </a:p>
          <a:p>
            <a:r>
              <a:rPr lang="ro-RO" dirty="0"/>
              <a:t>5.</a:t>
            </a:r>
            <a:r>
              <a:rPr lang="en-US" dirty="0"/>
              <a:t> </a:t>
            </a:r>
            <a:r>
              <a:rPr lang="en-US" dirty="0" err="1"/>
              <a:t>Laske</a:t>
            </a:r>
            <a:r>
              <a:rPr lang="en-US" dirty="0"/>
              <a:t> </a:t>
            </a:r>
            <a:r>
              <a:rPr lang="en-US" dirty="0" err="1"/>
              <a:t>helpoimmalla</a:t>
            </a:r>
            <a:r>
              <a:rPr lang="en-US" dirty="0"/>
              <a:t> </a:t>
            </a:r>
            <a:r>
              <a:rPr lang="en-US" dirty="0" err="1"/>
              <a:t>tavalla</a:t>
            </a:r>
            <a:r>
              <a:rPr lang="ro-RO" dirty="0"/>
              <a:t>: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844904" y="1837602"/>
            <a:ext cx="5344901" cy="1591398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041073" y="5257799"/>
            <a:ext cx="5258555" cy="50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70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Operaatiot tavallisilla murtoluvuilla</a:t>
            </a:r>
            <a:endParaRPr lang="ro-RO" dirty="0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o-RO" sz="1800" dirty="0">
                    <a:solidFill>
                      <a:schemeClr val="tx1"/>
                    </a:solidFill>
                  </a:rPr>
                  <a:t>6</a:t>
                </a:r>
                <a:r>
                  <a:rPr lang="en-US" sz="1800" dirty="0">
                    <a:solidFill>
                      <a:schemeClr val="tx1"/>
                    </a:solidFill>
                  </a:rPr>
                  <a:t>) If </a:t>
                </a:r>
                <a:r>
                  <a:rPr lang="ro-RO" sz="18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o-RO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ro-RO" sz="18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ro-RO" sz="18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den>
                    </m:f>
                    <m:r>
                      <a:rPr lang="ro-RO" sz="18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=1,25</m:t>
                    </m:r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,</m:t>
                    </m:r>
                    <m:r>
                      <m:rPr>
                        <m:sty m:val="p"/>
                      </m:rP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laskea</m:t>
                    </m:r>
                  </m:oMath>
                </a14:m>
                <a:r>
                  <a:rPr lang="ro-RO" sz="1800" dirty="0">
                    <a:solidFill>
                      <a:schemeClr val="tx1"/>
                    </a:solidFill>
                  </a:rPr>
                  <a:t>:</a:t>
                </a:r>
              </a:p>
              <a:p>
                <a:pPr marL="0" indent="0">
                  <a:buNone/>
                </a:pPr>
                <a:endParaRPr lang="ro-RO" sz="1800" b="1" dirty="0">
                  <a:solidFill>
                    <a:schemeClr val="tx1"/>
                  </a:solidFill>
                </a:endParaRPr>
              </a:p>
              <a:p>
                <a:pPr lvl="0"/>
                <a:r>
                  <a:rPr lang="fi-FI" sz="1800" b="1" dirty="0">
                    <a:solidFill>
                      <a:schemeClr val="tx1"/>
                    </a:solidFill>
                  </a:rPr>
                  <a:t>Potentti nollasta poikkeavan rationaaliluvun kokonaislukueksponentilla</a:t>
                </a:r>
              </a:p>
              <a:p>
                <a:pPr lvl="0"/>
                <a:endParaRPr lang="en-US" sz="1800" b="1" dirty="0">
                  <a:solidFill>
                    <a:schemeClr val="tx1"/>
                  </a:solidFill>
                </a:endParaRPr>
              </a:p>
              <a:p>
                <a:pPr lvl="0"/>
                <a:r>
                  <a:rPr lang="en-US" sz="1800" dirty="0">
                    <a:solidFill>
                      <a:schemeClr val="tx1"/>
                    </a:solidFill>
                  </a:rPr>
                  <a:t>A1. </a:t>
                </a:r>
                <a:r>
                  <a:rPr lang="fi-FI" sz="1800" dirty="0">
                    <a:solidFill>
                      <a:schemeClr val="tx1"/>
                    </a:solidFill>
                  </a:rPr>
                  <a:t>Neliöiden ABCD, AEFG, AHIJ sivujen pituus on 1/2 𝑐𝑚, 1/4 𝑐𝑚, vastaavasti 1/8 cm.</a:t>
                </a:r>
              </a:p>
              <a:p>
                <a:pPr lvl="0"/>
                <a:r>
                  <a:rPr lang="fi-FI" sz="1800" dirty="0">
                    <a:solidFill>
                      <a:schemeClr val="tx1"/>
                    </a:solidFill>
                  </a:rPr>
                  <a:t>a) Laske kolmen neliön pinta-alat murtolukujen kertolaskulla ja kirjoita sitten saadut pinta-alat 1/2:n potenssiin;</a:t>
                </a:r>
              </a:p>
              <a:p>
                <a:pPr lvl="0"/>
                <a:r>
                  <a:rPr lang="fi-FI" sz="1800" dirty="0">
                    <a:solidFill>
                      <a:schemeClr val="tx1"/>
                    </a:solidFill>
                  </a:rPr>
                  <a:t>b) Kirjoita kolmen neliön kummankin sivun pituus 1/2:n potenssiina ja ilmoita ovatko yhtälöt totta:</a:t>
                </a:r>
              </a:p>
              <a:p>
                <a:pPr lvl="0"/>
                <a:r>
                  <a:rPr lang="fi-FI" sz="1800" dirty="0">
                    <a:solidFill>
                      <a:schemeClr val="tx1"/>
                    </a:solidFill>
                  </a:rPr>
                  <a:t>[(1/2)^2 ]^2=(1/2)^(2∙2) 〖=(1/2)〗^4 [(1/2)^3 ]^2=(1/ 2)^(2∙3) 〖=(1/2)〗^6;</a:t>
                </a:r>
              </a:p>
              <a:p>
                <a:pPr lvl="0"/>
                <a:r>
                  <a:rPr lang="fi-FI" sz="1800" dirty="0">
                    <a:solidFill>
                      <a:schemeClr val="tx1"/>
                    </a:solidFill>
                  </a:rPr>
                  <a:t>c) Laske niiden suorakulmioiden pinta-alat, joiden leveys on AH ja pituus AG ja AD, ja selvitä ovatko yhtälöt totta</a:t>
                </a:r>
                <a:r>
                  <a:rPr lang="en-US" sz="1800" dirty="0">
                    <a:solidFill>
                      <a:schemeClr val="tx1"/>
                    </a:solidFill>
                  </a:rPr>
                  <a:t>:</a:t>
                </a:r>
                <a:endParaRPr lang="ro-RO" sz="1800" dirty="0">
                  <a:solidFill>
                    <a:schemeClr val="tx1"/>
                  </a:solidFill>
                </a:endParaRPr>
              </a:p>
              <a:p>
                <a:endParaRPr lang="ro-RO" sz="1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33" r="-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093598" y="5318061"/>
            <a:ext cx="5287751" cy="68924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"/>
          <a:stretch/>
        </p:blipFill>
        <p:spPr bwMode="auto">
          <a:xfrm>
            <a:off x="9312953" y="1003176"/>
            <a:ext cx="1799590" cy="23699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990982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p:pic>
        <p:nvPicPr>
          <p:cNvPr id="15" name="Content Placeholder 14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91812" y="1519134"/>
            <a:ext cx="1885950" cy="70485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"/>
          <a:stretch/>
        </p:blipFill>
        <p:spPr bwMode="auto">
          <a:xfrm>
            <a:off x="9175113" y="1821231"/>
            <a:ext cx="1799590" cy="25196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/>
          <p:cNvPicPr/>
          <p:nvPr/>
        </p:nvPicPr>
        <p:blipFill>
          <a:blip r:embed="rId5"/>
          <a:stretch>
            <a:fillRect/>
          </a:stretch>
        </p:blipFill>
        <p:spPr>
          <a:xfrm>
            <a:off x="2819927" y="1519134"/>
            <a:ext cx="2177585" cy="7619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677334" y="3165613"/>
                <a:ext cx="9071946" cy="2539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dirty="0"/>
                  <a:t>Nollasta poikkeavan rationaaliluvun n:s potenssi on n:n tekijän tulo, joka on yhtä suuri kuin 2.</a:t>
                </a:r>
              </a:p>
              <a:p>
                <a:r>
                  <a:rPr lang="fi-FI" dirty="0"/>
                  <a:t>Huomautukset:</a:t>
                </a:r>
              </a:p>
              <a:p>
                <a:r>
                  <a:rPr lang="fi-FI" dirty="0"/>
                  <a:t>a) Sopimuksen mukaan</a:t>
                </a:r>
                <a:r>
                  <a:rPr lang="en-US" dirty="0"/>
                  <a:t> </a:t>
                </a:r>
                <a:r>
                  <a:rPr lang="en-GB" dirty="0"/>
                  <a:t>a</a:t>
                </a:r>
                <a:r>
                  <a:rPr lang="en-GB" baseline="30000" dirty="0"/>
                  <a:t>0</a:t>
                </a:r>
                <a:r>
                  <a:rPr lang="en-GB" dirty="0"/>
                  <a:t>=1</a:t>
                </a:r>
                <a:r>
                  <a:rPr lang="en-US" dirty="0"/>
                  <a:t>, where </a:t>
                </a:r>
                <a:r>
                  <a:rPr lang="en-US" dirty="0" err="1"/>
                  <a:t>aϵQ</a:t>
                </a:r>
                <a:r>
                  <a:rPr lang="en-US" dirty="0"/>
                  <a:t>* ja </a:t>
                </a:r>
                <a:r>
                  <a:rPr lang="en-GB" dirty="0"/>
                  <a:t>a</a:t>
                </a:r>
                <a:r>
                  <a:rPr lang="en-GB" baseline="30000" dirty="0"/>
                  <a:t>1</a:t>
                </a:r>
                <a:r>
                  <a:rPr lang="en-GB" dirty="0"/>
                  <a:t>=a</a:t>
                </a:r>
                <a:r>
                  <a:rPr lang="en-US" dirty="0"/>
                  <a:t>, </a:t>
                </a:r>
                <a:r>
                  <a:rPr lang="en-US" dirty="0" err="1"/>
                  <a:t>missä</a:t>
                </a:r>
                <a:r>
                  <a:rPr lang="en-US" dirty="0"/>
                  <a:t> </a:t>
                </a:r>
                <a:r>
                  <a:rPr lang="en-US" dirty="0" err="1"/>
                  <a:t>aϵQ</a:t>
                </a:r>
                <a:r>
                  <a:rPr lang="en-US" dirty="0"/>
                  <a:t>*</a:t>
                </a:r>
              </a:p>
              <a:p>
                <a:r>
                  <a:rPr lang="en-US" dirty="0"/>
                  <a:t>b) </a:t>
                </a:r>
                <a:r>
                  <a:rPr lang="en-GB" dirty="0"/>
                  <a:t>0</a:t>
                </a:r>
                <a:r>
                  <a:rPr lang="en-GB" baseline="30000" dirty="0"/>
                  <a:t>0 </a:t>
                </a:r>
                <a:r>
                  <a:rPr lang="en-US" dirty="0" err="1"/>
                  <a:t>ei</a:t>
                </a:r>
                <a:r>
                  <a:rPr lang="en-US" dirty="0"/>
                  <a:t> </a:t>
                </a:r>
                <a:r>
                  <a:rPr lang="en-US" dirty="0" err="1"/>
                  <a:t>käy</a:t>
                </a:r>
                <a:r>
                  <a:rPr lang="en-US" dirty="0"/>
                  <a:t> </a:t>
                </a:r>
                <a:r>
                  <a:rPr lang="en-US" dirty="0" err="1"/>
                  <a:t>järkeen</a:t>
                </a:r>
                <a:r>
                  <a:rPr lang="en-US" dirty="0"/>
                  <a:t>.</a:t>
                </a:r>
              </a:p>
              <a:p>
                <a:r>
                  <a:rPr lang="fi-FI" dirty="0"/>
                  <a:t>Nollasta poikkeavan rationaaliluvun n potenssi eksponentin (–n) kanssa on an potenssin käänteisarvo,</a:t>
                </a:r>
              </a:p>
              <a:p>
                <a:r>
                  <a:rPr lang="fi-FI" dirty="0"/>
                  <a:t>missä n on nollasta poikkeava luonnollinen luku</a:t>
                </a:r>
                <a:r>
                  <a:rPr lang="en-US" dirty="0"/>
                  <a:t>: </a:t>
                </a:r>
                <a:r>
                  <a:rPr lang="en-GB" dirty="0"/>
                  <a:t>a</a:t>
                </a:r>
                <a:r>
                  <a:rPr lang="en-GB" baseline="30000" dirty="0"/>
                  <a:t>-n</a:t>
                </a:r>
                <a:r>
                  <a:rPr lang="en-GB" dirty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o-RO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ro-RO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dirty="0"/>
                  <a:t>, </a:t>
                </a:r>
                <a:r>
                  <a:rPr lang="en-GB" dirty="0" err="1"/>
                  <a:t>aϵQ</a:t>
                </a:r>
                <a:r>
                  <a:rPr lang="en-GB" dirty="0"/>
                  <a:t>*, </a:t>
                </a:r>
                <a:r>
                  <a:rPr lang="en-GB" dirty="0" err="1"/>
                  <a:t>nϵN</a:t>
                </a:r>
                <a:r>
                  <a:rPr lang="en-GB" baseline="30000" dirty="0"/>
                  <a:t>* </a:t>
                </a:r>
              </a:p>
              <a:p>
                <a:r>
                  <a:rPr lang="en-US" dirty="0" err="1"/>
                  <a:t>Erityisesti</a:t>
                </a:r>
                <a:r>
                  <a:rPr lang="en-US" dirty="0"/>
                  <a:t> </a:t>
                </a:r>
                <a:r>
                  <a:rPr lang="en-GB" baseline="30000" dirty="0"/>
                  <a:t>-1</a:t>
                </a:r>
                <a:r>
                  <a:rPr lang="en-GB" dirty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o-RO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GB" dirty="0"/>
                  <a:t>,</a:t>
                </a:r>
                <a:endParaRPr lang="ro-RO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334" y="3165613"/>
                <a:ext cx="9071946" cy="2539541"/>
              </a:xfrm>
              <a:prstGeom prst="rect">
                <a:avLst/>
              </a:prstGeom>
              <a:blipFill>
                <a:blip r:embed="rId6"/>
                <a:stretch>
                  <a:fillRect l="-538" t="-1199" b="-4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0124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fi-FI" dirty="0"/>
              <a:t>Rational luku; rationaalisten lukujen joukko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A1. </a:t>
            </a:r>
            <a:r>
              <a:rPr lang="fi-FI" dirty="0"/>
              <a:t>Annetusta taulukosta, johon lämpötilat on kirjattu, käynnin aikana Scarișoaran luolassa huomaamme vastaavuudet</a:t>
            </a:r>
            <a:r>
              <a:rPr lang="en-US" dirty="0"/>
              <a:t>: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a) </a:t>
            </a:r>
            <a:r>
              <a:rPr lang="fi-FI" dirty="0"/>
              <a:t>Esitä taulukon lämpötilat lukuakselilla ottamalla mittayksiköksi 1 cm, ottaen huomioon, että ekvivalenttien murtoluku on esitetty samassa akselin kohdassa ja vastaa kysymykseen: Jos positiivisten murtolukujen joukko joka vastaa tiettyä murtolukua, määrittää positiivisen rationaaliluvun , mikä on rationaaliluku, jonka määrittää tiettyä murtolukua vastaava negatiivisten murtolukujen joukko?</a:t>
            </a:r>
          </a:p>
          <a:p>
            <a:pPr lvl="0"/>
            <a:r>
              <a:rPr lang="fi-FI" dirty="0"/>
              <a:t>b) Ilmoita tunnit, jolloin alin ja korkein lämpötila tuntui vastaavasti.</a:t>
            </a:r>
          </a:p>
          <a:p>
            <a:pPr lvl="0"/>
            <a:r>
              <a:rPr lang="fi-FI" dirty="0"/>
              <a:t>c) Kirjoita vastakkaisten rationaalilukujen antamat lämpötilat ja vertaa niiden moduuleja</a:t>
            </a:r>
            <a:r>
              <a:rPr lang="en-US" dirty="0"/>
              <a:t>.</a:t>
            </a:r>
            <a:endParaRPr lang="ro-RO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66231412"/>
                  </p:ext>
                </p:extLst>
              </p:nvPr>
            </p:nvGraphicFramePr>
            <p:xfrm>
              <a:off x="1357594" y="2115849"/>
              <a:ext cx="8596310" cy="50292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2162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976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9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 dirty="0">
                              <a:effectLst/>
                            </a:rPr>
                            <a:t>Tunnin</a:t>
                          </a:r>
                          <a:endParaRPr lang="ro-RO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10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40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40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13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13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 dirty="0">
                              <a:effectLst/>
                            </a:rPr>
                            <a:t>Lämpötila celsiusasteessa</a:t>
                          </a:r>
                          <a:endParaRPr lang="ro-RO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 dirty="0">
                              <a:effectLst/>
                            </a:rPr>
                            <a:t>2,5</a:t>
                          </a:r>
                          <a:endParaRPr lang="ro-RO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o-RO" sz="11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num>
                                  <m:den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o-RO" sz="11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num>
                                  <m:den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1,4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-1,4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-2,5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o-RO" sz="11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−7</m:t>
                                    </m:r>
                                  </m:num>
                                  <m:den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o-RO" sz="11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−21</m:t>
                                    </m:r>
                                  </m:num>
                                  <m:den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o-RO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66231412"/>
                  </p:ext>
                </p:extLst>
              </p:nvPr>
            </p:nvGraphicFramePr>
            <p:xfrm>
              <a:off x="1357594" y="2115849"/>
              <a:ext cx="8596310" cy="50292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2162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976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9"/>
                        </a:ext>
                      </a:extLst>
                    </a:gridCol>
                  </a:tblGrid>
                  <a:tr h="167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 dirty="0">
                              <a:effectLst/>
                            </a:rPr>
                            <a:t>Tunnin</a:t>
                          </a:r>
                          <a:endParaRPr lang="ro-RO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10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40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40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13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13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 dirty="0">
                              <a:effectLst/>
                            </a:rPr>
                            <a:t>Lämpötila celsiusasteessa</a:t>
                          </a:r>
                          <a:endParaRPr lang="ro-RO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 dirty="0">
                              <a:effectLst/>
                            </a:rPr>
                            <a:t>2,5</a:t>
                          </a:r>
                          <a:endParaRPr lang="ro-RO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00709" t="-65455" r="-704255" b="-2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00709" t="-65455" r="-604255" b="-2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1,4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-1,4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-2,5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01418" t="-65455" r="-103546" b="-2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901418" t="-65455" r="-3546" b="-254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434" y="3425379"/>
            <a:ext cx="2771775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461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1642"/>
            <a:ext cx="10972800" cy="1143000"/>
          </a:xfrm>
        </p:spPr>
        <p:txBody>
          <a:bodyPr/>
          <a:lstStyle/>
          <a:p>
            <a:r>
              <a:rPr lang="en-US" dirty="0" err="1"/>
              <a:t>Lähteet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55968"/>
            <a:ext cx="10972800" cy="4170196"/>
          </a:xfrm>
        </p:spPr>
        <p:txBody>
          <a:bodyPr/>
          <a:lstStyle/>
          <a:p>
            <a:r>
              <a:rPr lang="ro-RO" sz="2800" u="sng" dirty="0">
                <a:hlinkClick r:id="rId2"/>
              </a:rPr>
              <a:t>http://fs.unm.edu/EnciclopediaNumerelor.pdf</a:t>
            </a:r>
            <a:endParaRPr lang="ro-RO" sz="2800" dirty="0"/>
          </a:p>
          <a:p>
            <a:r>
              <a:rPr lang="ro-RO" sz="2800" u="sng" dirty="0">
                <a:hlinkClick r:id="rId3"/>
              </a:rPr>
              <a:t>https://drive.google.com/file/d/1sdynPztLBAxrSM1I7--UhevQkjp7zwpO/view</a:t>
            </a:r>
            <a:r>
              <a:rPr lang="ro-RO" sz="2800" b="1" dirty="0"/>
              <a:t> - edupedu </a:t>
            </a:r>
            <a:r>
              <a:rPr lang="en-US" sz="2800" b="1" dirty="0" err="1"/>
              <a:t>manuaalinen</a:t>
            </a:r>
            <a:r>
              <a:rPr lang="en-US" sz="2800" b="1" dirty="0"/>
              <a:t> </a:t>
            </a:r>
            <a:endParaRPr lang="ro-RO" sz="2800" dirty="0"/>
          </a:p>
          <a:p>
            <a:r>
              <a:rPr lang="ro-RO" sz="2800" u="sng" dirty="0">
                <a:hlinkClick r:id="rId4"/>
              </a:rPr>
              <a:t>https://www.matera.ro/2019/12/numere-intregi/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4190360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1. </a:t>
            </a:r>
            <a:r>
              <a:rPr lang="fi-FI" sz="2000" dirty="0"/>
              <a:t>Tiettyä murtolukua vastaavia murtolukuja kutsutaan rationaaliluvuksi.</a:t>
            </a:r>
          </a:p>
          <a:p>
            <a:r>
              <a:rPr lang="fi-FI" sz="2000" dirty="0"/>
              <a:t>2. Jokainen rationaalinen luku vastaa yksilöllistä pistettä numeroviivalla.</a:t>
            </a:r>
          </a:p>
          <a:p>
            <a:r>
              <a:rPr lang="fi-FI" sz="2000" dirty="0"/>
              <a:t>3. Rationaalilukujen joukko kirjoitetaan:</a:t>
            </a:r>
          </a:p>
          <a:p>
            <a:endParaRPr lang="fi-FI" sz="2000" dirty="0"/>
          </a:p>
          <a:p>
            <a:endParaRPr lang="fi-FI" sz="2000" dirty="0"/>
          </a:p>
          <a:p>
            <a:endParaRPr lang="fi-FI" sz="2000" dirty="0"/>
          </a:p>
          <a:p>
            <a:endParaRPr lang="fi-FI" sz="2000" dirty="0"/>
          </a:p>
          <a:p>
            <a:endParaRPr lang="fi-FI" sz="2000" dirty="0"/>
          </a:p>
          <a:p>
            <a:r>
              <a:rPr lang="fi-FI" sz="2000" dirty="0"/>
              <a:t>Koska mikä tahansa luonnollinen luku on myös kokonaisluku ja mikä tahansa kokonaisluku on rationaalinen luku, jonka nimittäjä on 1, tuloksena on inkluusio</a:t>
            </a:r>
            <a:r>
              <a:rPr lang="en-US" sz="2000" dirty="0"/>
              <a:t>: </a:t>
            </a:r>
            <a:r>
              <a:rPr lang="ro-RO" sz="2000" dirty="0"/>
              <a:t>N </a:t>
            </a:r>
            <a:r>
              <a:rPr lang="ro-RO" sz="2000" dirty="0">
                <a:sym typeface="Symbol" panose="05050102010706020507" pitchFamily="18" charset="2"/>
              </a:rPr>
              <a:t></a:t>
            </a:r>
            <a:r>
              <a:rPr lang="ro-RO" sz="2000" dirty="0"/>
              <a:t> Z </a:t>
            </a:r>
            <a:r>
              <a:rPr lang="ro-RO" sz="2000" dirty="0">
                <a:sym typeface="Symbol" panose="05050102010706020507" pitchFamily="18" charset="2"/>
              </a:rPr>
              <a:t></a:t>
            </a:r>
            <a:r>
              <a:rPr lang="ro-RO" sz="2000" dirty="0"/>
              <a:t> Q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72" b="8617"/>
          <a:stretch/>
        </p:blipFill>
        <p:spPr bwMode="auto">
          <a:xfrm>
            <a:off x="2545672" y="2790089"/>
            <a:ext cx="2296373" cy="16001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082841"/>
            <a:ext cx="413385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007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fi-FI" dirty="0"/>
              <a:t>Rationaaliluvun x moduuli on rationaaliluku, joka on suurempi tai yhtä suuri kuin 0 ja edustaa etäisyyttä lukuviivan origosta O pisteeseen M(x).</a:t>
            </a:r>
          </a:p>
          <a:p>
            <a:endParaRPr lang="fi-FI" dirty="0"/>
          </a:p>
          <a:p>
            <a:r>
              <a:rPr lang="fi-FI" dirty="0"/>
              <a:t>Sillä                                        me kirjoitamme</a:t>
            </a: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2908" y="3552419"/>
            <a:ext cx="2019300" cy="91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230" y="3728632"/>
            <a:ext cx="1666875" cy="56197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2604297" y="4806567"/>
            <a:ext cx="5731510" cy="59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150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5. </a:t>
            </a:r>
            <a:r>
              <a:rPr lang="fi-FI" dirty="0"/>
              <a:t>Kahta rationaalilukua, jotka eroavat toisistaan ​​vain etumerkillä, kutsutaan vastakkaisiksi rationaaliluvuiksi.</a:t>
            </a:r>
          </a:p>
          <a:p>
            <a:pPr marL="0" indent="0">
              <a:buNone/>
            </a:pPr>
            <a:r>
              <a:rPr lang="fi-FI" dirty="0"/>
              <a:t>Vastakkaisilla rationaalisilla luvuilla on samat moduulit ja ne esitetään akselilla kahdella pisteellä</a:t>
            </a:r>
          </a:p>
          <a:p>
            <a:pPr marL="0" indent="0">
              <a:buNone/>
            </a:pPr>
            <a:r>
              <a:rPr lang="fi-FI" dirty="0"/>
              <a:t>symmetrinen alkuperään nähden.</a:t>
            </a:r>
          </a:p>
          <a:p>
            <a:pPr marL="0" indent="0">
              <a:buNone/>
            </a:pPr>
            <a:r>
              <a:rPr lang="fi-FI" dirty="0"/>
              <a:t>6. Kahdesta eri rationaaliluvusta oikealla oleva akselilla oleva on suurempi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/>
              <a:t>Esimerkki:</a:t>
            </a:r>
          </a:p>
          <a:p>
            <a:pPr marL="0" indent="0">
              <a:buNone/>
            </a:pPr>
            <a:r>
              <a:rPr lang="fi-FI" dirty="0"/>
              <a:t>1) Jos meillä on yleisöä</a:t>
            </a:r>
          </a:p>
          <a:p>
            <a:pPr marL="0" indent="0">
              <a:buNone/>
            </a:pPr>
            <a:r>
              <a:rPr lang="fi-FI" dirty="0"/>
              <a:t>a) Esitetään joukon A alkioita lukuakselilla;</a:t>
            </a:r>
          </a:p>
          <a:p>
            <a:pPr marL="0" indent="0">
              <a:buNone/>
            </a:pPr>
            <a:r>
              <a:rPr lang="fi-FI" dirty="0"/>
              <a:t>b) Kirjoita joukosta A vastakkaisten lukujen parit;</a:t>
            </a:r>
          </a:p>
          <a:p>
            <a:pPr marL="0" indent="0">
              <a:buNone/>
            </a:pPr>
            <a:r>
              <a:rPr lang="fi-FI" dirty="0"/>
              <a:t>c) Kirjoitetaan joukon A lukujen moduulit; d) Järjestetään A:n alkiot nousevaan järjestykseen</a:t>
            </a:r>
            <a:r>
              <a:rPr lang="en-US" dirty="0"/>
              <a:t>.</a:t>
            </a: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3580" y="3548857"/>
            <a:ext cx="480060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24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2) </a:t>
            </a:r>
            <a:r>
              <a:rPr lang="fi-FI" sz="2000" dirty="0"/>
              <a:t>Opi esittämään rationaalilukua 1,(3).</a:t>
            </a:r>
          </a:p>
          <a:p>
            <a:endParaRPr lang="fi-FI" sz="2000" dirty="0"/>
          </a:p>
          <a:p>
            <a:r>
              <a:rPr lang="fi-FI" sz="2000" dirty="0"/>
              <a:t>Ratkaisu: Rationaaliluvulla 1, (3) on edustaja</a:t>
            </a:r>
            <a:r>
              <a:rPr lang="en-US" sz="2000" dirty="0"/>
              <a:t>:</a:t>
            </a:r>
          </a:p>
          <a:p>
            <a:r>
              <a:rPr lang="fi-FI" sz="2000" dirty="0"/>
              <a:t>siksi on välttämätöntä, että (a+2,b-2)=9. Joten (a+2)(b-2)ϵ{(9,1); (3, 3); (1,9); (-9,-1); (-3,-3); (-1,-9)}. Siksi</a:t>
            </a:r>
            <a:r>
              <a:rPr lang="en-US" sz="2000" dirty="0"/>
              <a:t>, (</a:t>
            </a:r>
            <a:r>
              <a:rPr lang="en-US" sz="2000" dirty="0" err="1"/>
              <a:t>a,b</a:t>
            </a:r>
            <a:r>
              <a:rPr lang="en-US" sz="2000" dirty="0"/>
              <a:t>)ϵ{(7,3); (1.5); (-1.11); (-11.1); (-5,-1); (-3,-7)}</a:t>
            </a:r>
          </a:p>
          <a:p>
            <a:endParaRPr lang="en-US" sz="2000" dirty="0"/>
          </a:p>
          <a:p>
            <a:r>
              <a:rPr lang="en-US" sz="2000" dirty="0"/>
              <a:t>3) </a:t>
            </a:r>
            <a:r>
              <a:rPr lang="fi-FI" sz="2000" dirty="0"/>
              <a:t>Järjestä numerot laskevassa järjestyksessä:</a:t>
            </a:r>
          </a:p>
          <a:p>
            <a:r>
              <a:rPr lang="fi-FI" sz="2000" dirty="0"/>
              <a:t>Ratkaisu: Yksinkertaistamme murtoluvut:</a:t>
            </a:r>
          </a:p>
          <a:p>
            <a:endParaRPr lang="fi-FI" sz="2000" dirty="0"/>
          </a:p>
          <a:p>
            <a:r>
              <a:rPr lang="fi-FI" sz="2000" dirty="0"/>
              <a:t>Sitten järjestys on</a:t>
            </a:r>
            <a:r>
              <a:rPr lang="en-US" sz="2000" dirty="0"/>
              <a:t>: −4&lt;−2&lt;53/71 𝑐𝑜𝑛𝑑𝑢𝑐𝑒 𝑙𝑎 5353/7171&gt; (64−100)/(3^2∙2)&gt;(2^2∙3^2)/(4^2−5^ 2 ).</a:t>
            </a:r>
            <a:endParaRPr lang="ro-RO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3602" y="1598058"/>
            <a:ext cx="4816205" cy="4667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9606" y="2247346"/>
            <a:ext cx="971550" cy="4667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7506" y="3693585"/>
            <a:ext cx="1562100" cy="428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8074" y="4153417"/>
            <a:ext cx="478155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860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i-FI" sz="2800" b="1" dirty="0"/>
              <a:t>Rationaalisten lukujen yhteen- ja vähennyslasku; omaisuutta</a:t>
            </a:r>
          </a:p>
          <a:p>
            <a:pPr marL="0" lvl="0" indent="0">
              <a:buNone/>
            </a:pPr>
            <a:endParaRPr lang="en-US" sz="2800" b="1" i="1" dirty="0"/>
          </a:p>
          <a:p>
            <a:pPr marL="0" lvl="0" indent="0">
              <a:buNone/>
            </a:pPr>
            <a:r>
              <a:rPr lang="en-US" sz="2800" dirty="0"/>
              <a:t>A1. </a:t>
            </a:r>
            <a:r>
              <a:rPr lang="fi-FI" sz="2800" dirty="0"/>
              <a:t>Suorittaakseen yhteenlaskua 2/5+7/5 Alexandru sanoo, että summa kirjoitetaan myös murtolukuna nimittäjällä 5, ja Elena lisää: ja osoittajalla termien osoittajien summa. Ovatko kaksi opiskelijaa oikeassa? Jos on, laske</a:t>
            </a:r>
            <a:r>
              <a:rPr lang="en-US" sz="2800" dirty="0"/>
              <a:t>:</a:t>
            </a:r>
          </a:p>
          <a:p>
            <a:pPr marL="0" lvl="0" indent="0">
              <a:buNone/>
            </a:pPr>
            <a:r>
              <a:rPr lang="en-US" sz="2800" dirty="0"/>
              <a:t>a) 2/5+7/5; b) −2/5+(−7/5)=(−2+(−7))/5.</a:t>
            </a:r>
            <a:endParaRPr lang="ro-RO" sz="2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369" y="4038795"/>
            <a:ext cx="3582517" cy="177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942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A2. </a:t>
            </a:r>
            <a:r>
              <a:rPr lang="fi-FI" sz="2000" dirty="0"/>
              <a:t>Alexandru sanoo, että hän ei voi suorittaa rationaalisten lukujen 5/6+1/3 yhteenlaskua, koska niillä ei ole samaa nimittäjää, ja Elena vastaa hänelle: mutta jos tuot ne ensin samaan nimittäjään?</a:t>
            </a:r>
          </a:p>
          <a:p>
            <a:endParaRPr lang="fi-FI" sz="2000" dirty="0"/>
          </a:p>
          <a:p>
            <a:r>
              <a:rPr lang="fi-FI" sz="2000" dirty="0"/>
              <a:t>Laske: 5/6+1/3 ottaen huomioon Alinan neuvot ja noudattaen annettua piirustusta;</a:t>
            </a:r>
          </a:p>
          <a:p>
            <a:endParaRPr lang="fi-FI" sz="2000" dirty="0"/>
          </a:p>
          <a:p>
            <a:r>
              <a:rPr lang="fi-FI" sz="2000" dirty="0"/>
              <a:t>Laske: −5/6+(−1/3);-3,4+(-1,2)</a:t>
            </a:r>
          </a:p>
          <a:p>
            <a:r>
              <a:rPr lang="fi-FI" sz="2000" dirty="0"/>
              <a:t>A3. Kopioi ja suorita laskelmat</a:t>
            </a:r>
            <a:r>
              <a:rPr lang="en-US" sz="2000" dirty="0"/>
              <a:t>:</a:t>
            </a:r>
          </a:p>
          <a:p>
            <a:r>
              <a:rPr lang="en-US" sz="2000" dirty="0"/>
              <a:t>a)−5/6+1/6=… b)6/11−4/11=…</a:t>
            </a:r>
          </a:p>
          <a:p>
            <a:r>
              <a:rPr lang="en-US" sz="2000" dirty="0"/>
              <a:t>c)2/7−5/7=… d)3/4−1/2=…</a:t>
            </a:r>
            <a:endParaRPr lang="ro-RO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908" y="3625608"/>
            <a:ext cx="3700212" cy="203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747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Operaatiot tavallisilla murtoluvuilla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800" b="1" dirty="0"/>
              <a:t>Kokoontuminen. </a:t>
            </a:r>
            <a:r>
              <a:rPr lang="fi-FI" sz="2800" dirty="0"/>
              <a:t>Kahden tavallisilla murtoluvuilla ilmaistun rationaalisen luvun lisäämiseksi termit tuodaan samaan nimittäjään (nimittäjien c.m.m.c.c.), yhteinen nimittäjä kopioidaan ja osoittajat lisätään kokonaislukujen yhteenlaskemisesta johtuvaa etumerkkisääntöä noudattaen.</a:t>
            </a:r>
          </a:p>
          <a:p>
            <a:endParaRPr lang="fi-FI" sz="2800" b="1" dirty="0"/>
          </a:p>
          <a:p>
            <a:r>
              <a:rPr lang="fi-FI" sz="2800" b="1" dirty="0"/>
              <a:t>Vähennys. </a:t>
            </a:r>
            <a:r>
              <a:rPr lang="fi-FI" sz="2800" dirty="0"/>
              <a:t>Kahden rationaalisen luvun ero saadaan lisäämällä negatiivinen negatiivisen vastakohtaan</a:t>
            </a:r>
            <a:r>
              <a:rPr lang="en-US" sz="2800" dirty="0"/>
              <a:t>.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4113187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287</TotalTime>
  <Words>1378</Words>
  <Application>Microsoft Office PowerPoint</Application>
  <PresentationFormat>Widescreen</PresentationFormat>
  <Paragraphs>152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Adobe Heiti Std R</vt:lpstr>
      <vt:lpstr>Arial</vt:lpstr>
      <vt:lpstr>Calibri</vt:lpstr>
      <vt:lpstr>Cambria Math</vt:lpstr>
      <vt:lpstr>Office Theme</vt:lpstr>
      <vt:lpstr>Operaatiot tavallisilla murtoluvuilla</vt:lpstr>
      <vt:lpstr>Operaatiot tavallisilla murtoluvuilla</vt:lpstr>
      <vt:lpstr>Operaatiot tavallisilla murtoluvuilla</vt:lpstr>
      <vt:lpstr>Operaatiot tavallisilla murtoluvuilla</vt:lpstr>
      <vt:lpstr>Operaatiot tavallisilla murtoluvuilla</vt:lpstr>
      <vt:lpstr>Operaatiot tavallisilla murtoluvuilla</vt:lpstr>
      <vt:lpstr>Operaatiot tavallisilla murtoluvuilla</vt:lpstr>
      <vt:lpstr>Operaatiot tavallisilla murtoluvuilla</vt:lpstr>
      <vt:lpstr>Operaatiot tavallisilla murtoluvuilla</vt:lpstr>
      <vt:lpstr>Operaatiot tavallisilla murtoluvuilla</vt:lpstr>
      <vt:lpstr>Operaatiot tavallisilla murtoluvuilla</vt:lpstr>
      <vt:lpstr>Operaatiot tavallisilla murtoluvuilla</vt:lpstr>
      <vt:lpstr>Operaatiot tavallisilla murtoluvuilla</vt:lpstr>
      <vt:lpstr>Operaatiot tavallisilla murtoluvuilla</vt:lpstr>
      <vt:lpstr>Operaatiot tavallisilla murtoluvuilla</vt:lpstr>
      <vt:lpstr>Operaatiot tavallisilla murtoluvuilla</vt:lpstr>
      <vt:lpstr>Operaatiot tavallisilla murtoluvuilla</vt:lpstr>
      <vt:lpstr>Operaatiot tavallisilla murtoluvuilla</vt:lpstr>
      <vt:lpstr>Operaatiot tavallisilla murtoluvuilla</vt:lpstr>
      <vt:lpstr>Lähteet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Operații cu fracții ordinare</dc:title>
  <dc:creator>Microsoft account</dc:creator>
  <cp:lastModifiedBy>User</cp:lastModifiedBy>
  <cp:revision>49</cp:revision>
  <dcterms:created xsi:type="dcterms:W3CDTF">2022-06-19T20:10:40Z</dcterms:created>
  <dcterms:modified xsi:type="dcterms:W3CDTF">2023-02-02T12:27:11Z</dcterms:modified>
</cp:coreProperties>
</file>