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sldIdLst>
    <p:sldId id="256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81" r:id="rId10"/>
    <p:sldId id="282" r:id="rId11"/>
    <p:sldId id="283" r:id="rId12"/>
    <p:sldId id="284" r:id="rId13"/>
    <p:sldId id="285" r:id="rId14"/>
    <p:sldId id="288" r:id="rId15"/>
    <p:sldId id="28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27" r:id="rId28"/>
    <p:sldId id="304" r:id="rId29"/>
    <p:sldId id="265" r:id="rId30"/>
    <p:sldId id="305" r:id="rId31"/>
    <p:sldId id="306" r:id="rId32"/>
    <p:sldId id="307" r:id="rId33"/>
    <p:sldId id="270" r:id="rId34"/>
    <p:sldId id="271" r:id="rId35"/>
    <p:sldId id="272" r:id="rId36"/>
    <p:sldId id="308" r:id="rId3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02.02.2023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0094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60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89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3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quest.ro/home/ch?c=6" TargetMode="External"/><Relationship Id="rId2" Type="http://schemas.openxmlformats.org/officeDocument/2006/relationships/hyperlink" Target="https://mquest.ro/home/learnunitnew?id=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oalaintuitext.ro/blog/matematica-clasa-a-iii-a-2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F23D-A64D-7FB4-C603-54854B07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27D-DCA3-F595-0092-C1BE41C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20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Miksi</a:t>
            </a:r>
            <a:r>
              <a:rPr lang="en-US" sz="20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murtoluvut</a:t>
            </a:r>
            <a:r>
              <a:rPr lang="en-US" sz="20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yksinkertaistuvat</a:t>
            </a:r>
            <a:r>
              <a:rPr lang="en-US" sz="20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Murtolukuoperaatioihin liittyy usein tuominen samaan nimittäjään (esim. murtolukujen yhteen- ja vähennyslasku, murtolukujen vertailu), ja joskus sekä osoittajat että nimittäjät ovat suuria lukuja, mikä edellyttää raskaiden laskelmien suorittamista vastaavasti.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Yksinkertaistamalla murtolukua sekä osoittaja että nimittäjä voidaan pienentää pienempiin lukuihin, joiden kanssa on helpompi työskennellä, mikä vähentää laskennallista vaivaa.</a:t>
            </a:r>
            <a:endParaRPr lang="en-US" sz="20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2000" b="1" i="1" kern="1400" spc="-50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2906350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398E6-3223-9AF3-A883-6E99516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314-5B51-2A07-555E-1672A3F6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92500" lnSpcReduction="10000"/>
          </a:bodyPr>
          <a:lstStyle/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u="sng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Opi vertaamaan tavallisia murtolukuja. Askeleet. Selitykset.</a:t>
            </a: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Miten kahta murtolukua verrataan toisiinsa?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Eri merkkien murto-osat: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Mikä tahansa positiivinen murtoluku on suurempi kuin mikä tahansa negatiivinen murtoluku: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 4/25 &gt; - 2/19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Yksi fraktio on alayksikkö, toinen on suprayksikkö: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Mikä tahansa superyksikköpositiivinen fraktio on suurempi kuin mikä tahansa ekviyksikköpositiivinen fraktio, joka puolestaan ​​on suurempi kuin mikä tahansa alayksikköpositiivinen fraktio: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esim.: 44/25 &gt; 1 &gt; 19/200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Mikä tahansa yliyksikön negatiivinen fraktio on pienempi kuin mikä tahansa ekviyksikkönegatiivinen fraktio, joka puolestaan ​​on pienempi kuin mikä tahansa alayksikön negatiivinen fraktio: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esim.: -44/25 &lt; -1 &lt; -19/200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Murtoluvut, joilla on samat osoittajat, mutta myös samat nimittäjät: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Murtoluvut ovat yhtä suuret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89/50 = 89/50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77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3961-ECF4-EF98-60C9-DC7975DB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7A878-387B-9984-DAE1-D9E39038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Murtoluvut, joilla on eri osoittajat, mutta samat nimittäjät: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Positiiviset murtoluvut: osoittajia verrataan, suurempi murtoluku on se, jolla on suurempi osoittaja: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 74/25 &gt; 49/25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Negatiiviset murtoluvut: osoittajia verrataan, suurempi murtoluku on se, jolla on pienempi osoittaja: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 - 19/25 &lt; - 17/25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8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Murtoluvut, joilla on eri nimittäjät, mutta samat osoittajat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Positiiviset murtoluvut: vertaa nimittäjiä, suurempi murtoluku on se, jolla on pienempi nimittäjä: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esim. 24/25 &gt; 24/26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Negatiiviset murtoluvut: vertaa nimittäjiä, suurempi murtoluku on se, jolla on suurempi nimittäjä: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- 17/25 &lt; - 17/29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0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10CD-4D3B-2D64-B8E3-6F218FFC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99CBD-7FB2-1599-3BC3-0B26F0AEC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Murtoluvut eri nimittäjillä ja osoittajilla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Jotta niitä voidaan verrata, murtoluvut on ensin saatettava samaan nimittäjään (tai jos se on helpompaa, samaan osoittajaan).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Yksinkertaista tarvittaessa murtoluvut niiden yksinkertaisimpaan, pelkistymättömään ekvivalenttiin.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Kerro kunkin murtoluvun osoittaja ja nimittäjä alkutekijöiksi, erityisesti eksponentien alkutekijöiden tulona.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Laskee kunkin erillisen murtoluvun osoittajan ja nimittäjän suurimman yhteisen jakajan, CMMDC:n: kerro niiden yhteiset alkutekijät yksilöllisesti niiden pienimpiin potenssiin.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Laskemme yhden CMMDC:n jokaiselle yksittäiselle fraktiolle.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Jokaista laskettua CMMDC:tä käytetään jakamaan kunkin murtoluvun osoittaja ja nimittäjä murtoluvun yksinkertaistamiseksi.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Jaa kunkin murtoluvun osoittaja ja nimittäjä niiden suurimmalla yhteisellä jakajalla, CMMDC.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Tässä vaiheessa murtoluvut yksinkertaistetaan yksinkertaisimpaan, pelkistymättömään ekvivalenttimuotoonsa.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Yksinkertaistamalla murto-osan arvoa ei muuteta, vaan saadaan vain vastaava murto-osa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6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CB7F-7964-EBED-3250-034D9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323D-8AE2-1356-A920-1B5F4594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Vertaa uusien ekvivalenttien murtolukujen osoittajia.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Tässä vaiheessa murtoluvut tuodaan samaan nimittäjään, joten jää vain verrata uusien murtolukujen osoittajia.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Suuremmalla murtoluvulla on suurempi osoittaja, jos murtoluvut ovat positiivisia.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ne ovat negatiivisia, suurempi murtoluku on se, jolla on pienempi osoittaja.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Esimerkki: vertaa kahta saman merkin alayksikkömurtolukua eri nimittäjillä ja osoittajilla ja selitysten kanssa: 16/24 vs. 45/75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4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81BD-51FF-6D2A-5508-E129AFB6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A70DC-DC9A-E634-256B-713235154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fi-FI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Yksinkertaistamme murtoluvut niiden yksinkertaisimpaan, pelkistymättömään ekvivalenttiin: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Murto-osa 16/24: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Jaa osoittaja ja nimittäjä alkutekijöiden tuloksi eksponentiaalisessa merkinnässä: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 = 24;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24 = 23 × 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2) Laske murtoluvun osoittajan ja nimittäjän suurin yhteinen jakaja, CMMDC, kerro kaikki niiden yhteiset alkutekijät pienimpiin potenssiin: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(16; 24) = CMMDC (24; 23 × 3) = 23;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fi-FI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3) Jaa osoittaja ja nimittäjä suurimmalla yhteisellä jakajalla, CMMDC</a:t>
            </a: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16/24 = 24 / (23 × 3) = (24 : 23) / ((23 × 3) : 23) = 2/3.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3992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6086-7588-3A2B-5F84-CB4699E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ECE-D125-8FFC-D2F0-7204A5B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fi-FI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Vertaa vastaavien murtolukujen osoittajia.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Koska murtoluvuilla on nyt sama nimittäjä, ei jää muuta kuin vertailla niiden osoittajia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 &gt; 9 =&gt; 10/15 &gt; 9/15 =&gt; 16/24 &gt; 45/75.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46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9AD6-2323-E8D0-0ED4-F2BF794D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E66FC-CCAC-9F52-2C55-1965E5EE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fi-FI" sz="2000" u="sng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Opi lajittelemaan murtoluvut eri osoittajilla ja nimittäjillä nousevaan järjestykseen</a:t>
            </a:r>
            <a:endParaRPr lang="en-US" sz="2000" u="sng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kern="1400" spc="-5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i-FI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Teoria: Useiden tavallisten murtolukujen lajittelu</a:t>
            </a:r>
          </a:p>
          <a:p>
            <a:pPr marL="0" indent="0">
              <a:buNone/>
            </a:pPr>
            <a:r>
              <a:rPr lang="fi-FI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Kuinka lajitella useita murtolukuja?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Murtolukujen lajittelu voi olla paljon helpompaa, jos lajittelet ensin lajiteltavat murtoluvut luokkiin: positiiviset ja negatiiviset murtoluvut, yläyksikön ja alayksikön murtoluvut.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Yleisenä sääntönä: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mikä tahansa positiivinen superyksikköosuus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kuin mikä tahansa positiivinen ekvivalenttiluku, joka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kuin mikään positiivinen alayksikköfraktio, joka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...kuin nolla, mikä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kuin mikä tahansa negatiivinen alayksikköfraktio, joka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kuin mikä tahansa negatiivinen ekvivalentti murtoluku, joka on suurempi...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kuin mikään negatiivinen superyksikkömurto.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kaikki murtoluvut ovat eri luokista, lajittelu on erittäin helppoa yllä olevan säännön mukaisesti.</a:t>
            </a:r>
          </a:p>
          <a:p>
            <a:pPr marL="0" indent="0"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kussakin luokassa on useampi kuin yksi murtoluku, meidän on ensin verrattava kunkin luokan murtolukuja erikseen ja lajiteltava ne sitten yllä olevan säännön mukaisesti.</a:t>
            </a:r>
            <a:endParaRPr lang="ro-RO" sz="12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84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30CD-7638-B7BA-6B0C-BAB3DC867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EE28-F9AE-F76A-BA4C-47EA4C55F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085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Alla lajitellaan kolme positiivista alayksikkömurtolukua nousevaan järjestykseen.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Esimerkki kolmen positiivisen alayksikkömurtoluvun lajittelemisesta eri nimittäjillä ja osoittajilla sekä selityksiä: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 vs. 16/24 vs. 45/75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Yksinkertaistamme jokaisen jakeen erikseen: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 kunkin murtoluvun osoittaja ja nimittäjä alkutekijöiksi;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 osoittaja ja nimittäjä luvulla, joka saadaan kertomalla osoittajan ja nimittäjän yhteiset alkutekijät pienimpiin potenssiin - tämä on suurin yhteinen jakaja, CMMDC;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Yksinkertaistamme murtolukua 1/2 - osoittaja ja nimittäjä ovat koalkilukuja, niillä ei ole yhteisiä alkutekijöitä, murtolukua ei voi yksinkertaistaa, se on redusoitumaton.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Yksinkertaistetaan murtoluku 16/24 = 24 / (23 × 3) = (24 : 23) / (((23 × 3) : 23) = 2/3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Yksinkertaistamme murto-osan 45/75 = (32 × 5) / (3 × 52) = ((32 × 5) : (3 × 5)) / ((3 × 52) : (3 × 5)) = 3/ 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Tässä vaiheessa jakeet yksinkertaistetaan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1/2, 16/24 = 2/3 and 45/75 = 3/5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37265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5BF3-2007-2DF2-21A2-4E531F62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1D961-E743-1DE3-52E1-EAAE3A90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Laskemme yksinkertaistamalla saatujen uusien murtolukujen nimittäjien pienimmän yhteiskerran, CMMMC: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tulee olemaan lajiteltujen murtolukujen yhteinen nimittäjä, jota voidaan kutsua myös pienimmäksi yhteiseksi nimittäjäksi.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Jaotamme murtolukujen nimittäjät ja valitsemme yksilöllisesti kaikki alkutekijät korkeimpiin potenssiin kertomalla ne.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on alkuluku, sitä ei voi enää jakaa alkutekijöiksi.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 on alkuluku, sitä ei voi enää jakaa alkutekijöiksi.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 on alkuluku, sitä ei voi enää jakaa alkutekijöiksi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CMMMC (2; 3; 5) = 2 × 3 × 5 = 30.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5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7312F-0751-B908-1DBB-06C35DD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7862"/>
            <a:ext cx="10972800" cy="1143000"/>
          </a:xfrm>
        </p:spPr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7AD4A-29E2-890A-C0B1-F3049F4C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22580"/>
            <a:ext cx="10972800" cy="4254974"/>
          </a:xfrm>
        </p:spPr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Miten positiivisia murtolukuja verrataan: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Jos kahdella positiivisella murtoluvulla on sama nimittäjä, niin murto, jolla on suurempi osoittaja, on suurempi kuin toinen: 2/7 &lt; 6/7. Miksi? 7 osaa suuremmasta numerosta, 6, on aina suurempi kuin 7 osaa pienemmästä numerosta, 2;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Jos kahdella positiivisella murtoluvulla on sama osoittaja, murto, jolla on suurempi nimittäjä, on pienempi kuin toinen: 5/9 &lt; 5/7. Miksi? Kun jaamme saman määrän, 5, harvempiin osiin, 7, tulos on suurempi kuin jakamalla se useampaan osaan, 9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1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E7B-AE97-BE54-249E-263A9CCD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A61F9-E8F3-9B4F-E515-8DC912C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Tuomme murtoluvut samaan nimittäjään vahvistaen niitä: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Kunkin jakeen vahvistuskerroin lasketaan jakamalla CMMMC nimittäjällä: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ensimmäiselle fraktiolle: 30 : 2 = 15;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fraktiolle: 30 : 3 = 10;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murto-osa: 30 : 5 = 6.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Murtoluvut tuodaan samaan nimittäjään vahvistaen kutakin erikseen omalla "vahvistuskertoimellaan":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ensimmäinen murto-osa: 1/2 = (15 × 1) / (15 × 2) = 15/30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murto-osa: 2/3 = (10 × 2) / (10 × 3) = 20/30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murto-osa: 3/5 = (6 × 3) / (6 × 5) = 18/30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6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Lajitellut jakeet ovat</a:t>
            </a:r>
            <a:r>
              <a:rPr lang="en-US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15/30 &lt; 18/30 &lt; 20/30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3/5 &lt; 2/3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45/75 &lt; 16/24</a:t>
            </a:r>
            <a:endParaRPr lang="ro-RO" sz="16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85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7A622-3B0B-5F4F-7E94-CBB57DEB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EF17-9577-C869-8F79-3EB061734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Murtolukujen lisääminen: teoria, vaiheet ja käytännön esimerkki, selitetty. Miten tavalliset jakeet lisätään?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fi-FI" sz="2000" b="1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Nimittäjiin liittyy kaksi tapausta kun lisätään tavallisia murtolukuja: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murtoluvuilla on samat nimittäjät;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murtoluvuilla on erilaiset nimittäjät.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2000" b="1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b="1" kern="1400" spc="-5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i-FI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Kuinka lisäät tavallisia murtolukuja, joilla on sama nimittäjä?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Lisää vain murtolukujen osoittajat.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Tuloksena olevan murtoluvun nimittäjä on jopa murtolukujen yhteinen nimittäjä.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 tuloksena oleva murto-osa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72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2EEB-7613-066F-E7A0-2234C062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7A64-B509-B9AD-701B-1D1F7F3A7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Esimerkki murtolukujen lisäämisestä, joilla on sama nimittäjä, selityksillä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3/18 + 4/18 + 5/18 = (3 + 4 + 5)/18 = 12/18;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Lisäsimme vain murtolukujen osoittajat: 3 + 4 + 5 = 12;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Tuloksena olevan murtoluvun nimittäjä on: 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Yksinkertaista tuloksena oleva murto-osa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12/18 = (12 : 6)/(18 : 6) = 2/3.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7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1100-E178-6FF9-8985-F920A413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fi-FI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haluat lisätä murtolukuja, joilla on eri nimittäjä, murtoluvut on saatettava samaan nimittäjään. Kuinka niin?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Yksinkertaista murtoluvut niiden yksinkertaisimpaan vastaavaan muotoon</a:t>
            </a: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Kerro jokaisen murtoluvun osoittaja ja nimittäjä alkutekijöiksi.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 CMMDC, kunkin murtoluvun osoittajan ja nimittäjän suurin yhteinen jakaja.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saadaan kaikkien yhteisten osoittajan ja nimittäjän alkutekijöiden tulona alimmilla tehoilla.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Sitten se jakaa sekä osoittajan että nimittäjän suurimmalla yhteisellä jakajalla cmmdc - tämän toiminnon jälkeen murtoluku yksinkertaistuu yksinkertaisimpaan ekvivalenttimuotoonsa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5195B-FAEC-B459-8F4A-A5C54AA8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98113-136B-DAC7-C5DD-1DE3E6319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fi-FI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 yksinkertaistettujen murtolukujen uusien nimittäjien pienin yhteinen kerrannainen, CMMMC</a:t>
            </a: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on lisättyjen murtolukujen yhteinen nimittäjä.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Perustele kaikki yksinkertaistettujen murtolukujen uudet nimittäjät.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Pienin yhteinen monikerta CMMMC saadaan kertomalla kaikki yksilölliset alkutekijät, jotka esiintyvät nimittäjähajotelmassa suuriin potenssiin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90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F3E8-9FBF-6F32-CFEE-202A26E7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D008-0865-B001-0529-0CBC930B5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1800" b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Laske</a:t>
            </a: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kunkin</a:t>
            </a: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jakeen</a:t>
            </a: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vahvistuskerroin</a:t>
            </a: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Kerroin on nollasta poikkeava luonnollinen luku, jota käytetään kertomaan kunkin erillisen murtoluvun osoittaja ja nimittäjä, jotta kaikki murtoluvut saadaan samaan yhteiseen nimittäjään.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Jaa edellisessä kohdassa laskettu pienin yhteiskerran CMMMC kunkin yksittäisen murtoluvun nimittäjällä, jolloin saadaan jokaiselle yksittäiselle murtoluvulle luku, "vahvistuskerroin"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57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1E26-3F32-0D6F-D634-A324E27B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4253D-A18E-D8C3-7BD3-FF3667B06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Vahvista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jokainen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fraktio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Kerro kunkin murtoluvun osoittaja ja nimittäjä "vahvistuskertoimella".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Monistamisen jälkeen fraktiot saatetaan samaan nimittäjään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Lisää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fraktiot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Voit lisätä murtoluvut lisäämällä kaikkien murtolukujen osoittajat.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Tuloksena olevan murtoluvun nimittäjä on yhtä suuri kuin lisättyjen murtolukujen yhteinen nimittäjä, eli nimittäjien pienin yhteinen kerrannainen, edellä laskettu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saatua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fraktiota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tarvittaessa</a:t>
            </a: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86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77255"/>
            <a:ext cx="8229600" cy="1143000"/>
          </a:xfrm>
        </p:spPr>
        <p:txBody>
          <a:bodyPr/>
          <a:lstStyle/>
          <a:p>
            <a:r>
              <a:rPr lang="en-US" dirty="0" err="1"/>
              <a:t>Lähteet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</a:t>
            </a:r>
            <a:r>
              <a:rPr lang="en-US" dirty="0"/>
              <a:t> </a:t>
            </a:r>
            <a:r>
              <a:rPr lang="en-US" u="sng" dirty="0">
                <a:hlinkClick r:id="rId3"/>
              </a:rPr>
              <a:t>https://mquest.ro/home/ch?c=6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03524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2604"/>
            <a:ext cx="10972800" cy="1143000"/>
          </a:xfrm>
        </p:spPr>
        <p:txBody>
          <a:bodyPr/>
          <a:lstStyle/>
          <a:p>
            <a:pPr algn="ctr"/>
            <a:r>
              <a:rPr lang="ro-RO" dirty="0"/>
              <a:t>Esimerkkejä</a:t>
            </a:r>
          </a:p>
        </p:txBody>
      </p:sp>
    </p:spTree>
    <p:extLst>
      <p:ext uri="{BB962C8B-B14F-4D97-AF65-F5344CB8AC3E}">
        <p14:creationId xmlns:p14="http://schemas.microsoft.com/office/powerpoint/2010/main" val="100544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38788"/>
            <a:ext cx="10972800" cy="50482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Seuraavaksi vertaan yhtäläisiä osia, jotka eivät kuulu samaan kokonaisuuteen. Kaksi veljeä, Vlad ja Radu, valmistivat kaksi identtistä pizzaa ja istuivat sitten pöytään. Jokainen pizza leikattiin 8 samankokoiseen viipaleeseen. Tässä on kuinka paljon kukin poika söi neljännestunnin jälkeen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Katso kuvaa ja kerro kuka söi vähemmän. Vladin syömät 3 viipaletta, eli 3/8 pizzasta, on vähemmän kuin 5 viipaletta, eli 5/8, jotka Radu söi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3231192" y="2692295"/>
            <a:ext cx="4913180" cy="21428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A2F6-CF72-5780-7713-1207DA60A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101" y="457201"/>
            <a:ext cx="10972800" cy="1143000"/>
          </a:xfrm>
        </p:spPr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B589-2628-31CC-3E1E-B4D702480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kyseessä on kaksi positiivista murtolukua, joilla on eri osoittajat ja nimittäjät: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mikä tahansa positiivinen alayksikköfraktio (joka on pienempi kuin 1) on pienempi kuin mikä tahansa ekviyksikköfraktio (joka on yhtä suuri kuin 1), joka puolestaan ​​on pienempi kuin mikä tahansa superyksikköfraktio (joka on suurempi kuin 1)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3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/7 &lt; 1 &lt; 5/2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murtoluvut ovat molemmat ala- tai superyksikköjä, ne saatetaan ensin samaan nimittäjään, jolloin murto, jonka osoittaja on suurempi, on suurempi kuin toinen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8/9? 5/7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(8 × 7) / (9 × 7)? (5 × 9) / (7 × 9)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56/63 &gt; 45/63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 &gt;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86735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3009"/>
            <a:ext cx="10972800" cy="5363155"/>
          </a:xfrm>
        </p:spPr>
        <p:txBody>
          <a:bodyPr/>
          <a:lstStyle/>
          <a:p>
            <a:r>
              <a:rPr lang="fi-FI" sz="2800" dirty="0">
                <a:solidFill>
                  <a:schemeClr val="tx1"/>
                </a:solidFill>
              </a:rPr>
              <a:t>Voimme verrata kahta murto-osaa vain, jos ne ovat saman kokonaisuuden yhtä suuria osia tai identtisiä kokonaisuuksia. Rodica auttoi isoisäänsä istuttamaan vihanneksia puutarhaan. Vihannekset jaettiin seuraavan kaavan mukaan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442081" y="3041240"/>
            <a:ext cx="6290250" cy="243784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621"/>
            <a:ext cx="10972800" cy="3972492"/>
          </a:xfrm>
        </p:spPr>
        <p:txBody>
          <a:bodyPr/>
          <a:lstStyle/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Huomioimme, että: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2/10 puutarhan pinta-alasta he istuttivat papuja,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tomaatti, 4/10 koko puutarhasta,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1/10 pinnasta on paprikat,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3/10 puutarha-alueesta he istuttivat kaalia.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Suurin pinta-ala on tomaatteja (4/10) ja pienin paprikaa (1/10)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50899"/>
            <a:ext cx="10972800" cy="5375266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Harjoituksia</a:t>
            </a:r>
            <a:r>
              <a:rPr lang="en-US" b="1" dirty="0"/>
              <a:t> ja </a:t>
            </a:r>
            <a:r>
              <a:rPr lang="en-US" b="1" dirty="0" err="1"/>
              <a:t>ongelmia</a:t>
            </a:r>
            <a:r>
              <a:rPr lang="en-US" b="1" dirty="0"/>
              <a:t>:</a:t>
            </a:r>
          </a:p>
          <a:p>
            <a:r>
              <a:rPr lang="en-US" dirty="0"/>
              <a:t>1) </a:t>
            </a:r>
            <a:r>
              <a:rPr lang="fi-FI" dirty="0"/>
              <a:t>Kirjoita ja vertaa sitten esitettyjä murtolukuja käyttämällä suhdemerkkejä </a:t>
            </a:r>
            <a:r>
              <a:rPr lang="en-US" dirty="0"/>
              <a:t>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391898" y="2874647"/>
            <a:ext cx="8397656" cy="23431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7511"/>
            <a:ext cx="10972800" cy="5308654"/>
          </a:xfrm>
        </p:spPr>
        <p:txBody>
          <a:bodyPr/>
          <a:lstStyle/>
          <a:p>
            <a:r>
              <a:rPr lang="en-US" dirty="0"/>
              <a:t>2) </a:t>
            </a:r>
            <a:r>
              <a:rPr lang="fi-FI" dirty="0"/>
              <a:t>Täydennä murtoluvut niin, että seuraavat yhtälöt ovat tosia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</a:t>
            </a:r>
            <a:r>
              <a:rPr lang="fi-FI" dirty="0"/>
              <a:t>Kirjoita pienempi murto-osa ja suurempi murto-osa kuin annetut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650841" y="1830703"/>
            <a:ext cx="8679031" cy="1002192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1070395" y="4658654"/>
            <a:ext cx="3605122" cy="87950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3845"/>
            <a:ext cx="10972800" cy="5272320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fi-FI" dirty="0"/>
              <a:t>Kirjoita kaikki murtoluvut, jotka ovat pienempiä tai yhtä suuria kuin 5/8.</a:t>
            </a:r>
          </a:p>
          <a:p>
            <a:r>
              <a:rPr lang="fi-FI" dirty="0"/>
              <a:t>5. Kirjoita värityksen esittämät murtoluvut nousevaan järjestykseen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705256" y="3194980"/>
            <a:ext cx="6614933" cy="29311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0343"/>
            <a:ext cx="10972800" cy="5435822"/>
          </a:xfrm>
        </p:spPr>
        <p:txBody>
          <a:bodyPr/>
          <a:lstStyle/>
          <a:p>
            <a:r>
              <a:rPr lang="en-US" dirty="0"/>
              <a:t>6. </a:t>
            </a:r>
            <a:r>
              <a:rPr lang="fi-FI" dirty="0"/>
              <a:t>Aseta murtoluvut 2/7 ja 6/7 välille laskevassa järjestyksessä.</a:t>
            </a:r>
          </a:p>
          <a:p>
            <a:r>
              <a:rPr lang="fi-FI" dirty="0"/>
              <a:t>7. Järjestä murtoluvut, joiden nimittäjä 8 ja osoittaja on pariton luku, joka on pienempi kuin 6 nousevassa järjestyksessä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2112518" y="2656743"/>
            <a:ext cx="7742047" cy="32686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731013" y="1052644"/>
            <a:ext cx="7933266" cy="42315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74CC-07C9-D045-EAA0-D146D30B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57FD-B32F-2C92-E4A3-EA3E22D6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1254"/>
            <a:ext cx="10972800" cy="45259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Miten</a:t>
            </a: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negatiivisia</a:t>
            </a: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murtolukuja</a:t>
            </a: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verrataan</a:t>
            </a: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kahdella negatiivisella murtoluvulla on sama nimittäjä, niin murto, jolla on suurempi osoittaja, on pienempi kuin toinen: -2/7 &gt; -6/7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fi-FI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kahdella negatiivisella murtoluvulla on sama osoittaja, murto, jolla on suurempi nimittäjä, on suurempi kuin toinen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-5/9 &gt; -5/7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E7FB8-D511-608D-3106-CABD9263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6D7F-3C76-FBD9-6C27-62BC74CEA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i-FI" sz="3300" b="1" dirty="0">
                <a:solidFill>
                  <a:schemeClr val="tx1"/>
                </a:solidFill>
                <a:cs typeface="Times New Roman" panose="02020603050405020304" pitchFamily="18" charset="0"/>
              </a:rPr>
              <a:t>Kun kyseessä on kaksi negatiivista murtolukua, joilla on eri osoittajat ja nimittäjät</a:t>
            </a:r>
            <a:r>
              <a:rPr lang="en-US" sz="3300" b="1" dirty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en-US" sz="33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i-FI" sz="3300" dirty="0">
                <a:solidFill>
                  <a:schemeClr val="tx1"/>
                </a:solidFill>
                <a:cs typeface="Times New Roman" panose="02020603050405020304" pitchFamily="18" charset="0"/>
              </a:rPr>
              <a:t>mikä tahansa negatiivinen alayksikköfraktio (joka on suurempi kuin -1) on suurempi kuin mikä tahansa negatiivinen ekviyksikköfraktio (joka on yhtä suuri kuin -1), joka puolestaan ​​on suurempi kuin mikä tahansa negatiivinen superyksikköfraktio (joka on pienempi kuin -1):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i-FI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-3/7 &gt; -1 &gt; -5/2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i-FI" sz="3300" dirty="0">
                <a:solidFill>
                  <a:schemeClr val="tx1"/>
                </a:solidFill>
                <a:cs typeface="Times New Roman" panose="02020603050405020304" pitchFamily="18" charset="0"/>
              </a:rPr>
              <a:t>jos murtoluvut ovat molemmat ala- tai superyksikköjä, ne saatetaan ensin samaan nimittäjään, murto, jolla on suurempi osoittaja, on pienempi kuin toinen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- 8/9? - 5/7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(8 × 7) / (9 × 7)? - (5 × 9) / (7 × 9)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- 56/63 &lt; - 45/63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 &lt; - 5/7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2980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EF5-652D-1D87-4CA8-310B1BC5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Mitä murtolukuja voidaan yksinkertaistaa? Pelkistymättömät jakeet</a:t>
            </a: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Tavallista murtolukua, jossa osoittaja ja nimittäjä ovat koalkisia lukuja (niiden ainoa yhteinen tekijä on 1), kutsutaan redusoitumattomaksi murtoluvuksi, eikä sitä voida yksinkertaistaa.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 4/16 ei ole redusoitumaton ja sitä voidaan yksinkertaistaa, koska sekä 4 että 16 ovat jaollisia 4:llä.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Sitä vastoin murto-osa 4/5 on redusoitumaton eikä sitä voida yksinkertaistaa, koska 4:n ja 5:n ainoa yhteinen tekijä on 1.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Yhteenvetona voidaan todeta, että mikä tahansa murtoluku, jonka nimittäjä ja osoittaja sisältävät muita yhteisiä kertoimia kuin 1, voidaan yksinkertaistaa, eli luvut eivät ole alkulukuja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131C9-3CF5-FABB-0DD0-A40985AE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8254"/>
            <a:ext cx="10972800" cy="1143000"/>
          </a:xfrm>
        </p:spPr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DBB8-D0EA-FD12-6C17-16280960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6207"/>
            <a:ext cx="10972800" cy="36318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Miksi</a:t>
            </a:r>
            <a:r>
              <a:rPr lang="en-US" sz="24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yksinkertaistamme</a:t>
            </a:r>
            <a:r>
              <a:rPr lang="en-US" sz="24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murto-osaa</a:t>
            </a:r>
            <a:r>
              <a:rPr lang="en-US" sz="24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fi-FI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Murtolukujen yksinkertaistaminen on tarkoitettu, koska tämä operaatio vähentää sekä nimittäjä että osoittajan arvoa, mikä helpottaa laskelmia, joissa vastaavia murtolukuja käytetään</a:t>
            </a:r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0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01-9D08-5559-3525-04E8ED9A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9645"/>
            <a:ext cx="10972800" cy="1143000"/>
          </a:xfrm>
        </p:spPr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3237-FBC7-76A8-87EB-B78D8148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08875"/>
            <a:ext cx="10972800" cy="2360180"/>
          </a:xfrm>
        </p:spPr>
        <p:txBody>
          <a:bodyPr/>
          <a:lstStyle/>
          <a:p>
            <a:pPr algn="just"/>
            <a:r>
              <a:rPr lang="fi-FI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Yksinkertaistettu murto-osa. Vastaava murto-osa.</a:t>
            </a:r>
          </a:p>
          <a:p>
            <a:pPr algn="just"/>
            <a:r>
              <a:rPr lang="fi-FI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Tuloksena olevaa murtolukua, 6/8, kutsutaan murtoluvuksi, joka vastaa alkuperäistä murtolukua 12/16, eli se edustaa samaa arvoa, samaa osuutta kokonaisuudesta ja saatiin alkuperäisestä murtoluvusta yksinkertaistamalla: molemmat osoittaja ja nimittäjä jaettiin luvulla 2</a:t>
            </a:r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4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C4-FBBA-3DCC-ED10-A75FA21E4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Murtolukujen</a:t>
            </a:r>
            <a:r>
              <a:rPr lang="en-US" b="1" dirty="0"/>
              <a:t> </a:t>
            </a:r>
            <a:r>
              <a:rPr lang="en-US" b="1" dirty="0" err="1"/>
              <a:t>vertailu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3B3B-7591-8A1F-38CC-2E4811EA9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Lopuksi murtoluvun yksinkertaistamiseksi sen yksinkertaisimpaan, pelkistymättömään muotoon jaa murtoluvun osoittaja ja nimittäjä CMMDC:llä: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12/16 = (12:4) / (16:4) = ¾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Pelkistymätön murto-osa. Näin saatua murto-osaa, 3/4, kutsutaan pelkistämättömäksi yksinkertaistetuksi murtoluvuksi (eli sitä ei voi yksinkertaistaa enempää, se on yksinkertaisimmassa muodossaan, osoittaja ja nimittäjä ovat alkulukuja keskenään, niillä ei ole muita yhteisiä jakajia kuin 1).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Murto-osa 3/4 on yhtä suuri kuin alkuperäinen murtoluku 12/16, eli se edustaa samaa arvoa (tai samaa suhdetta). Kuten yllä näimme: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3/4 = 6/8 = 12/18 - nämä ovat kaikki ekvivalentteja murtolukuja, jotka on saatu yksinkertaistamalla.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i-FI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Vastaavat murtoluvut voidaan saada paitsi yksinkertaistamalla, myös kertomalla murto-osa eli kertomalla osoittaja ja nimittäjä samalla nollasta poikkeavalla luvulla, eli käänteisellä yksinkertaistamisprosessilla, mutta se on toinen keskustelu</a:t>
            </a: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88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209</TotalTime>
  <Words>2673</Words>
  <Application>Microsoft Office PowerPoint</Application>
  <PresentationFormat>Widescreen</PresentationFormat>
  <Paragraphs>238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Adobe Heiti Std R</vt:lpstr>
      <vt:lpstr>Arial</vt:lpstr>
      <vt:lpstr>Calibri</vt:lpstr>
      <vt:lpstr>Office Theme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Murtolukujen vertailu</vt:lpstr>
      <vt:lpstr>Lähteet</vt:lpstr>
      <vt:lpstr>Esimerkkejä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lastModifiedBy>User</cp:lastModifiedBy>
  <cp:revision>77</cp:revision>
  <dcterms:created xsi:type="dcterms:W3CDTF">2022-06-19T18:34:58Z</dcterms:created>
  <dcterms:modified xsi:type="dcterms:W3CDTF">2023-02-02T13:05:34Z</dcterms:modified>
</cp:coreProperties>
</file>