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7"/>
  </p:notesMasterIdLst>
  <p:handoutMasterIdLst>
    <p:handoutMasterId r:id="rId8"/>
  </p:handoutMasterIdLst>
  <p:sldIdLst>
    <p:sldId id="256" r:id="rId2"/>
    <p:sldId id="268" r:id="rId3"/>
    <p:sldId id="269" r:id="rId4"/>
    <p:sldId id="270" r:id="rId5"/>
    <p:sldId id="271" r:id="rId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108" d="100"/>
          <a:sy n="108" d="100"/>
        </p:scale>
        <p:origin x="170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02/02/2023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2/2/2023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5.wmf"/><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3.bin"/><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oleObject" Target="../embeddings/oleObject5.bin"/><Relationship Id="rId1"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oleObject" Target="../embeddings/oleObject6.bin"/></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7" Type="http://schemas.openxmlformats.org/officeDocument/2006/relationships/image" Target="../media/image12.wmf"/><Relationship Id="rId2" Type="http://schemas.openxmlformats.org/officeDocument/2006/relationships/oleObject" Target="../embeddings/oleObject7.bin"/><Relationship Id="rId1" Type="http://schemas.openxmlformats.org/officeDocument/2006/relationships/slideLayout" Target="../slideLayouts/slideLayout2.xml"/><Relationship Id="rId6" Type="http://schemas.openxmlformats.org/officeDocument/2006/relationships/oleObject" Target="../embeddings/oleObject9.bin"/><Relationship Id="rId5" Type="http://schemas.openxmlformats.org/officeDocument/2006/relationships/image" Target="../media/image11.wmf"/><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204864"/>
            <a:ext cx="8276456" cy="1470025"/>
          </a:xfrm>
        </p:spPr>
        <p:txBody>
          <a:bodyPr/>
          <a:lstStyle/>
          <a:p>
            <a:pPr marL="0" marR="0" algn="ctr">
              <a:lnSpc>
                <a:spcPct val="107000"/>
              </a:lnSpc>
              <a:spcBef>
                <a:spcPts val="0"/>
              </a:spcBef>
              <a:spcAft>
                <a:spcPts val="1200"/>
              </a:spcAft>
            </a:pPr>
            <a:r>
              <a:rPr lang="en-US" b="1" dirty="0" err="1">
                <a:effectLst/>
                <a:latin typeface="+mn-lt"/>
                <a:ea typeface="Calibri" panose="020F0502020204030204" pitchFamily="34" charset="0"/>
                <a:cs typeface="Times New Roman" panose="02020603050405020304" pitchFamily="18" charset="0"/>
              </a:rPr>
              <a:t>Desimaalimurtoluvut</a:t>
            </a:r>
            <a:endParaRPr lang="en-US" dirty="0">
              <a:effectLst/>
              <a:latin typeface="+mn-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96916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ct 19">
            <a:extLst>
              <a:ext uri="{FF2B5EF4-FFF2-40B4-BE49-F238E27FC236}">
                <a16:creationId xmlns:a16="http://schemas.microsoft.com/office/drawing/2014/main" id="{840844C5-0B3E-29D2-A747-F2D26AB03D19}"/>
              </a:ext>
            </a:extLst>
          </p:cNvPr>
          <p:cNvGraphicFramePr>
            <a:graphicFrameLocks noChangeAspect="1"/>
          </p:cNvGraphicFramePr>
          <p:nvPr>
            <p:extLst>
              <p:ext uri="{D42A27DB-BD31-4B8C-83A1-F6EECF244321}">
                <p14:modId xmlns:p14="http://schemas.microsoft.com/office/powerpoint/2010/main" val="3234975651"/>
              </p:ext>
            </p:extLst>
          </p:nvPr>
        </p:nvGraphicFramePr>
        <p:xfrm>
          <a:off x="1852964" y="4149080"/>
          <a:ext cx="650875" cy="377825"/>
        </p:xfrm>
        <a:graphic>
          <a:graphicData uri="http://schemas.openxmlformats.org/presentationml/2006/ole">
            <mc:AlternateContent xmlns:mc="http://schemas.openxmlformats.org/markup-compatibility/2006">
              <mc:Choice xmlns:v="urn:schemas-microsoft-com:vml" Requires="v">
                <p:oleObj r:id="rId2" imgW="660400" imgH="368300" progId="Equation.DSMT4">
                  <p:embed/>
                </p:oleObj>
              </mc:Choice>
              <mc:Fallback>
                <p:oleObj r:id="rId2" imgW="660400" imgH="368300" progId="Equation.DSMT4">
                  <p:embed/>
                  <p:pic>
                    <p:nvPicPr>
                      <p:cNvPr id="0" name="Object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2964" y="4149080"/>
                        <a:ext cx="650875" cy="377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a:extLst>
              <a:ext uri="{FF2B5EF4-FFF2-40B4-BE49-F238E27FC236}">
                <a16:creationId xmlns:a16="http://schemas.microsoft.com/office/drawing/2014/main" id="{DA47D358-36D1-E69F-F6F5-50EE88CCA4BC}"/>
              </a:ext>
            </a:extLst>
          </p:cNvPr>
          <p:cNvGraphicFramePr>
            <a:graphicFrameLocks noChangeAspect="1"/>
          </p:cNvGraphicFramePr>
          <p:nvPr>
            <p:extLst>
              <p:ext uri="{D42A27DB-BD31-4B8C-83A1-F6EECF244321}">
                <p14:modId xmlns:p14="http://schemas.microsoft.com/office/powerpoint/2010/main" val="962951453"/>
              </p:ext>
            </p:extLst>
          </p:nvPr>
        </p:nvGraphicFramePr>
        <p:xfrm>
          <a:off x="1835696" y="4653136"/>
          <a:ext cx="1143000" cy="384175"/>
        </p:xfrm>
        <a:graphic>
          <a:graphicData uri="http://schemas.openxmlformats.org/presentationml/2006/ole">
            <mc:AlternateContent xmlns:mc="http://schemas.openxmlformats.org/markup-compatibility/2006">
              <mc:Choice xmlns:v="urn:schemas-microsoft-com:vml" Requires="v">
                <p:oleObj r:id="rId4" imgW="1143000" imgH="393700" progId="Equation.DSMT4">
                  <p:embed/>
                </p:oleObj>
              </mc:Choice>
              <mc:Fallback>
                <p:oleObj r:id="rId4" imgW="1143000" imgH="393700"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4653136"/>
                        <a:ext cx="1143000" cy="384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ectangle 18">
            <a:extLst>
              <a:ext uri="{FF2B5EF4-FFF2-40B4-BE49-F238E27FC236}">
                <a16:creationId xmlns:a16="http://schemas.microsoft.com/office/drawing/2014/main" id="{B710A86F-7A43-95CA-0E52-04E2F7082F01}"/>
              </a:ext>
            </a:extLst>
          </p:cNvPr>
          <p:cNvSpPr>
            <a:spLocks noChangeArrowheads="1"/>
          </p:cNvSpPr>
          <p:nvPr/>
        </p:nvSpPr>
        <p:spPr bwMode="auto">
          <a:xfrm>
            <a:off x="899592" y="1537321"/>
            <a:ext cx="7632848" cy="2523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52352" rIns="0" bIns="15235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i-FI" altLang="en-US"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Tavallinen murtoluku, jonka nimittäjä on kymmenen potenssi</a:t>
            </a:r>
            <a:endParaRPr kumimoji="0" lang="en-US" altLang="en-US"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Mikä tahansa tavallinen murtoluku, jonka potenssi on kymmenen nimittäjää, kirjoitetaan desimaalimurtoluvuksi asettamalla pilkku osoittajan numeroiden eteen, laskettuna oikealta vasemmalle ja joka on yhtä suuri kuin 10:n eksponentti nimittäjässä. Tarvittaessa kirjoitetaan nollia osoittajan eteen.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i-FI"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Esimerkkejä</a:t>
            </a:r>
            <a:r>
              <a:rPr kumimoji="0" lang="en-US"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a:t>
            </a:r>
            <a:endParaRPr kumimoji="0" lang="en-US" altLang="en-US" i="0" u="none" strike="noStrike" cap="none" normalizeH="0" baseline="0" dirty="0">
              <a:ln>
                <a:noFill/>
              </a:ln>
              <a:solidFill>
                <a:schemeClr val="tx1"/>
              </a:solidFill>
              <a:effectLst/>
            </a:endParaRPr>
          </a:p>
        </p:txBody>
      </p:sp>
      <p:sp>
        <p:nvSpPr>
          <p:cNvPr id="23" name="Rectangle 19">
            <a:extLst>
              <a:ext uri="{FF2B5EF4-FFF2-40B4-BE49-F238E27FC236}">
                <a16:creationId xmlns:a16="http://schemas.microsoft.com/office/drawing/2014/main" id="{B22F43B9-0263-985C-099A-CACECC149C1E}"/>
              </a:ext>
            </a:extLst>
          </p:cNvPr>
          <p:cNvSpPr>
            <a:spLocks noChangeArrowheads="1"/>
          </p:cNvSpPr>
          <p:nvPr/>
        </p:nvSpPr>
        <p:spPr bwMode="auto">
          <a:xfrm>
            <a:off x="0" y="511860"/>
            <a:ext cx="23756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n-US" b="0" i="0" u="none" strike="noStrike" cap="none" normalizeH="0" baseline="0">
                <a:ln>
                  <a:noFill/>
                </a:ln>
                <a:solidFill>
                  <a:schemeClr val="tx1"/>
                </a:solidFill>
                <a:effectLst/>
                <a:ea typeface="Calibri" panose="020F0502020204030204" pitchFamily="34" charset="0"/>
                <a:cs typeface="Times New Roman" panose="02020603050405020304" pitchFamily="18" charset="0"/>
              </a:rPr>
              <a:t> </a:t>
            </a:r>
            <a:endParaRPr kumimoji="0" lang="en-US" altLang="en-US"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a:ln>
                <a:noFill/>
              </a:ln>
              <a:solidFill>
                <a:schemeClr val="tx1"/>
              </a:solidFill>
              <a:effectLst/>
            </a:endParaRPr>
          </a:p>
        </p:txBody>
      </p:sp>
      <p:sp>
        <p:nvSpPr>
          <p:cNvPr id="24" name="Rectangle 20">
            <a:extLst>
              <a:ext uri="{FF2B5EF4-FFF2-40B4-BE49-F238E27FC236}">
                <a16:creationId xmlns:a16="http://schemas.microsoft.com/office/drawing/2014/main" id="{4B3674B7-6B5A-B692-323D-517771B0ABEB}"/>
              </a:ext>
            </a:extLst>
          </p:cNvPr>
          <p:cNvSpPr>
            <a:spLocks noChangeArrowheads="1"/>
          </p:cNvSpPr>
          <p:nvPr/>
        </p:nvSpPr>
        <p:spPr bwMode="auto">
          <a:xfrm>
            <a:off x="4453217" y="1034534"/>
            <a:ext cx="2375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n-US" b="0" i="0" u="none" strike="noStrike" cap="none" normalizeH="0" baseline="0">
                <a:ln>
                  <a:noFill/>
                </a:ln>
                <a:solidFill>
                  <a:schemeClr val="tx1"/>
                </a:solidFill>
                <a:effectLst/>
                <a:ea typeface="Calibri" panose="020F0502020204030204" pitchFamily="34" charset="0"/>
                <a:cs typeface="Times New Roman" panose="02020603050405020304" pitchFamily="18" charset="0"/>
              </a:rPr>
              <a:t> </a:t>
            </a:r>
            <a:endParaRPr kumimoji="0" lang="es-ES" altLang="en-US" b="0" i="0" u="none" strike="noStrike" cap="none" normalizeH="0" baseline="0">
              <a:ln>
                <a:noFill/>
              </a:ln>
              <a:solidFill>
                <a:schemeClr val="tx1"/>
              </a:solidFill>
              <a:effectLst/>
            </a:endParaRPr>
          </a:p>
        </p:txBody>
      </p:sp>
    </p:spTree>
    <p:extLst>
      <p:ext uri="{BB962C8B-B14F-4D97-AF65-F5344CB8AC3E}">
        <p14:creationId xmlns:p14="http://schemas.microsoft.com/office/powerpoint/2010/main" val="818931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D6377BA5-812B-AA0B-4104-2E9B4DCDE0FA}"/>
              </a:ext>
            </a:extLst>
          </p:cNvPr>
          <p:cNvGraphicFramePr>
            <a:graphicFrameLocks noChangeAspect="1"/>
          </p:cNvGraphicFramePr>
          <p:nvPr>
            <p:extLst>
              <p:ext uri="{D42A27DB-BD31-4B8C-83A1-F6EECF244321}">
                <p14:modId xmlns:p14="http://schemas.microsoft.com/office/powerpoint/2010/main" val="2177176293"/>
              </p:ext>
            </p:extLst>
          </p:nvPr>
        </p:nvGraphicFramePr>
        <p:xfrm>
          <a:off x="2267744" y="3240087"/>
          <a:ext cx="650875" cy="377825"/>
        </p:xfrm>
        <a:graphic>
          <a:graphicData uri="http://schemas.openxmlformats.org/presentationml/2006/ole">
            <mc:AlternateContent xmlns:mc="http://schemas.openxmlformats.org/markup-compatibility/2006">
              <mc:Choice xmlns:v="urn:schemas-microsoft-com:vml" Requires="v">
                <p:oleObj r:id="rId2" imgW="660400" imgH="368300" progId="Equation.DSMT4">
                  <p:embed/>
                </p:oleObj>
              </mc:Choice>
              <mc:Fallback>
                <p:oleObj r:id="rId2" imgW="660400" imgH="368300" progId="Equation.DSMT4">
                  <p:embed/>
                  <p:pic>
                    <p:nvPicPr>
                      <p:cNvPr id="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3240087"/>
                        <a:ext cx="650875" cy="377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a:extLst>
              <a:ext uri="{FF2B5EF4-FFF2-40B4-BE49-F238E27FC236}">
                <a16:creationId xmlns:a16="http://schemas.microsoft.com/office/drawing/2014/main" id="{735F0691-51C2-C1C9-698A-8DA1316CE8EC}"/>
              </a:ext>
            </a:extLst>
          </p:cNvPr>
          <p:cNvGraphicFramePr>
            <a:graphicFrameLocks noChangeAspect="1"/>
          </p:cNvGraphicFramePr>
          <p:nvPr>
            <p:extLst>
              <p:ext uri="{D42A27DB-BD31-4B8C-83A1-F6EECF244321}">
                <p14:modId xmlns:p14="http://schemas.microsoft.com/office/powerpoint/2010/main" val="3227136484"/>
              </p:ext>
            </p:extLst>
          </p:nvPr>
        </p:nvGraphicFramePr>
        <p:xfrm>
          <a:off x="2286512" y="3738411"/>
          <a:ext cx="800100" cy="377825"/>
        </p:xfrm>
        <a:graphic>
          <a:graphicData uri="http://schemas.openxmlformats.org/presentationml/2006/ole">
            <mc:AlternateContent xmlns:mc="http://schemas.openxmlformats.org/markup-compatibility/2006">
              <mc:Choice xmlns:v="urn:schemas-microsoft-com:vml" Requires="v">
                <p:oleObj r:id="rId4" imgW="800100" imgH="368300" progId="Equation.DSMT4">
                  <p:embed/>
                </p:oleObj>
              </mc:Choice>
              <mc:Fallback>
                <p:oleObj r:id="rId4" imgW="800100" imgH="3683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512" y="3738411"/>
                        <a:ext cx="800100" cy="377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a:extLst>
              <a:ext uri="{FF2B5EF4-FFF2-40B4-BE49-F238E27FC236}">
                <a16:creationId xmlns:a16="http://schemas.microsoft.com/office/drawing/2014/main" id="{B2198A28-3C35-1392-413C-8C17C0902629}"/>
              </a:ext>
            </a:extLst>
          </p:cNvPr>
          <p:cNvSpPr>
            <a:spLocks noChangeArrowheads="1"/>
          </p:cNvSpPr>
          <p:nvPr/>
        </p:nvSpPr>
        <p:spPr bwMode="auto">
          <a:xfrm>
            <a:off x="755576" y="869232"/>
            <a:ext cx="6876256" cy="2800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52352" rIns="0" bIns="15235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i-FI" altLang="en-US"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Desimaaliluku, jossa on äärellinen määrä desimaalipaikkoja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Mikä tahansa desimaalimurto, jossa on äärellinen määrä desimaalilukuja, muunnetaan tavalliseksi murtoluvuksi, jonka osoittaja koostuu desimaalimurtoluvusta saadusta luonnollisesta luvusta poistamalla pilkku ja nimittäjä potenssi 10, jonka eksponentti on yhtä suuri kuin desimaalien äärellisten desimaalien määrä. murto-osa.</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i-FI"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Esimerkkejä</a:t>
            </a:r>
            <a:r>
              <a:rPr kumimoji="0" lang="en-US" altLang="en-US"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a:t>
            </a:r>
            <a:endParaRPr kumimoji="0" lang="en-US" altLang="en-US" i="0" u="none" strike="noStrike" cap="none" normalizeH="0" baseline="0" dirty="0">
              <a:ln>
                <a:noFill/>
              </a:ln>
              <a:solidFill>
                <a:schemeClr val="tx1"/>
              </a:solidFill>
              <a:effectLst/>
            </a:endParaRPr>
          </a:p>
        </p:txBody>
      </p:sp>
      <p:sp>
        <p:nvSpPr>
          <p:cNvPr id="7" name="Rectangle 4">
            <a:extLst>
              <a:ext uri="{FF2B5EF4-FFF2-40B4-BE49-F238E27FC236}">
                <a16:creationId xmlns:a16="http://schemas.microsoft.com/office/drawing/2014/main" id="{F33A654E-83A0-5F20-F968-9BA9C371FF65}"/>
              </a:ext>
            </a:extLst>
          </p:cNvPr>
          <p:cNvSpPr>
            <a:spLocks noChangeArrowheads="1"/>
          </p:cNvSpPr>
          <p:nvPr/>
        </p:nvSpPr>
        <p:spPr bwMode="auto">
          <a:xfrm>
            <a:off x="0" y="8350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3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Rectangle 5">
            <a:extLst>
              <a:ext uri="{FF2B5EF4-FFF2-40B4-BE49-F238E27FC236}">
                <a16:creationId xmlns:a16="http://schemas.microsoft.com/office/drawing/2014/main" id="{F1E9A464-9812-FDAE-7278-2CC0D2C24D0D}"/>
              </a:ext>
            </a:extLst>
          </p:cNvPr>
          <p:cNvSpPr>
            <a:spLocks noChangeArrowheads="1"/>
          </p:cNvSpPr>
          <p:nvPr/>
        </p:nvSpPr>
        <p:spPr bwMode="auto">
          <a:xfrm>
            <a:off x="0" y="1212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047065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7">
            <a:extLst>
              <a:ext uri="{FF2B5EF4-FFF2-40B4-BE49-F238E27FC236}">
                <a16:creationId xmlns:a16="http://schemas.microsoft.com/office/drawing/2014/main" id="{244796FA-3BF0-5848-1901-3A597B987632}"/>
              </a:ext>
            </a:extLst>
          </p:cNvPr>
          <p:cNvSpPr>
            <a:spLocks noChangeArrowheads="1"/>
          </p:cNvSpPr>
          <p:nvPr/>
        </p:nvSpPr>
        <p:spPr bwMode="auto">
          <a:xfrm>
            <a:off x="603763" y="1167247"/>
            <a:ext cx="3467296" cy="590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2352" rIns="0" bIns="152352" numCol="1" anchor="ctr" anchorCtr="0" compatLnSpc="1">
            <a:prstTxWarp prst="textNoShape">
              <a:avLst/>
            </a:prstTxWarp>
            <a:spAutoFit/>
          </a:bodyPr>
          <a:lstStyle/>
          <a:p>
            <a:pPr marL="0" marR="0">
              <a:lnSpc>
                <a:spcPct val="107000"/>
              </a:lnSpc>
              <a:spcBef>
                <a:spcPts val="1200"/>
              </a:spcBef>
              <a:spcAft>
                <a:spcPts val="1200"/>
              </a:spcAft>
            </a:pPr>
            <a:r>
              <a:rPr lang="en-US" b="1" kern="0" dirty="0" err="1">
                <a:effectLst/>
                <a:ea typeface="Times New Roman" panose="02020603050405020304" pitchFamily="18" charset="0"/>
                <a:cs typeface="Times New Roman" panose="02020603050405020304" pitchFamily="18" charset="0"/>
              </a:rPr>
              <a:t>Tavallinen</a:t>
            </a:r>
            <a:r>
              <a:rPr lang="en-US" b="1" kern="0" dirty="0">
                <a:effectLst/>
                <a:ea typeface="Times New Roman" panose="02020603050405020304" pitchFamily="18" charset="0"/>
                <a:cs typeface="Times New Roman" panose="02020603050405020304" pitchFamily="18" charset="0"/>
              </a:rPr>
              <a:t> </a:t>
            </a:r>
            <a:r>
              <a:rPr lang="en-US" b="1" kern="0" dirty="0" err="1">
                <a:effectLst/>
                <a:ea typeface="Times New Roman" panose="02020603050405020304" pitchFamily="18" charset="0"/>
                <a:cs typeface="Times New Roman" panose="02020603050405020304" pitchFamily="18" charset="0"/>
              </a:rPr>
              <a:t>pelkistymätön</a:t>
            </a:r>
            <a:r>
              <a:rPr lang="en-US" b="1" kern="0" dirty="0">
                <a:effectLst/>
                <a:ea typeface="Times New Roman" panose="02020603050405020304" pitchFamily="18" charset="0"/>
                <a:cs typeface="Times New Roman" panose="02020603050405020304" pitchFamily="18" charset="0"/>
              </a:rPr>
              <a:t> </a:t>
            </a:r>
            <a:r>
              <a:rPr lang="en-US" b="1" kern="0" dirty="0" err="1">
                <a:effectLst/>
                <a:ea typeface="Times New Roman" panose="02020603050405020304" pitchFamily="18" charset="0"/>
                <a:cs typeface="Times New Roman" panose="02020603050405020304" pitchFamily="18" charset="0"/>
              </a:rPr>
              <a:t>murtoluku</a:t>
            </a:r>
            <a:endParaRPr lang="en-US" b="1" kern="0" dirty="0">
              <a:effectLst/>
              <a:ea typeface="Times New Roman" panose="02020603050405020304" pitchFamily="18" charset="0"/>
              <a:cs typeface="Times New Roman" panose="02020603050405020304" pitchFamily="18" charset="0"/>
            </a:endParaRPr>
          </a:p>
        </p:txBody>
      </p:sp>
      <p:graphicFrame>
        <p:nvGraphicFramePr>
          <p:cNvPr id="31" name="Object 30">
            <a:extLst>
              <a:ext uri="{FF2B5EF4-FFF2-40B4-BE49-F238E27FC236}">
                <a16:creationId xmlns:a16="http://schemas.microsoft.com/office/drawing/2014/main" id="{A78B7888-61D4-6C81-38B1-AFCBB037E842}"/>
              </a:ext>
            </a:extLst>
          </p:cNvPr>
          <p:cNvGraphicFramePr>
            <a:graphicFrameLocks noChangeAspect="1"/>
          </p:cNvGraphicFramePr>
          <p:nvPr>
            <p:extLst>
              <p:ext uri="{D42A27DB-BD31-4B8C-83A1-F6EECF244321}">
                <p14:modId xmlns:p14="http://schemas.microsoft.com/office/powerpoint/2010/main" val="313694457"/>
              </p:ext>
            </p:extLst>
          </p:nvPr>
        </p:nvGraphicFramePr>
        <p:xfrm>
          <a:off x="3901936" y="1852936"/>
          <a:ext cx="149225" cy="377825"/>
        </p:xfrm>
        <a:graphic>
          <a:graphicData uri="http://schemas.openxmlformats.org/presentationml/2006/ole">
            <mc:AlternateContent xmlns:mc="http://schemas.openxmlformats.org/markup-compatibility/2006">
              <mc:Choice xmlns:v="urn:schemas-microsoft-com:vml" Requires="v">
                <p:oleObj r:id="rId2" imgW="139700" imgH="368300" progId="Equation.DSMT4">
                  <p:embed/>
                </p:oleObj>
              </mc:Choice>
              <mc:Fallback>
                <p:oleObj r:id="rId2" imgW="139700" imgH="368300" progId="Equation.DSMT4">
                  <p:embed/>
                  <p:pic>
                    <p:nvPicPr>
                      <p:cNvPr id="0" name="Object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1936" y="1852936"/>
                        <a:ext cx="149225" cy="377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2" name="Object 31">
            <a:extLst>
              <a:ext uri="{FF2B5EF4-FFF2-40B4-BE49-F238E27FC236}">
                <a16:creationId xmlns:a16="http://schemas.microsoft.com/office/drawing/2014/main" id="{F69D7814-07B8-4AC8-2255-AC27A039516F}"/>
              </a:ext>
            </a:extLst>
          </p:cNvPr>
          <p:cNvGraphicFramePr>
            <a:graphicFrameLocks noChangeAspect="1"/>
          </p:cNvGraphicFramePr>
          <p:nvPr>
            <p:extLst>
              <p:ext uri="{D42A27DB-BD31-4B8C-83A1-F6EECF244321}">
                <p14:modId xmlns:p14="http://schemas.microsoft.com/office/powerpoint/2010/main" val="3191072517"/>
              </p:ext>
            </p:extLst>
          </p:nvPr>
        </p:nvGraphicFramePr>
        <p:xfrm>
          <a:off x="4187254" y="1954564"/>
          <a:ext cx="312738" cy="160338"/>
        </p:xfrm>
        <a:graphic>
          <a:graphicData uri="http://schemas.openxmlformats.org/presentationml/2006/ole">
            <mc:AlternateContent xmlns:mc="http://schemas.openxmlformats.org/markup-compatibility/2006">
              <mc:Choice xmlns:v="urn:schemas-microsoft-com:vml" Requires="v">
                <p:oleObj r:id="rId4" imgW="317087" imgH="164885" progId="Equation.DSMT4">
                  <p:embed/>
                </p:oleObj>
              </mc:Choice>
              <mc:Fallback>
                <p:oleObj r:id="rId4" imgW="317087" imgH="164885" progId="Equation.DSMT4">
                  <p:embed/>
                  <p:pic>
                    <p:nvPicPr>
                      <p:cNvPr id="0" name="Object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7254" y="1954564"/>
                        <a:ext cx="312738" cy="160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Rectangle 30">
            <a:extLst>
              <a:ext uri="{FF2B5EF4-FFF2-40B4-BE49-F238E27FC236}">
                <a16:creationId xmlns:a16="http://schemas.microsoft.com/office/drawing/2014/main" id="{02FB1849-3B22-0018-DAD0-7296E22125FC}"/>
              </a:ext>
            </a:extLst>
          </p:cNvPr>
          <p:cNvSpPr>
            <a:spLocks noChangeArrowheads="1"/>
          </p:cNvSpPr>
          <p:nvPr/>
        </p:nvSpPr>
        <p:spPr bwMode="auto">
          <a:xfrm>
            <a:off x="584615" y="1883196"/>
            <a:ext cx="326730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i-FI" altLang="en-US" sz="1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Mikä tahansa tavallinen pelkistymätön murtoluku</a:t>
            </a:r>
            <a:endParaRPr kumimoji="0" lang="en-US" altLang="en-US" sz="1800" b="0" i="0" u="none" strike="noStrike" cap="none" normalizeH="0" baseline="0" dirty="0">
              <a:ln>
                <a:noFill/>
              </a:ln>
              <a:solidFill>
                <a:schemeClr val="tx1"/>
              </a:solidFill>
              <a:effectLst/>
            </a:endParaRPr>
          </a:p>
        </p:txBody>
      </p:sp>
      <p:sp>
        <p:nvSpPr>
          <p:cNvPr id="35" name="Rectangle 32">
            <a:extLst>
              <a:ext uri="{FF2B5EF4-FFF2-40B4-BE49-F238E27FC236}">
                <a16:creationId xmlns:a16="http://schemas.microsoft.com/office/drawing/2014/main" id="{AEF8EEB1-DB27-D33B-66F5-F02F98CFF3D9}"/>
              </a:ext>
            </a:extLst>
          </p:cNvPr>
          <p:cNvSpPr>
            <a:spLocks noChangeArrowheads="1"/>
          </p:cNvSpPr>
          <p:nvPr/>
        </p:nvSpPr>
        <p:spPr bwMode="auto">
          <a:xfrm>
            <a:off x="4572000" y="1883196"/>
            <a:ext cx="41487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i-FI" altLang="en-US" sz="1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muunnetaan luonnollisen luvun jakoalgoritmin avulla muotoon:</a:t>
            </a:r>
            <a:endParaRPr kumimoji="0" lang="en-US" altLang="en-US" sz="1800" b="0" i="0" u="none" strike="noStrike" cap="none" normalizeH="0" baseline="0" dirty="0">
              <a:ln>
                <a:noFill/>
              </a:ln>
              <a:solidFill>
                <a:schemeClr val="tx1"/>
              </a:solidFill>
              <a:effectLst/>
            </a:endParaRPr>
          </a:p>
        </p:txBody>
      </p:sp>
      <p:sp>
        <p:nvSpPr>
          <p:cNvPr id="58" name="TextBox 57">
            <a:extLst>
              <a:ext uri="{FF2B5EF4-FFF2-40B4-BE49-F238E27FC236}">
                <a16:creationId xmlns:a16="http://schemas.microsoft.com/office/drawing/2014/main" id="{FE628A8B-FADE-1FD7-C99D-3BE912B007A8}"/>
              </a:ext>
            </a:extLst>
          </p:cNvPr>
          <p:cNvSpPr txBox="1"/>
          <p:nvPr/>
        </p:nvSpPr>
        <p:spPr>
          <a:xfrm>
            <a:off x="2231232" y="4976353"/>
            <a:ext cx="6192688" cy="369332"/>
          </a:xfrm>
          <a:prstGeom prst="rect">
            <a:avLst/>
          </a:prstGeom>
          <a:noFill/>
        </p:spPr>
        <p:txBody>
          <a:bodyPr wrap="square" rtlCol="0">
            <a:spAutoFit/>
          </a:bodyPr>
          <a:lstStyle/>
          <a:p>
            <a:endParaRPr lang="en-US" dirty="0"/>
          </a:p>
        </p:txBody>
      </p:sp>
      <p:sp>
        <p:nvSpPr>
          <p:cNvPr id="62" name="Rectangle 57">
            <a:extLst>
              <a:ext uri="{FF2B5EF4-FFF2-40B4-BE49-F238E27FC236}">
                <a16:creationId xmlns:a16="http://schemas.microsoft.com/office/drawing/2014/main" id="{BE4A4CD3-5C35-808F-78C8-D7F708B12535}"/>
              </a:ext>
            </a:extLst>
          </p:cNvPr>
          <p:cNvSpPr>
            <a:spLocks noChangeArrowheads="1"/>
          </p:cNvSpPr>
          <p:nvPr/>
        </p:nvSpPr>
        <p:spPr bwMode="auto">
          <a:xfrm>
            <a:off x="591932" y="2326306"/>
            <a:ext cx="666983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indent="-171450" algn="just" eaLnBrk="0" fontAlgn="base" hangingPunct="0">
              <a:spcBef>
                <a:spcPct val="0"/>
              </a:spcBef>
              <a:spcAft>
                <a:spcPct val="0"/>
              </a:spcAft>
              <a:buFont typeface="Arial" panose="020B0604020202020204" pitchFamily="34" charset="0"/>
              <a:buChar char="•"/>
            </a:pPr>
            <a:r>
              <a:rPr kumimoji="0" lang="fi-FI" altLang="en-US" sz="1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äärellinen desimaaliluku, jos b:n hajotus alkutekijöiden tuloksi sisältää vain kertoimet 2 tai 5</a:t>
            </a:r>
            <a:r>
              <a:rPr kumimoji="0" lang="en-US" altLang="en-US" sz="1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t>
            </a:r>
            <a:endParaRPr kumimoji="0" lang="es-ES" altLang="en-US" sz="1800" b="0" i="0" u="none" strike="noStrike" cap="none" normalizeH="0" baseline="0" dirty="0">
              <a:ln>
                <a:noFill/>
              </a:ln>
              <a:solidFill>
                <a:schemeClr val="tx1"/>
              </a:solidFill>
              <a:effectLst/>
            </a:endParaRPr>
          </a:p>
        </p:txBody>
      </p:sp>
      <p:sp>
        <p:nvSpPr>
          <p:cNvPr id="64" name="Rectangle 59">
            <a:extLst>
              <a:ext uri="{FF2B5EF4-FFF2-40B4-BE49-F238E27FC236}">
                <a16:creationId xmlns:a16="http://schemas.microsoft.com/office/drawing/2014/main" id="{1CCA16FD-A966-9ACA-6386-11AF35DEFD1E}"/>
              </a:ext>
            </a:extLst>
          </p:cNvPr>
          <p:cNvSpPr>
            <a:spLocks noChangeArrowheads="1"/>
          </p:cNvSpPr>
          <p:nvPr/>
        </p:nvSpPr>
        <p:spPr bwMode="auto">
          <a:xfrm>
            <a:off x="591932" y="3142787"/>
            <a:ext cx="761787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171450" indent="-171450" algn="just">
              <a:buFont typeface="Arial" panose="020B0604020202020204" pitchFamily="34" charset="0"/>
              <a:buChar char="•"/>
            </a:pPr>
            <a:r>
              <a:rPr kumimoji="0" lang="fi-FI" altLang="en-US" sz="1200" b="0" i="0" u="none" strike="noStrike" cap="none" normalizeH="0" baseline="0" dirty="0">
                <a:ln>
                  <a:noFill/>
                </a:ln>
                <a:solidFill>
                  <a:schemeClr val="tx1"/>
                </a:solidFill>
                <a:effectLst/>
                <a:latin typeface="+mn-lt"/>
                <a:ea typeface="Calibri" panose="020F0502020204030204" pitchFamily="34" charset="0"/>
                <a:cs typeface="Times New Roman" panose="02020603050405020304" pitchFamily="18" charset="0"/>
              </a:rPr>
              <a:t>sekoitettu jaksollinen desimaaliluku, jos sen hajoaminen alkutekijöiden tuloksi sisältää vähintään yhden alkutekijöistä 2 ja 5 ja vähintään yhden muun alkutekijän, joka on eri kuin 2 ja 5</a:t>
            </a:r>
            <a:r>
              <a:rPr kumimoji="0" lang="en-US" altLang="en-US" sz="1200" b="0" i="0" u="none" strike="noStrike" cap="none" normalizeH="0" baseline="0" dirty="0">
                <a:ln>
                  <a:noFill/>
                </a:ln>
                <a:solidFill>
                  <a:schemeClr val="tx1"/>
                </a:solidFill>
                <a:effectLst/>
                <a:latin typeface="+mn-lt"/>
                <a:ea typeface="Calibri" panose="020F0502020204030204" pitchFamily="34" charset="0"/>
                <a:cs typeface="Times New Roman" panose="02020603050405020304" pitchFamily="18" charset="0"/>
              </a:rPr>
              <a:t>.</a:t>
            </a:r>
            <a:endParaRPr kumimoji="0" lang="es-ES" altLang="en-US" sz="1800" b="0" i="0" u="none" strike="noStrike" cap="none" normalizeH="0" baseline="0" dirty="0">
              <a:ln>
                <a:noFill/>
              </a:ln>
              <a:solidFill>
                <a:schemeClr val="tx1"/>
              </a:solidFill>
              <a:effectLst/>
              <a:latin typeface="+mn-lt"/>
            </a:endParaRPr>
          </a:p>
        </p:txBody>
      </p:sp>
      <p:sp>
        <p:nvSpPr>
          <p:cNvPr id="65" name="Rectangle 60">
            <a:extLst>
              <a:ext uri="{FF2B5EF4-FFF2-40B4-BE49-F238E27FC236}">
                <a16:creationId xmlns:a16="http://schemas.microsoft.com/office/drawing/2014/main" id="{3F265B8D-8B13-CAB4-9E8E-27EDE4A4E5B1}"/>
              </a:ext>
            </a:extLst>
          </p:cNvPr>
          <p:cNvSpPr>
            <a:spLocks noChangeArrowheads="1"/>
          </p:cNvSpPr>
          <p:nvPr/>
        </p:nvSpPr>
        <p:spPr bwMode="auto">
          <a:xfrm>
            <a:off x="591932" y="2676209"/>
            <a:ext cx="773623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indent="-171450" algn="just" eaLnBrk="0" fontAlgn="base" hangingPunct="0">
              <a:spcBef>
                <a:spcPct val="0"/>
              </a:spcBef>
              <a:spcAft>
                <a:spcPct val="0"/>
              </a:spcAft>
              <a:buFont typeface="Arial" panose="020B0604020202020204" pitchFamily="34" charset="0"/>
              <a:buChar char="•"/>
            </a:pPr>
            <a:r>
              <a:rPr kumimoji="0" lang="fi-FI" altLang="en-US" sz="1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yksinkertainen jaksollinen desimaaliluku, jos b:n jaottelu alkutekijöiden tuloksi ei sisällä alkutekijää 2 eikä alkutekijää 5</a:t>
            </a:r>
            <a:r>
              <a:rPr kumimoji="0" lang="en-US" altLang="en-US" sz="1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t>
            </a:r>
            <a:endParaRPr kumimoji="0" lang="en-US" altLang="en-US" sz="3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3406413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9">
            <a:extLst>
              <a:ext uri="{FF2B5EF4-FFF2-40B4-BE49-F238E27FC236}">
                <a16:creationId xmlns:a16="http://schemas.microsoft.com/office/drawing/2014/main" id="{52061BE9-4DEC-6CA9-E0DE-924FF1AF97C9}"/>
              </a:ext>
            </a:extLst>
          </p:cNvPr>
          <p:cNvGraphicFramePr>
            <a:graphicFrameLocks noChangeAspect="1"/>
          </p:cNvGraphicFramePr>
          <p:nvPr>
            <p:extLst>
              <p:ext uri="{D42A27DB-BD31-4B8C-83A1-F6EECF244321}">
                <p14:modId xmlns:p14="http://schemas.microsoft.com/office/powerpoint/2010/main" val="3775633955"/>
              </p:ext>
            </p:extLst>
          </p:nvPr>
        </p:nvGraphicFramePr>
        <p:xfrm>
          <a:off x="1552671" y="1889241"/>
          <a:ext cx="1474788" cy="419100"/>
        </p:xfrm>
        <a:graphic>
          <a:graphicData uri="http://schemas.openxmlformats.org/presentationml/2006/ole">
            <mc:AlternateContent xmlns:mc="http://schemas.openxmlformats.org/markup-compatibility/2006">
              <mc:Choice xmlns:v="urn:schemas-microsoft-com:vml" Requires="v">
                <p:oleObj r:id="rId2" imgW="1473200" imgH="419100" progId="Equation.DSMT4">
                  <p:embed/>
                </p:oleObj>
              </mc:Choice>
              <mc:Fallback>
                <p:oleObj r:id="rId2" imgW="1473200" imgH="419100" progId="Equation.DSMT4">
                  <p:embed/>
                  <p:pic>
                    <p:nvPicPr>
                      <p:cNvPr id="0" name="Object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671" y="1889241"/>
                        <a:ext cx="1474788"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a:extLst>
              <a:ext uri="{FF2B5EF4-FFF2-40B4-BE49-F238E27FC236}">
                <a16:creationId xmlns:a16="http://schemas.microsoft.com/office/drawing/2014/main" id="{485DABFC-99EF-E3FF-826B-6E56C1D71B1F}"/>
              </a:ext>
            </a:extLst>
          </p:cNvPr>
          <p:cNvGraphicFramePr>
            <a:graphicFrameLocks noChangeAspect="1"/>
          </p:cNvGraphicFramePr>
          <p:nvPr>
            <p:extLst>
              <p:ext uri="{D42A27DB-BD31-4B8C-83A1-F6EECF244321}">
                <p14:modId xmlns:p14="http://schemas.microsoft.com/office/powerpoint/2010/main" val="4245178302"/>
              </p:ext>
            </p:extLst>
          </p:nvPr>
        </p:nvGraphicFramePr>
        <p:xfrm>
          <a:off x="1475656" y="3089052"/>
          <a:ext cx="1831975" cy="419100"/>
        </p:xfrm>
        <a:graphic>
          <a:graphicData uri="http://schemas.openxmlformats.org/presentationml/2006/ole">
            <mc:AlternateContent xmlns:mc="http://schemas.openxmlformats.org/markup-compatibility/2006">
              <mc:Choice xmlns:v="urn:schemas-microsoft-com:vml" Requires="v">
                <p:oleObj r:id="rId4" imgW="1841500" imgH="419100" progId="Equation.DSMT4">
                  <p:embed/>
                </p:oleObj>
              </mc:Choice>
              <mc:Fallback>
                <p:oleObj r:id="rId4" imgW="1841500" imgH="419100" progId="Equation.DSMT4">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3089052"/>
                        <a:ext cx="1831975" cy="419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a:extLst>
              <a:ext uri="{FF2B5EF4-FFF2-40B4-BE49-F238E27FC236}">
                <a16:creationId xmlns:a16="http://schemas.microsoft.com/office/drawing/2014/main" id="{2D557CEB-AAFB-C3AB-3C20-4E42C0EBEE01}"/>
              </a:ext>
            </a:extLst>
          </p:cNvPr>
          <p:cNvGraphicFramePr>
            <a:graphicFrameLocks noChangeAspect="1"/>
          </p:cNvGraphicFramePr>
          <p:nvPr>
            <p:extLst>
              <p:ext uri="{D42A27DB-BD31-4B8C-83A1-F6EECF244321}">
                <p14:modId xmlns:p14="http://schemas.microsoft.com/office/powerpoint/2010/main" val="136747307"/>
              </p:ext>
            </p:extLst>
          </p:nvPr>
        </p:nvGraphicFramePr>
        <p:xfrm>
          <a:off x="1004975" y="4430434"/>
          <a:ext cx="3230563" cy="609600"/>
        </p:xfrm>
        <a:graphic>
          <a:graphicData uri="http://schemas.openxmlformats.org/presentationml/2006/ole">
            <mc:AlternateContent xmlns:mc="http://schemas.openxmlformats.org/markup-compatibility/2006">
              <mc:Choice xmlns:v="urn:schemas-microsoft-com:vml" Requires="v">
                <p:oleObj r:id="rId6" imgW="3225800" imgH="609600" progId="Equation.DSMT4">
                  <p:embed/>
                </p:oleObj>
              </mc:Choice>
              <mc:Fallback>
                <p:oleObj r:id="rId6" imgW="3225800" imgH="6096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4975" y="4430434"/>
                        <a:ext cx="3230563"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10">
            <a:extLst>
              <a:ext uri="{FF2B5EF4-FFF2-40B4-BE49-F238E27FC236}">
                <a16:creationId xmlns:a16="http://schemas.microsoft.com/office/drawing/2014/main" id="{5A673D99-D90E-F901-8F81-FE0A269B2784}"/>
              </a:ext>
            </a:extLst>
          </p:cNvPr>
          <p:cNvSpPr>
            <a:spLocks noChangeArrowheads="1"/>
          </p:cNvSpPr>
          <p:nvPr/>
        </p:nvSpPr>
        <p:spPr bwMode="auto">
          <a:xfrm>
            <a:off x="640580" y="918814"/>
            <a:ext cx="5614679" cy="1046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2352" rIns="0" bIns="15235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err="1">
                <a:ln>
                  <a:noFill/>
                </a:ln>
                <a:solidFill>
                  <a:schemeClr val="tx1"/>
                </a:solidFill>
                <a:effectLst/>
                <a:ea typeface="Times New Roman" panose="02020603050405020304" pitchFamily="18" charset="0"/>
                <a:cs typeface="Times New Roman" panose="02020603050405020304" pitchFamily="18" charset="0"/>
              </a:rPr>
              <a:t>Muutokset</a:t>
            </a:r>
            <a:endParaRPr kumimoji="0" lang="en-US" altLang="en-US" sz="1600"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altLang="en-US" sz="160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Äärillisten desimaalilukujen muuntaminen tavallisiksi murtoluvuiksi</a:t>
            </a:r>
            <a:r>
              <a:rPr kumimoji="0" lang="en-US" altLang="en-US" sz="160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a:t>
            </a:r>
            <a:endParaRPr kumimoji="0" lang="en-US" altLang="en-US" sz="1800" i="0" u="none" strike="noStrike" cap="none" normalizeH="0" baseline="0" dirty="0">
              <a:ln>
                <a:noFill/>
              </a:ln>
              <a:solidFill>
                <a:schemeClr val="tx1"/>
              </a:solidFill>
              <a:effectLst/>
            </a:endParaRPr>
          </a:p>
        </p:txBody>
      </p:sp>
      <p:sp>
        <p:nvSpPr>
          <p:cNvPr id="14" name="Rectangle 11">
            <a:extLst>
              <a:ext uri="{FF2B5EF4-FFF2-40B4-BE49-F238E27FC236}">
                <a16:creationId xmlns:a16="http://schemas.microsoft.com/office/drawing/2014/main" id="{468B45C6-9782-ED3E-EA02-DE386E4C56C5}"/>
              </a:ext>
            </a:extLst>
          </p:cNvPr>
          <p:cNvSpPr>
            <a:spLocks noChangeArrowheads="1"/>
          </p:cNvSpPr>
          <p:nvPr/>
        </p:nvSpPr>
        <p:spPr bwMode="auto">
          <a:xfrm>
            <a:off x="593264" y="2720768"/>
            <a:ext cx="718934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i-FI" altLang="en-US" sz="16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Yksinkertaisten jaksollisten desimaalilukujen muuntaminen tavallisiksi murtoluvuiksi:</a:t>
            </a:r>
            <a:endParaRPr kumimoji="0" lang="en-US" altLang="en-US" sz="1600" b="0" i="0" u="none" strike="noStrike" cap="none" normalizeH="0" baseline="0" dirty="0">
              <a:ln>
                <a:noFill/>
              </a:ln>
              <a:solidFill>
                <a:schemeClr val="tx1"/>
              </a:solidFill>
              <a:effectLst/>
            </a:endParaRPr>
          </a:p>
        </p:txBody>
      </p:sp>
      <p:sp>
        <p:nvSpPr>
          <p:cNvPr id="15" name="Rectangle 12">
            <a:extLst>
              <a:ext uri="{FF2B5EF4-FFF2-40B4-BE49-F238E27FC236}">
                <a16:creationId xmlns:a16="http://schemas.microsoft.com/office/drawing/2014/main" id="{BF41EED9-453B-E4E2-FFDF-37AA42024177}"/>
              </a:ext>
            </a:extLst>
          </p:cNvPr>
          <p:cNvSpPr>
            <a:spLocks noChangeArrowheads="1"/>
          </p:cNvSpPr>
          <p:nvPr/>
        </p:nvSpPr>
        <p:spPr bwMode="auto">
          <a:xfrm>
            <a:off x="615192" y="3981604"/>
            <a:ext cx="704750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i-FI" altLang="en-US" sz="16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Sekoitettujen jaksollisten desimaalilukujen muuntaminen tavallisiksi murtoluvuiksi:</a:t>
            </a:r>
            <a:endParaRPr kumimoji="0" lang="en-US" altLang="en-US" sz="1600" b="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41131773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412</TotalTime>
  <Words>207</Words>
  <Application>Microsoft Office PowerPoint</Application>
  <PresentationFormat>On-screen Show (4:3)</PresentationFormat>
  <Paragraphs>26</Paragraphs>
  <Slides>5</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1" baseType="lpstr">
      <vt:lpstr>Adobe Heiti Std R</vt:lpstr>
      <vt:lpstr>Arial</vt:lpstr>
      <vt:lpstr>Calibri</vt:lpstr>
      <vt:lpstr>Times New Roman</vt:lpstr>
      <vt:lpstr>Office Theme</vt:lpstr>
      <vt:lpstr>Equation.DSMT4</vt:lpstr>
      <vt:lpstr>Desimaalimurtoluvut</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PC</dc:creator>
  <cp:keywords/>
  <dc:description/>
  <cp:lastModifiedBy>User</cp:lastModifiedBy>
  <cp:revision>26</cp:revision>
  <dcterms:created xsi:type="dcterms:W3CDTF">2016-10-07T11:12:08Z</dcterms:created>
  <dcterms:modified xsi:type="dcterms:W3CDTF">2023-02-02T13:14:01Z</dcterms:modified>
  <cp:category/>
</cp:coreProperties>
</file>