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4"/>
  </p:notesMasterIdLst>
  <p:sldIdLst>
    <p:sldId id="283" r:id="rId2"/>
    <p:sldId id="284" r:id="rId3"/>
    <p:sldId id="285" r:id="rId4"/>
    <p:sldId id="259" r:id="rId5"/>
    <p:sldId id="260" r:id="rId6"/>
    <p:sldId id="261" r:id="rId7"/>
    <p:sldId id="286" r:id="rId8"/>
    <p:sldId id="287" r:id="rId9"/>
    <p:sldId id="288" r:id="rId10"/>
    <p:sldId id="264" r:id="rId11"/>
    <p:sldId id="289" r:id="rId12"/>
    <p:sldId id="267" r:id="rId13"/>
    <p:sldId id="290" r:id="rId14"/>
    <p:sldId id="269" r:id="rId15"/>
    <p:sldId id="256" r:id="rId16"/>
    <p:sldId id="263" r:id="rId17"/>
    <p:sldId id="265" r:id="rId18"/>
    <p:sldId id="266" r:id="rId19"/>
    <p:sldId id="268" r:id="rId20"/>
    <p:sldId id="274" r:id="rId21"/>
    <p:sldId id="275" r:id="rId22"/>
    <p:sldId id="270" r:id="rId23"/>
    <p:sldId id="277" r:id="rId24"/>
    <p:sldId id="279" r:id="rId25"/>
    <p:sldId id="280" r:id="rId26"/>
    <p:sldId id="258" r:id="rId27"/>
    <p:sldId id="262" r:id="rId28"/>
    <p:sldId id="282" r:id="rId29"/>
    <p:sldId id="257" r:id="rId30"/>
    <p:sldId id="291" r:id="rId31"/>
    <p:sldId id="292" r:id="rId32"/>
    <p:sldId id="293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108" d="100"/>
          <a:sy n="108" d="100"/>
        </p:scale>
        <p:origin x="172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84BA81-E28A-44CA-98B9-E8FA58078948}" type="datetimeFigureOut">
              <a:rPr lang="en-US" smtClean="0"/>
              <a:t>02-Feb-23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7FED5-3D51-46B7-94AD-CE48BB69A3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44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Correct:  A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98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6136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9" name="Google Shape;9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Correct:  B</a:t>
            </a:r>
            <a:endParaRPr/>
          </a:p>
        </p:txBody>
      </p:sp>
      <p:sp>
        <p:nvSpPr>
          <p:cNvPr id="100" name="Google Shape;10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1994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7215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554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31770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61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6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8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3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15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1752600"/>
          </a:xfrm>
        </p:spPr>
        <p:txBody>
          <a:bodyPr/>
          <a:lstStyle/>
          <a:p>
            <a:r>
              <a:rPr lang="fi-FI" b="1" dirty="0">
                <a:solidFill>
                  <a:schemeClr val="tx1"/>
                </a:solidFill>
              </a:rPr>
              <a:t>Jatkuvan funktion derivaatan geometrinen tulkinta pisteessä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443" y="1988840"/>
            <a:ext cx="380755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221088"/>
            <a:ext cx="388515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99592" y="1268760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Asia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36885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406355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31640" y="980728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Asia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566" y="1967450"/>
            <a:ext cx="32061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4159144"/>
            <a:ext cx="3384376" cy="180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84486" y="1124744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Asia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3)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420" y="1772816"/>
            <a:ext cx="394858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005064"/>
            <a:ext cx="4074625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31640" y="83671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Asia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4)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)=</a:t>
            </a:r>
            <a:r>
              <a:rPr kumimoji="0" lang="ro-R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∞,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980728"/>
            <a:ext cx="5184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Asia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5)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,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f</a:t>
            </a:r>
            <a:r>
              <a:rPr kumimoji="0" lang="ro-RO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24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l-G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ϵ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 și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≠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)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420888"/>
            <a:ext cx="6400800" cy="1752600"/>
          </a:xfrm>
        </p:spPr>
        <p:txBody>
          <a:bodyPr/>
          <a:lstStyle/>
          <a:p>
            <a:pPr algn="ctr"/>
            <a:r>
              <a:rPr lang="ro-RO" sz="4400" b="1" dirty="0">
                <a:solidFill>
                  <a:schemeClr val="tx1"/>
                </a:solidFill>
              </a:rPr>
              <a:t>Erottuvat toiminnot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1214157" y="2376165"/>
            <a:ext cx="59255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dirty="0" err="1">
                <a:solidFill>
                  <a:srgbClr val="0000FF"/>
                </a:solidFill>
              </a:rPr>
              <a:t>Mobiililaitteen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hetkellisen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nopeuden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ongelma</a:t>
            </a:r>
            <a:endParaRPr lang="ro-RO" dirty="0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1591510" y="3296496"/>
            <a:ext cx="53376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dirty="0">
                <a:cs typeface="Times New Roman" pitchFamily="18" charset="0"/>
                <a:sym typeface="Wingdings" pitchFamily="2" charset="2"/>
              </a:rPr>
              <a:t></a:t>
            </a:r>
            <a:r>
              <a:rPr lang="ro-RO" dirty="0">
                <a:sym typeface="Wingdings" pitchFamily="2" charset="2"/>
              </a:rPr>
              <a:t> </a:t>
            </a:r>
            <a:r>
              <a:rPr lang="en-US" dirty="0">
                <a:solidFill>
                  <a:srgbClr val="FF3300"/>
                </a:solidFill>
                <a:cs typeface="Times New Roman" pitchFamily="18" charset="0"/>
              </a:rPr>
              <a:t> </a:t>
            </a:r>
            <a:r>
              <a:rPr lang="en-US" dirty="0" err="1">
                <a:solidFill>
                  <a:srgbClr val="FF3300"/>
                </a:solidFill>
                <a:cs typeface="Times New Roman" pitchFamily="18" charset="0"/>
              </a:rPr>
              <a:t>matkapuhelimen</a:t>
            </a:r>
            <a:r>
              <a:rPr lang="en-US" dirty="0">
                <a:solidFill>
                  <a:srgbClr val="FF3300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3300"/>
                </a:solidFill>
                <a:cs typeface="Times New Roman" pitchFamily="18" charset="0"/>
              </a:rPr>
              <a:t>keskinopeus</a:t>
            </a:r>
            <a:r>
              <a:rPr lang="en-US" dirty="0">
                <a:solidFill>
                  <a:srgbClr val="FF3300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FF3300"/>
                </a:solidFill>
                <a:cs typeface="Times New Roman" pitchFamily="18" charset="0"/>
              </a:rPr>
              <a:t>aikavälillä</a:t>
            </a:r>
            <a:r>
              <a:rPr lang="en-US" dirty="0">
                <a:solidFill>
                  <a:srgbClr val="FF3300"/>
                </a:solidFill>
                <a:cs typeface="Times New Roman" pitchFamily="18" charset="0"/>
              </a:rPr>
              <a:t> </a:t>
            </a:r>
            <a:r>
              <a:rPr lang="ro-RO" dirty="0">
                <a:cs typeface="Times New Roman" pitchFamily="18" charset="0"/>
              </a:rPr>
              <a:t>[t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, t] </a:t>
            </a:r>
            <a:r>
              <a:rPr lang="en-US" dirty="0">
                <a:cs typeface="Times New Roman" pitchFamily="18" charset="0"/>
              </a:rPr>
              <a:t>on</a:t>
            </a:r>
            <a:r>
              <a:rPr lang="ro-RO" dirty="0"/>
              <a:t>:</a:t>
            </a:r>
            <a:r>
              <a:rPr lang="ro-RO" dirty="0">
                <a:cs typeface="Times New Roman" pitchFamily="18" charset="0"/>
              </a:rPr>
              <a:t> </a:t>
            </a:r>
            <a:endParaRPr lang="ro-RO" dirty="0"/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7779846"/>
              </p:ext>
            </p:extLst>
          </p:nvPr>
        </p:nvGraphicFramePr>
        <p:xfrm>
          <a:off x="3563938" y="3697337"/>
          <a:ext cx="1727200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002960" imgH="431640" progId="Equation.3">
                  <p:embed/>
                </p:oleObj>
              </mc:Choice>
              <mc:Fallback>
                <p:oleObj name="Ecuaţie" r:id="rId2" imgW="1002960" imgH="431640" progId="Equation.3">
                  <p:embed/>
                  <p:pic>
                    <p:nvPicPr>
                      <p:cNvPr id="16403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697337"/>
                        <a:ext cx="1727200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2628900" y="3643313"/>
            <a:ext cx="227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o-RO" sz="1200">
                <a:cs typeface="Times New Roman" pitchFamily="18" charset="0"/>
              </a:rPr>
              <a:t>.</a:t>
            </a:r>
            <a:endParaRPr lang="ro-RO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1035081" y="4340548"/>
            <a:ext cx="69645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 </a:t>
            </a:r>
            <a:r>
              <a:rPr lang="fi-FI" dirty="0">
                <a:solidFill>
                  <a:srgbClr val="FF3300"/>
                </a:solidFill>
              </a:rPr>
              <a:t>matkapuhelimen hetkellinen nopeus tällä hetkellä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(</a:t>
            </a:r>
            <a:r>
              <a:rPr lang="en-US" dirty="0"/>
              <a:t>fixed</a:t>
            </a:r>
            <a:r>
              <a:rPr lang="ro-RO" dirty="0"/>
              <a:t>), t</a:t>
            </a:r>
            <a:r>
              <a:rPr lang="ro-RO" baseline="-25000" dirty="0"/>
              <a:t>0</a:t>
            </a:r>
            <a:r>
              <a:rPr lang="ro-RO" dirty="0"/>
              <a:t> &gt; 0 </a:t>
            </a:r>
            <a:r>
              <a:rPr lang="en-US" dirty="0">
                <a:cs typeface="Times New Roman" pitchFamily="18" charset="0"/>
              </a:rPr>
              <a:t>on </a:t>
            </a:r>
            <a:r>
              <a:rPr lang="ro-RO" dirty="0"/>
              <a:t>:</a:t>
            </a:r>
          </a:p>
        </p:txBody>
      </p:sp>
      <p:graphicFrame>
        <p:nvGraphicFramePr>
          <p:cNvPr id="1640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08044"/>
              </p:ext>
            </p:extLst>
          </p:nvPr>
        </p:nvGraphicFramePr>
        <p:xfrm>
          <a:off x="3394211" y="4726454"/>
          <a:ext cx="2138362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346040" imgH="431640" progId="Equation.3">
                  <p:embed/>
                </p:oleObj>
              </mc:Choice>
              <mc:Fallback>
                <p:oleObj name="Ecuaţie" r:id="rId4" imgW="1346040" imgH="431640" progId="Equation.3">
                  <p:embed/>
                  <p:pic>
                    <p:nvPicPr>
                      <p:cNvPr id="16407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4211" y="4726454"/>
                        <a:ext cx="2138362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9" name="Rectangle 25"/>
          <p:cNvSpPr>
            <a:spLocks noChangeArrowheads="1"/>
          </p:cNvSpPr>
          <p:nvPr/>
        </p:nvSpPr>
        <p:spPr bwMode="auto">
          <a:xfrm>
            <a:off x="1017874" y="5433894"/>
            <a:ext cx="53923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 </a:t>
            </a:r>
            <a:r>
              <a:rPr lang="en-US" dirty="0" err="1">
                <a:solidFill>
                  <a:srgbClr val="FF3300"/>
                </a:solidFill>
              </a:rPr>
              <a:t>matkapuhelimen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 err="1">
                <a:solidFill>
                  <a:srgbClr val="FF3300"/>
                </a:solidFill>
              </a:rPr>
              <a:t>kiihtyvyys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 err="1">
                <a:solidFill>
                  <a:srgbClr val="FF3300"/>
                </a:solidFill>
              </a:rPr>
              <a:t>kiinteällä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 err="1">
                <a:solidFill>
                  <a:srgbClr val="FF3300"/>
                </a:solidFill>
              </a:rPr>
              <a:t>hetkellä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ro-RO" dirty="0"/>
              <a:t>t</a:t>
            </a:r>
            <a:r>
              <a:rPr lang="ro-RO" baseline="-25000" dirty="0"/>
              <a:t>0</a:t>
            </a:r>
            <a:r>
              <a:rPr lang="ro-RO" dirty="0"/>
              <a:t> </a:t>
            </a:r>
            <a:r>
              <a:rPr lang="en-US" dirty="0">
                <a:cs typeface="Times New Roman" pitchFamily="18" charset="0"/>
              </a:rPr>
              <a:t>on </a:t>
            </a:r>
            <a:r>
              <a:rPr lang="ro-RO" dirty="0"/>
              <a:t>: 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0" y="33157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6410" name="Object 26"/>
          <p:cNvGraphicFramePr>
            <a:graphicFrameLocks noChangeAspect="1"/>
          </p:cNvGraphicFramePr>
          <p:nvPr/>
        </p:nvGraphicFramePr>
        <p:xfrm>
          <a:off x="3605213" y="5948363"/>
          <a:ext cx="21193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6" imgW="1397000" imgH="431800" progId="Equation.3">
                  <p:embed/>
                </p:oleObj>
              </mc:Choice>
              <mc:Fallback>
                <p:oleObj name="Ecuaţie" r:id="rId6" imgW="1397000" imgH="431800" progId="Equation.3">
                  <p:embed/>
                  <p:pic>
                    <p:nvPicPr>
                      <p:cNvPr id="1641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5213" y="5948363"/>
                        <a:ext cx="2119312" cy="64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81C1313-50A7-F0E2-FC68-D49111D7E6F2}"/>
              </a:ext>
            </a:extLst>
          </p:cNvPr>
          <p:cNvSpPr txBox="1"/>
          <p:nvPr/>
        </p:nvSpPr>
        <p:spPr>
          <a:xfrm>
            <a:off x="1092071" y="1061710"/>
            <a:ext cx="69804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i-FI" dirty="0"/>
              <a:t>Derivaatan käsitteen esitteli ja käytti matematiikassa tiedemies Isaac Newton (1642 – 1724) mekaniikan tutkimuksen yhteydessä</a:t>
            </a:r>
            <a:r>
              <a:rPr lang="en-US" dirty="0"/>
              <a:t>.</a:t>
            </a:r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920"/>
                            </p:stCondLst>
                            <p:childTnLst>
                              <p:par>
                                <p:cTn id="1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9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44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44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400"/>
                            </p:stCondLst>
                            <p:childTnLst>
                              <p:par>
                                <p:cTn id="4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2" grpId="0"/>
      <p:bldP spid="16404" grpId="0"/>
      <p:bldP spid="16406" grpId="0"/>
      <p:bldP spid="1640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847040" y="2321724"/>
            <a:ext cx="34499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400" dirty="0" err="1">
                <a:solidFill>
                  <a:srgbClr val="0000FF"/>
                </a:solidFill>
              </a:rPr>
              <a:t>Käyrän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tangentin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ongelma</a:t>
            </a:r>
            <a:endParaRPr lang="ro-RO" dirty="0"/>
          </a:p>
        </p:txBody>
      </p:sp>
      <p:pic>
        <p:nvPicPr>
          <p:cNvPr id="18439" name="Picture 7" descr="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572" y="3938614"/>
            <a:ext cx="190500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67544" y="3124884"/>
            <a:ext cx="65795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err="1"/>
              <a:t>Olkoon</a:t>
            </a:r>
            <a:r>
              <a:rPr lang="en-US" dirty="0"/>
              <a:t> se </a:t>
            </a:r>
            <a:r>
              <a:rPr lang="ro-RO" dirty="0">
                <a:cs typeface="Times New Roman" pitchFamily="18" charset="0"/>
              </a:rPr>
              <a:t>f:(a,b)</a:t>
            </a:r>
            <a:r>
              <a:rPr lang="ro-RO" dirty="0">
                <a:cs typeface="Times New Roman" pitchFamily="18" charset="0"/>
                <a:sym typeface="Wingdings" pitchFamily="2" charset="2"/>
              </a:rPr>
              <a:t></a:t>
            </a:r>
            <a:r>
              <a:rPr lang="ro-RO" dirty="0">
                <a:sym typeface="Wingdings" pitchFamily="2" charset="2"/>
              </a:rPr>
              <a:t>R, </a:t>
            </a:r>
            <a:r>
              <a:rPr lang="en-US" dirty="0" err="1">
                <a:sym typeface="Wingdings" pitchFamily="2" charset="2"/>
              </a:rPr>
              <a:t>jatkuva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toiminto</a:t>
            </a:r>
            <a:r>
              <a:rPr lang="en-US" dirty="0">
                <a:sym typeface="Wingdings" pitchFamily="2" charset="2"/>
              </a:rPr>
              <a:t> ja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(x</a:t>
            </a:r>
            <a:r>
              <a:rPr lang="ro-RO" baseline="-25000" dirty="0"/>
              <a:t>0</a:t>
            </a:r>
            <a:r>
              <a:rPr lang="ro-RO" dirty="0"/>
              <a:t>;f(x</a:t>
            </a:r>
            <a:r>
              <a:rPr lang="ro-RO" baseline="-25000" dirty="0"/>
              <a:t>0</a:t>
            </a:r>
            <a:r>
              <a:rPr lang="ro-RO" dirty="0"/>
              <a:t>)) </a:t>
            </a:r>
            <a:r>
              <a:rPr lang="en-US" dirty="0" err="1"/>
              <a:t>kaaviossa</a:t>
            </a:r>
            <a:r>
              <a:rPr lang="en-US" dirty="0"/>
              <a:t>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ro-RO" dirty="0"/>
              <a:t> </a:t>
            </a:r>
            <a:r>
              <a:rPr lang="en-US" dirty="0"/>
              <a:t>of </a:t>
            </a:r>
            <a:r>
              <a:rPr lang="ro-RO" dirty="0"/>
              <a:t>f.</a:t>
            </a:r>
          </a:p>
        </p:txBody>
      </p:sp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3" imgW="114120" imgH="215640" progId="Equation.3">
                  <p:embed/>
                </p:oleObj>
              </mc:Choice>
              <mc:Fallback>
                <p:oleObj name="Ecuaţie" r:id="rId3" imgW="114120" imgH="215640" progId="Equation.3">
                  <p:embed/>
                  <p:pic>
                    <p:nvPicPr>
                      <p:cNvPr id="1844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317612"/>
              </p:ext>
            </p:extLst>
          </p:nvPr>
        </p:nvGraphicFramePr>
        <p:xfrm>
          <a:off x="2987675" y="4209901"/>
          <a:ext cx="2160588" cy="80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5" imgW="1155700" imgH="431800" progId="Equation.3">
                  <p:embed/>
                </p:oleObj>
              </mc:Choice>
              <mc:Fallback>
                <p:oleObj name="Ecuaţie" r:id="rId5" imgW="1155700" imgH="431800" progId="Equation.3">
                  <p:embed/>
                  <p:pic>
                    <p:nvPicPr>
                      <p:cNvPr id="18447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209901"/>
                        <a:ext cx="2160588" cy="803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483073" y="5295924"/>
            <a:ext cx="6553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fi-FI" dirty="0">
                <a:solidFill>
                  <a:srgbClr val="FF3300"/>
                </a:solidFill>
              </a:rPr>
              <a:t>Käyrän </a:t>
            </a:r>
            <a:r>
              <a:rPr lang="ro-RO" dirty="0"/>
              <a:t>G</a:t>
            </a:r>
            <a:r>
              <a:rPr lang="ro-RO" baseline="-25000" dirty="0"/>
              <a:t>f</a:t>
            </a:r>
            <a:r>
              <a:rPr lang="fi-FI" dirty="0">
                <a:solidFill>
                  <a:srgbClr val="FF3300"/>
                </a:solidFill>
              </a:rPr>
              <a:t> pisteen </a:t>
            </a:r>
            <a:r>
              <a:rPr lang="ro-RO" dirty="0">
                <a:cs typeface="Times New Roman" pitchFamily="18" charset="0"/>
              </a:rPr>
              <a:t>M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fi-FI" dirty="0">
                <a:solidFill>
                  <a:srgbClr val="FF3300"/>
                </a:solidFill>
              </a:rPr>
              <a:t> tangentin kaltevuus tai kulmakerroin on</a:t>
            </a:r>
            <a:r>
              <a:rPr lang="en-US" dirty="0"/>
              <a:t>:</a:t>
            </a:r>
            <a:endParaRPr lang="ro-RO" dirty="0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0" y="31300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476118" y="3501299"/>
            <a:ext cx="8208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dirty="0" err="1">
                <a:solidFill>
                  <a:srgbClr val="FF3300"/>
                </a:solidFill>
              </a:rPr>
              <a:t>Sekantin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ro-RO" dirty="0">
                <a:cs typeface="Times New Roman" pitchFamily="18" charset="0"/>
              </a:rPr>
              <a:t>M</a:t>
            </a:r>
            <a:r>
              <a:rPr lang="ro-RO" baseline="-30000" dirty="0">
                <a:cs typeface="Times New Roman" pitchFamily="18" charset="0"/>
              </a:rPr>
              <a:t>0</a:t>
            </a:r>
            <a:r>
              <a:rPr lang="ro-RO" dirty="0">
                <a:cs typeface="Times New Roman" pitchFamily="18" charset="0"/>
              </a:rPr>
              <a:t>M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fi-FI" dirty="0"/>
              <a:t>kaltevuus edustaa sen muodostaman kulman trigonometristä tangenttia Ox-akselin positiivisen suunnan kanssa</a:t>
            </a:r>
            <a:r>
              <a:rPr lang="en-US" dirty="0">
                <a:solidFill>
                  <a:srgbClr val="FF3300"/>
                </a:solidFill>
              </a:rPr>
              <a:t>.</a:t>
            </a:r>
            <a:endParaRPr lang="ro-RO" dirty="0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8455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064711"/>
              </p:ext>
            </p:extLst>
          </p:nvPr>
        </p:nvGraphicFramePr>
        <p:xfrm>
          <a:off x="2972913" y="5630096"/>
          <a:ext cx="24479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7" imgW="1320227" imgH="431613" progId="Equation.3">
                  <p:embed/>
                </p:oleObj>
              </mc:Choice>
              <mc:Fallback>
                <p:oleObj name="Ecuaţie" r:id="rId7" imgW="1320227" imgH="431613" progId="Equation.3">
                  <p:embed/>
                  <p:pic>
                    <p:nvPicPr>
                      <p:cNvPr id="18455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2913" y="5630096"/>
                        <a:ext cx="2447925" cy="792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5471359" y="5813972"/>
            <a:ext cx="4956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/>
              <a:t>(1) </a:t>
            </a:r>
          </a:p>
        </p:txBody>
      </p:sp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7EEEBA-BB02-0E74-17CD-BA6E74F6CAD7}"/>
              </a:ext>
            </a:extLst>
          </p:cNvPr>
          <p:cNvSpPr txBox="1"/>
          <p:nvPr/>
        </p:nvSpPr>
        <p:spPr>
          <a:xfrm>
            <a:off x="760282" y="906646"/>
            <a:ext cx="75091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i-FI" dirty="0"/>
              <a:t>Melkein samaan aikaan tiedemies Gottfried Wilhelm Leibniz (1646 – 1716) esitteli derivaatan käsitteen käyrän jossakin pisteessä olevan tangentin tutkimuksen yhteydessä.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52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2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88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88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4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4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1" grpId="0"/>
      <p:bldP spid="18449" grpId="0"/>
      <p:bldP spid="18453" grpId="0"/>
      <p:bldP spid="184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8">
            <a:extLst>
              <a:ext uri="{FF2B5EF4-FFF2-40B4-BE49-F238E27FC236}">
                <a16:creationId xmlns:a16="http://schemas.microsoft.com/office/drawing/2014/main" id="{995A2F9D-16F6-E70E-7695-056920C407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943822"/>
              </p:ext>
            </p:extLst>
          </p:nvPr>
        </p:nvGraphicFramePr>
        <p:xfrm>
          <a:off x="2339752" y="2367062"/>
          <a:ext cx="242411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20480" imgH="228600" progId="Equation.3">
                  <p:embed/>
                </p:oleObj>
              </mc:Choice>
              <mc:Fallback>
                <p:oleObj name="Ecuaţie" r:id="rId2" imgW="1320480" imgH="228600" progId="Equation.3">
                  <p:embed/>
                  <p:pic>
                    <p:nvPicPr>
                      <p:cNvPr id="1845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2367062"/>
                        <a:ext cx="2424113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5">
            <a:extLst>
              <a:ext uri="{FF2B5EF4-FFF2-40B4-BE49-F238E27FC236}">
                <a16:creationId xmlns:a16="http://schemas.microsoft.com/office/drawing/2014/main" id="{06825AE2-43C0-028F-11E4-8D60D8ADEC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437681"/>
            <a:ext cx="491583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err="1">
                <a:solidFill>
                  <a:srgbClr val="FF3300"/>
                </a:solidFill>
              </a:rPr>
              <a:t>Tangentti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en-US" dirty="0" err="1">
                <a:solidFill>
                  <a:srgbClr val="FF3300"/>
                </a:solidFill>
              </a:rPr>
              <a:t>pisteessä</a:t>
            </a:r>
            <a:r>
              <a:rPr lang="en-US" dirty="0">
                <a:solidFill>
                  <a:srgbClr val="FF3300"/>
                </a:solidFill>
              </a:rPr>
              <a:t> </a:t>
            </a:r>
            <a:r>
              <a:rPr lang="ro-RO" dirty="0"/>
              <a:t>M</a:t>
            </a:r>
            <a:r>
              <a:rPr lang="ro-RO" baseline="-25000" dirty="0"/>
              <a:t>0</a:t>
            </a:r>
            <a:r>
              <a:rPr lang="ro-RO" dirty="0"/>
              <a:t>(x</a:t>
            </a:r>
            <a:r>
              <a:rPr lang="ro-RO" baseline="-25000" dirty="0"/>
              <a:t>0</a:t>
            </a:r>
            <a:r>
              <a:rPr lang="ro-RO" dirty="0"/>
              <a:t>,f(x</a:t>
            </a:r>
            <a:r>
              <a:rPr lang="ro-RO" baseline="-25000" dirty="0"/>
              <a:t>0</a:t>
            </a:r>
            <a:r>
              <a:rPr lang="ro-RO" dirty="0"/>
              <a:t>)) </a:t>
            </a:r>
            <a:r>
              <a:rPr lang="en-US" dirty="0" err="1"/>
              <a:t>annetaan</a:t>
            </a:r>
            <a:r>
              <a:rPr lang="en-US" dirty="0"/>
              <a:t> </a:t>
            </a:r>
            <a:r>
              <a:rPr lang="en-US" dirty="0" err="1"/>
              <a:t>yhtälöllä</a:t>
            </a:r>
            <a:r>
              <a:rPr lang="en-US" dirty="0"/>
              <a:t>:</a:t>
            </a:r>
            <a:endParaRPr lang="ro-RO" dirty="0"/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BABA1390-D23F-2BEC-DF7E-F764D40F3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800842"/>
            <a:ext cx="26199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err="1"/>
              <a:t>Relaatio</a:t>
            </a:r>
            <a:r>
              <a:rPr lang="en-US" dirty="0"/>
              <a:t> (1) on </a:t>
            </a:r>
            <a:r>
              <a:rPr lang="en-US" dirty="0" err="1"/>
              <a:t>kirjoitettu</a:t>
            </a:r>
            <a:r>
              <a:rPr lang="en-US" dirty="0"/>
              <a:t>:</a:t>
            </a:r>
            <a:endParaRPr lang="ro-RO" dirty="0"/>
          </a:p>
        </p:txBody>
      </p:sp>
      <p:graphicFrame>
        <p:nvGraphicFramePr>
          <p:cNvPr id="7" name="Object 28">
            <a:extLst>
              <a:ext uri="{FF2B5EF4-FFF2-40B4-BE49-F238E27FC236}">
                <a16:creationId xmlns:a16="http://schemas.microsoft.com/office/drawing/2014/main" id="{4C0F8463-63DD-A58F-E2CB-F0CA6379C2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6702074"/>
              </p:ext>
            </p:extLst>
          </p:nvPr>
        </p:nvGraphicFramePr>
        <p:xfrm>
          <a:off x="3059410" y="3613150"/>
          <a:ext cx="2952750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548728" imgH="431613" progId="Equation.3">
                  <p:embed/>
                </p:oleObj>
              </mc:Choice>
              <mc:Fallback>
                <p:oleObj name="Ecuaţie" r:id="rId4" imgW="1548728" imgH="431613" progId="Equation.3">
                  <p:embed/>
                  <p:pic>
                    <p:nvPicPr>
                      <p:cNvPr id="1846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410" y="3613150"/>
                        <a:ext cx="2952750" cy="815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30">
            <a:extLst>
              <a:ext uri="{FF2B5EF4-FFF2-40B4-BE49-F238E27FC236}">
                <a16:creationId xmlns:a16="http://schemas.microsoft.com/office/drawing/2014/main" id="{232BB914-571F-9CE8-D6E9-7106D96B4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4509120"/>
            <a:ext cx="49952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fi-FI" dirty="0"/>
              <a:t>ja sitä kutsutaan funktion f derivaatiksi pisteessä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en-US" dirty="0"/>
              <a:t>.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616882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6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96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39552" y="1236229"/>
            <a:ext cx="67706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cs typeface="Times New Roman" pitchFamily="18" charset="0"/>
              </a:rPr>
              <a:t>Olkoon</a:t>
            </a:r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 se </a:t>
            </a:r>
            <a:r>
              <a:rPr lang="en-US" dirty="0" err="1">
                <a:solidFill>
                  <a:srgbClr val="0000FF"/>
                </a:solidFill>
                <a:cs typeface="Times New Roman" pitchFamily="18" charset="0"/>
              </a:rPr>
              <a:t>funktio</a:t>
            </a:r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</a:rPr>
              <a:t>f:D</a:t>
            </a:r>
            <a:r>
              <a:rPr lang="ro-RO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ro-RO" dirty="0">
                <a:solidFill>
                  <a:srgbClr val="0000FF"/>
                </a:solidFill>
              </a:rPr>
              <a:t>R, D</a:t>
            </a:r>
            <a:r>
              <a:rPr lang="ro-RO" dirty="0">
                <a:solidFill>
                  <a:srgbClr val="0000FF"/>
                </a:solidFill>
                <a:sym typeface="Wingdings 3" pitchFamily="18" charset="2"/>
              </a:rPr>
              <a:t></a:t>
            </a:r>
            <a:r>
              <a:rPr lang="ro-RO" dirty="0">
                <a:solidFill>
                  <a:srgbClr val="0000FF"/>
                </a:solidFill>
              </a:rPr>
              <a:t>R, x</a:t>
            </a:r>
            <a:r>
              <a:rPr lang="ro-RO" baseline="-25000" dirty="0">
                <a:solidFill>
                  <a:srgbClr val="0000FF"/>
                </a:solidFill>
              </a:rPr>
              <a:t>0 </a:t>
            </a:r>
            <a:r>
              <a:rPr lang="ru-RU" dirty="0">
                <a:solidFill>
                  <a:srgbClr val="0000FF"/>
                </a:solidFill>
              </a:rPr>
              <a:t>Є</a:t>
            </a:r>
            <a:r>
              <a:rPr lang="ro-RO" dirty="0">
                <a:solidFill>
                  <a:srgbClr val="0000FF"/>
                </a:solidFill>
              </a:rPr>
              <a:t> D </a:t>
            </a:r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olla </a:t>
            </a:r>
            <a:r>
              <a:rPr lang="en-US" dirty="0" err="1">
                <a:solidFill>
                  <a:srgbClr val="0000FF"/>
                </a:solidFill>
                <a:cs typeface="Times New Roman" pitchFamily="18" charset="0"/>
              </a:rPr>
              <a:t>joukon</a:t>
            </a:r>
            <a:r>
              <a:rPr lang="en-US" dirty="0">
                <a:solidFill>
                  <a:srgbClr val="0000FF"/>
                </a:solidFill>
                <a:cs typeface="Times New Roman" pitchFamily="18" charset="0"/>
              </a:rPr>
              <a:t> D </a:t>
            </a:r>
            <a:r>
              <a:rPr lang="en-US" dirty="0" err="1">
                <a:solidFill>
                  <a:srgbClr val="0000FF"/>
                </a:solidFill>
                <a:cs typeface="Times New Roman" pitchFamily="18" charset="0"/>
              </a:rPr>
              <a:t>kerääntymispiste</a:t>
            </a:r>
            <a:r>
              <a:rPr lang="ro-RO" dirty="0">
                <a:solidFill>
                  <a:srgbClr val="0000FF"/>
                </a:solidFill>
              </a:rPr>
              <a:t>.</a:t>
            </a:r>
            <a:r>
              <a:rPr lang="ro-RO" dirty="0"/>
              <a:t> </a:t>
            </a: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395536" y="1902730"/>
            <a:ext cx="78429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dirty="0">
                <a:sym typeface="Wingdings" pitchFamily="2" charset="2"/>
              </a:rPr>
              <a:t> </a:t>
            </a:r>
            <a:r>
              <a:rPr lang="fi-FI" dirty="0"/>
              <a:t>Funktiolla f sanotaan olevan derivaatta pisteessä x0 Є D, jos raja on olemassa:</a:t>
            </a:r>
            <a:endParaRPr lang="ro-RO" dirty="0"/>
          </a:p>
        </p:txBody>
      </p:sp>
      <p:sp>
        <p:nvSpPr>
          <p:cNvPr id="19481" name="Rectangle 25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1337676"/>
              </p:ext>
            </p:extLst>
          </p:nvPr>
        </p:nvGraphicFramePr>
        <p:xfrm>
          <a:off x="3167625" y="2439989"/>
          <a:ext cx="2808287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97000" imgH="431800" progId="Equation.3">
                  <p:embed/>
                </p:oleObj>
              </mc:Choice>
              <mc:Fallback>
                <p:oleObj name="Ecuaţie" r:id="rId2" imgW="1397000" imgH="431800" progId="Equation.3">
                  <p:embed/>
                  <p:pic>
                    <p:nvPicPr>
                      <p:cNvPr id="1948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7625" y="2439989"/>
                        <a:ext cx="2808287" cy="86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2" name="Rectangle 26"/>
          <p:cNvSpPr>
            <a:spLocks noChangeArrowheads="1"/>
          </p:cNvSpPr>
          <p:nvPr/>
        </p:nvSpPr>
        <p:spPr bwMode="auto">
          <a:xfrm>
            <a:off x="413043" y="3499707"/>
            <a:ext cx="7289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dirty="0">
                <a:sym typeface="Wingdings" pitchFamily="2" charset="2"/>
              </a:rPr>
              <a:t> </a:t>
            </a:r>
            <a:r>
              <a:rPr lang="fi-FI" dirty="0">
                <a:sym typeface="Wingdings" pitchFamily="2" charset="2"/>
              </a:rPr>
              <a:t>Tätä rajaa kutsutaan funktion f derivaatiksi pisteessä x0, ja se kirjoitetaan:</a:t>
            </a:r>
            <a:endParaRPr lang="ro-RO" dirty="0"/>
          </a:p>
        </p:txBody>
      </p:sp>
      <p:sp>
        <p:nvSpPr>
          <p:cNvPr id="19484" name="Rectangle 28"/>
          <p:cNvSpPr>
            <a:spLocks noChangeArrowheads="1"/>
          </p:cNvSpPr>
          <p:nvPr/>
        </p:nvSpPr>
        <p:spPr bwMode="auto">
          <a:xfrm>
            <a:off x="0" y="303002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194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2328921"/>
              </p:ext>
            </p:extLst>
          </p:nvPr>
        </p:nvGraphicFramePr>
        <p:xfrm>
          <a:off x="3059113" y="3954463"/>
          <a:ext cx="3025775" cy="842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536480" imgH="431640" progId="Equation.3">
                  <p:embed/>
                </p:oleObj>
              </mc:Choice>
              <mc:Fallback>
                <p:oleObj name="Ecuaţie" r:id="rId4" imgW="1536480" imgH="431640" progId="Equation.3">
                  <p:embed/>
                  <p:pic>
                    <p:nvPicPr>
                      <p:cNvPr id="19483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3954463"/>
                        <a:ext cx="3025775" cy="842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413043" y="5067515"/>
            <a:ext cx="79210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dirty="0">
                <a:sym typeface="Wingdings" pitchFamily="2" charset="2"/>
              </a:rPr>
              <a:t> </a:t>
            </a:r>
            <a:r>
              <a:rPr lang="fi-FI" dirty="0"/>
              <a:t>Funktion f sanotaan olevan differentioituva pisteessä x0 Є D, jos alla oleva raja on olemassa ja on äärellinen</a:t>
            </a:r>
            <a:r>
              <a:rPr lang="en-US" dirty="0"/>
              <a:t>:</a:t>
            </a:r>
            <a:endParaRPr lang="ro-RO" dirty="0"/>
          </a:p>
        </p:txBody>
      </p:sp>
      <p:graphicFrame>
        <p:nvGraphicFramePr>
          <p:cNvPr id="194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388633"/>
              </p:ext>
            </p:extLst>
          </p:nvPr>
        </p:nvGraphicFramePr>
        <p:xfrm>
          <a:off x="3203575" y="5597525"/>
          <a:ext cx="3097213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6" imgW="1548728" imgH="431613" progId="Equation.3">
                  <p:embed/>
                </p:oleObj>
              </mc:Choice>
              <mc:Fallback>
                <p:oleObj name="Ecuaţie" r:id="rId6" imgW="1548728" imgH="431613" progId="Equation.3">
                  <p:embed/>
                  <p:pic>
                    <p:nvPicPr>
                      <p:cNvPr id="19486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5597525"/>
                        <a:ext cx="3097213" cy="85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760"/>
                            </p:stCondLst>
                            <p:childTnLst>
                              <p:par>
                                <p:cTn id="1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76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60"/>
                            </p:stCondLst>
                            <p:childTnLst>
                              <p:par>
                                <p:cTn id="2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94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400"/>
                            </p:stCondLst>
                            <p:childTnLst>
                              <p:par>
                                <p:cTn id="3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000"/>
                                        <p:tgtEl>
                                          <p:spTgt spid="19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6" grpId="0"/>
      <p:bldP spid="19477" grpId="0"/>
      <p:bldP spid="19482" grpId="0"/>
      <p:bldP spid="194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br>
              <a:rPr lang="en-US" dirty="0"/>
            </a:b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63888" y="2420888"/>
            <a:ext cx="1727200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21377" y="1574435"/>
            <a:ext cx="628659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1) Jos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silloin graafi sallii pystysuuntaisen puolitangentin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kohdan M alla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61770" y="2327428"/>
            <a:ext cx="8893175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fi-FI" sz="2100" dirty="0"/>
              <a:t>Mikä tahansa pisteessä differentioituva funktio on jatkuva siinä pisteessä</a:t>
            </a:r>
            <a:r>
              <a:rPr lang="en-US" sz="2100" dirty="0"/>
              <a:t>.</a:t>
            </a:r>
            <a:endParaRPr lang="ro-RO" sz="2100" dirty="0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35246" y="3043259"/>
            <a:ext cx="1861957" cy="3968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sz="2000" i="1" dirty="0">
                <a:solidFill>
                  <a:schemeClr val="hlink"/>
                </a:solidFill>
              </a:rPr>
              <a:t>Havainnot:</a:t>
            </a:r>
            <a:r>
              <a:rPr lang="ro-RO" dirty="0"/>
              <a:t> 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435246" y="3652345"/>
            <a:ext cx="693403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dirty="0">
                <a:sym typeface="Wingdings 3" pitchFamily="18" charset="2"/>
              </a:rPr>
              <a:t> </a:t>
            </a:r>
            <a:r>
              <a:rPr lang="fi-FI" sz="1600" dirty="0"/>
              <a:t>Numeerinen funktio voi olla jatkuva jossakin pisteessä olematta differentioituva siinä pisteessä</a:t>
            </a:r>
            <a:r>
              <a:rPr lang="en-US" sz="1600" dirty="0"/>
              <a:t>.</a:t>
            </a:r>
            <a:endParaRPr lang="ro-RO" sz="1600" dirty="0"/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261770" y="4598026"/>
            <a:ext cx="129715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Esimerkki:</a:t>
            </a:r>
            <a:r>
              <a:rPr lang="ro-RO" dirty="0"/>
              <a:t> </a:t>
            </a:r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1898650" y="4434428"/>
            <a:ext cx="65214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dirty="0" err="1"/>
              <a:t>Toiminto</a:t>
            </a:r>
            <a:r>
              <a:rPr lang="en-US" dirty="0"/>
              <a:t> modulo </a:t>
            </a:r>
            <a:r>
              <a:rPr lang="ro-RO" dirty="0"/>
              <a:t>f</a:t>
            </a:r>
            <a:r>
              <a:rPr lang="en-US" dirty="0"/>
              <a:t> </a:t>
            </a:r>
            <a:r>
              <a:rPr lang="ro-RO" dirty="0"/>
              <a:t>:</a:t>
            </a:r>
            <a:r>
              <a:rPr lang="en-US" dirty="0"/>
              <a:t> </a:t>
            </a:r>
            <a:r>
              <a:rPr lang="ro-RO" dirty="0"/>
              <a:t>R</a:t>
            </a:r>
            <a:r>
              <a:rPr lang="ro-RO" dirty="0">
                <a:sym typeface="Wingdings" pitchFamily="2" charset="2"/>
              </a:rPr>
              <a:t></a:t>
            </a:r>
            <a:r>
              <a:rPr lang="ro-RO" dirty="0"/>
              <a:t>R, </a:t>
            </a:r>
            <a:r>
              <a:rPr lang="ro-RO" dirty="0">
                <a:solidFill>
                  <a:srgbClr val="FF0066"/>
                </a:solidFill>
              </a:rPr>
              <a:t>f(x) =</a:t>
            </a:r>
            <a:r>
              <a:rPr lang="en-US" dirty="0">
                <a:solidFill>
                  <a:srgbClr val="FF0066"/>
                </a:solidFill>
              </a:rPr>
              <a:t>|x|</a:t>
            </a:r>
            <a:r>
              <a:rPr lang="ro-RO" dirty="0"/>
              <a:t> </a:t>
            </a:r>
            <a:r>
              <a:rPr lang="en-US" dirty="0"/>
              <a:t>on </a:t>
            </a:r>
            <a:r>
              <a:rPr lang="en-US" dirty="0" err="1"/>
              <a:t>jatkuvaa</a:t>
            </a:r>
            <a:endParaRPr lang="en-US" dirty="0"/>
          </a:p>
          <a:p>
            <a:pPr algn="just"/>
            <a:r>
              <a:rPr lang="en-US" dirty="0" err="1"/>
              <a:t>sisään</a:t>
            </a:r>
            <a:r>
              <a:rPr lang="en-US" dirty="0"/>
              <a:t>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fi-FI" dirty="0"/>
              <a:t>ja se ei ole erotettavissa pisteessä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</a:t>
            </a:r>
            <a:r>
              <a:rPr lang="en-US" dirty="0"/>
              <a:t>.</a:t>
            </a:r>
            <a:endParaRPr lang="ro-RO" dirty="0"/>
          </a:p>
        </p:txBody>
      </p:sp>
      <p:pic>
        <p:nvPicPr>
          <p:cNvPr id="28689" name="Picture 17" descr="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7471" y="5035810"/>
            <a:ext cx="2560671" cy="153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8D3708A-C4BF-BF4C-5E78-D85BA68C35E2}"/>
              </a:ext>
            </a:extLst>
          </p:cNvPr>
          <p:cNvGrpSpPr/>
          <p:nvPr/>
        </p:nvGrpSpPr>
        <p:grpSpPr>
          <a:xfrm>
            <a:off x="1115616" y="1210336"/>
            <a:ext cx="4628437" cy="477755"/>
            <a:chOff x="1346145" y="1961456"/>
            <a:chExt cx="4628437" cy="477755"/>
          </a:xfrm>
        </p:grpSpPr>
        <p:sp>
          <p:nvSpPr>
            <p:cNvPr id="28676" name="Rectangle 4"/>
            <p:cNvSpPr>
              <a:spLocks noChangeArrowheads="1"/>
            </p:cNvSpPr>
            <p:nvPr/>
          </p:nvSpPr>
          <p:spPr bwMode="auto">
            <a:xfrm>
              <a:off x="1346145" y="1961456"/>
              <a:ext cx="17665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 err="1">
                  <a:solidFill>
                    <a:srgbClr val="FF0000"/>
                  </a:solidFill>
                </a:rPr>
                <a:t>Erilaistuvuus</a:t>
              </a:r>
              <a:endParaRPr lang="ro-RO" dirty="0">
                <a:solidFill>
                  <a:srgbClr val="FF0000"/>
                </a:solidFill>
              </a:endParaRPr>
            </a:p>
          </p:txBody>
        </p:sp>
        <p:sp>
          <p:nvSpPr>
            <p:cNvPr id="28694" name="Rectangle 22"/>
            <p:cNvSpPr>
              <a:spLocks noChangeArrowheads="1"/>
            </p:cNvSpPr>
            <p:nvPr/>
          </p:nvSpPr>
          <p:spPr bwMode="auto">
            <a:xfrm>
              <a:off x="4588049" y="1961456"/>
              <a:ext cx="138653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 err="1">
                  <a:solidFill>
                    <a:srgbClr val="0070C0"/>
                  </a:solidFill>
                </a:rPr>
                <a:t>jatkuvuus</a:t>
              </a:r>
              <a:endParaRPr lang="ro-RO" dirty="0">
                <a:solidFill>
                  <a:srgbClr val="0070C0"/>
                </a:solidFill>
              </a:endParaRPr>
            </a:p>
          </p:txBody>
        </p:sp>
        <p:sp>
          <p:nvSpPr>
            <p:cNvPr id="28695" name="Rectangle 23"/>
            <p:cNvSpPr>
              <a:spLocks noChangeArrowheads="1"/>
            </p:cNvSpPr>
            <p:nvPr/>
          </p:nvSpPr>
          <p:spPr bwMode="auto">
            <a:xfrm>
              <a:off x="3708953" y="1977546"/>
              <a:ext cx="4058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2400" dirty="0"/>
                <a:t>ja</a:t>
              </a:r>
              <a:endParaRPr lang="ro-RO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6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560"/>
                            </p:stCondLst>
                            <p:childTnLst>
                              <p:par>
                                <p:cTn id="2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96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/>
      <p:bldP spid="28678" grpId="0" animBg="1"/>
      <p:bldP spid="28679" grpId="0"/>
      <p:bldP spid="28682" grpId="0" animBg="1"/>
      <p:bldP spid="286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15F0792F-E060-3E6E-9D51-65E683CC3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400640"/>
            <a:ext cx="71055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 </a:t>
            </a:r>
            <a:r>
              <a:rPr lang="fi-FI" dirty="0"/>
              <a:t>Mikään epäjatkuva funktio jossakin pisteessä ei ole differentioitavissa tässä vaiheessa.</a:t>
            </a:r>
            <a:endParaRPr lang="ro-RO" dirty="0"/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D991CB2B-F59F-65E2-CFC9-15E683A64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2209809"/>
            <a:ext cx="7062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o-RO" dirty="0">
                <a:sym typeface="Wingdings 3" pitchFamily="18" charset="2"/>
              </a:rPr>
              <a:t> </a:t>
            </a:r>
            <a:r>
              <a:rPr lang="fi-FI" dirty="0"/>
              <a:t>On toimintoja, jotka ovat epäjatkuvia jossakin pisteessä ja joilla on derivaatta tässä pisteessä</a:t>
            </a:r>
            <a:r>
              <a:rPr lang="en-US" dirty="0"/>
              <a:t>.</a:t>
            </a:r>
            <a:endParaRPr lang="ro-RO" dirty="0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FCD7EDCE-C822-A417-DBDC-AC55E0DC0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173" y="3230563"/>
            <a:ext cx="1297150" cy="40011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sz="2000" i="1" dirty="0">
                <a:solidFill>
                  <a:srgbClr val="996633"/>
                </a:solidFill>
              </a:rPr>
              <a:t>Esimerkki:</a:t>
            </a:r>
            <a:r>
              <a:rPr lang="ro-RO" dirty="0"/>
              <a:t> </a:t>
            </a:r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01D1BAEE-08B7-C30C-BE1A-1CA11A0A1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3230563"/>
            <a:ext cx="591034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err="1"/>
              <a:t>Toiminto</a:t>
            </a:r>
            <a:r>
              <a:rPr lang="en-US" dirty="0"/>
              <a:t> </a:t>
            </a:r>
            <a:r>
              <a:rPr lang="ro-RO" dirty="0"/>
              <a:t>f : R</a:t>
            </a:r>
            <a:r>
              <a:rPr lang="ro-RO" dirty="0">
                <a:sym typeface="Wingdings" pitchFamily="2" charset="2"/>
              </a:rPr>
              <a:t></a:t>
            </a:r>
            <a:r>
              <a:rPr lang="ro-RO" dirty="0"/>
              <a:t>R</a:t>
            </a:r>
            <a:r>
              <a:rPr lang="en-US" dirty="0"/>
              <a:t>, </a:t>
            </a:r>
            <a:r>
              <a:rPr lang="en-US" dirty="0" err="1"/>
              <a:t>alla</a:t>
            </a:r>
            <a:r>
              <a:rPr lang="en-US" dirty="0"/>
              <a:t>, on </a:t>
            </a:r>
            <a:r>
              <a:rPr lang="en-US" dirty="0" err="1"/>
              <a:t>epäjatkuva</a:t>
            </a:r>
            <a:r>
              <a:rPr lang="en-US" dirty="0"/>
              <a:t> </a:t>
            </a:r>
            <a:r>
              <a:rPr lang="en-US" dirty="0" err="1"/>
              <a:t>klo</a:t>
            </a:r>
            <a:r>
              <a:rPr lang="en-US" dirty="0"/>
              <a:t> </a:t>
            </a:r>
            <a:r>
              <a:rPr lang="ro-RO" dirty="0"/>
              <a:t>x</a:t>
            </a:r>
            <a:r>
              <a:rPr lang="ro-RO" baseline="-25000" dirty="0"/>
              <a:t>0</a:t>
            </a:r>
            <a:r>
              <a:rPr lang="ro-RO" dirty="0"/>
              <a:t> = 0 </a:t>
            </a:r>
            <a:r>
              <a:rPr lang="en-US" dirty="0"/>
              <a:t>ja </a:t>
            </a:r>
            <a:r>
              <a:rPr lang="ro-RO" dirty="0"/>
              <a:t>f</a:t>
            </a:r>
            <a:r>
              <a:rPr lang="en-US" dirty="0"/>
              <a:t>’</a:t>
            </a:r>
            <a:r>
              <a:rPr lang="ro-RO" dirty="0"/>
              <a:t>(0) = + </a:t>
            </a:r>
            <a:r>
              <a:rPr lang="ro-RO" sz="2000" dirty="0">
                <a:cs typeface="Arial" charset="0"/>
              </a:rPr>
              <a:t>∞</a:t>
            </a:r>
            <a:r>
              <a:rPr lang="en-US" dirty="0"/>
              <a:t>.</a:t>
            </a:r>
            <a:endParaRPr lang="ro-RO" sz="2000" dirty="0">
              <a:cs typeface="Arial" charset="0"/>
            </a:endParaRPr>
          </a:p>
        </p:txBody>
      </p:sp>
      <p:graphicFrame>
        <p:nvGraphicFramePr>
          <p:cNvPr id="8" name="Object 14">
            <a:extLst>
              <a:ext uri="{FF2B5EF4-FFF2-40B4-BE49-F238E27FC236}">
                <a16:creationId xmlns:a16="http://schemas.microsoft.com/office/drawing/2014/main" id="{A144E2D3-402B-0A9D-0215-D0036E9AF47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1304047"/>
              </p:ext>
            </p:extLst>
          </p:nvPr>
        </p:nvGraphicFramePr>
        <p:xfrm>
          <a:off x="2616380" y="4281213"/>
          <a:ext cx="266382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396394" imgH="583947" progId="Equation.3">
                  <p:embed/>
                </p:oleObj>
              </mc:Choice>
              <mc:Fallback>
                <p:oleObj name="Ecuaţie" r:id="rId2" imgW="1396394" imgH="583947" progId="Equation.3">
                  <p:embed/>
                  <p:pic>
                    <p:nvPicPr>
                      <p:cNvPr id="28686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6380" y="4281213"/>
                        <a:ext cx="266382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503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2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22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220"/>
                            </p:stCondLst>
                            <p:childTnLst>
                              <p:par>
                                <p:cTn id="2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51299" y="1147816"/>
            <a:ext cx="4392612" cy="719138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400" b="1" dirty="0"/>
              <a:t>II</a:t>
            </a:r>
            <a:r>
              <a:rPr lang="ro-RO" sz="2400" b="1" dirty="0"/>
              <a:t>. LATERAALISET JOHDANNAISET</a:t>
            </a:r>
            <a:endParaRPr lang="ro-RO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447429" y="3059668"/>
            <a:ext cx="252017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b="1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n-US" b="1" dirty="0">
                <a:solidFill>
                  <a:srgbClr val="FF3300"/>
                </a:solidFill>
              </a:rPr>
              <a:t>VASEN JOHDANNAIS</a:t>
            </a:r>
            <a:r>
              <a:rPr lang="ro-RO" b="1" dirty="0">
                <a:solidFill>
                  <a:srgbClr val="FF3300"/>
                </a:solidFill>
              </a:rPr>
              <a:t>:</a:t>
            </a:r>
            <a:r>
              <a:rPr lang="ro-RO" dirty="0"/>
              <a:t> 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66974" y="2347571"/>
            <a:ext cx="35952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b="1" dirty="0" err="1">
                <a:solidFill>
                  <a:srgbClr val="0000FF"/>
                </a:solidFill>
                <a:cs typeface="Times New Roman" pitchFamily="18" charset="0"/>
              </a:rPr>
              <a:t>Olkoon</a:t>
            </a:r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 se </a:t>
            </a:r>
            <a:r>
              <a:rPr lang="en-US" b="1" dirty="0" err="1">
                <a:solidFill>
                  <a:srgbClr val="0000FF"/>
                </a:solidFill>
                <a:cs typeface="Times New Roman" pitchFamily="18" charset="0"/>
              </a:rPr>
              <a:t>toiminto</a:t>
            </a:r>
            <a:r>
              <a:rPr lang="en-US" b="1" dirty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</a:rPr>
              <a:t>f:D</a:t>
            </a:r>
            <a:r>
              <a:rPr lang="ro-RO" b="1" dirty="0">
                <a:solidFill>
                  <a:srgbClr val="0000FF"/>
                </a:solidFill>
                <a:cs typeface="Times New Roman" pitchFamily="18" charset="0"/>
                <a:sym typeface="Wingdings" pitchFamily="2" charset="2"/>
              </a:rPr>
              <a:t></a:t>
            </a:r>
            <a:r>
              <a:rPr lang="ro-RO" b="1" dirty="0">
                <a:solidFill>
                  <a:srgbClr val="0000FF"/>
                </a:solidFill>
              </a:rPr>
              <a:t>R</a:t>
            </a:r>
            <a:r>
              <a:rPr lang="en-US" b="1" dirty="0">
                <a:solidFill>
                  <a:srgbClr val="0000FF"/>
                </a:solidFill>
              </a:rPr>
              <a:t> ja</a:t>
            </a:r>
            <a:r>
              <a:rPr lang="ro-RO" b="1" dirty="0">
                <a:solidFill>
                  <a:srgbClr val="0000FF"/>
                </a:solidFill>
              </a:rPr>
              <a:t> x</a:t>
            </a:r>
            <a:r>
              <a:rPr lang="ro-RO" b="1" baseline="-25000" dirty="0">
                <a:solidFill>
                  <a:srgbClr val="0000FF"/>
                </a:solidFill>
              </a:rPr>
              <a:t>0</a:t>
            </a:r>
            <a:r>
              <a:rPr lang="ro-RO" b="1" dirty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rgbClr val="0000FF"/>
                </a:solidFill>
              </a:rPr>
              <a:t>Є</a:t>
            </a:r>
            <a:r>
              <a:rPr lang="ro-RO" dirty="0">
                <a:solidFill>
                  <a:srgbClr val="0000FF"/>
                </a:solidFill>
              </a:rPr>
              <a:t> </a:t>
            </a:r>
            <a:r>
              <a:rPr lang="ro-RO" b="1" dirty="0">
                <a:solidFill>
                  <a:srgbClr val="0000FF"/>
                </a:solidFill>
              </a:rPr>
              <a:t>D.</a:t>
            </a: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3010972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  <p:graphicFrame>
        <p:nvGraphicFramePr>
          <p:cNvPr id="2458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1849350"/>
              </p:ext>
            </p:extLst>
          </p:nvPr>
        </p:nvGraphicFramePr>
        <p:xfrm>
          <a:off x="2914899" y="3678137"/>
          <a:ext cx="3529012" cy="106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536480" imgH="469800" progId="Equation.3">
                  <p:embed/>
                </p:oleObj>
              </mc:Choice>
              <mc:Fallback>
                <p:oleObj name="Ecuaţie" r:id="rId2" imgW="1536480" imgH="469800" progId="Equation.3">
                  <p:embed/>
                  <p:pic>
                    <p:nvPicPr>
                      <p:cNvPr id="2458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899" y="3678137"/>
                        <a:ext cx="3529012" cy="1068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3115747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6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76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76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/>
      <p:bldP spid="2458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>
            <a:extLst>
              <a:ext uri="{FF2B5EF4-FFF2-40B4-BE49-F238E27FC236}">
                <a16:creationId xmlns:a16="http://schemas.microsoft.com/office/drawing/2014/main" id="{838C13B8-776B-D0B8-E8DA-76A484775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419329"/>
            <a:ext cx="24751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o-RO" b="1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en-US" b="1" dirty="0">
                <a:solidFill>
                  <a:srgbClr val="FF3300"/>
                </a:solidFill>
              </a:rPr>
              <a:t>OIKEA JOHDANNAIS</a:t>
            </a:r>
            <a:r>
              <a:rPr lang="ro-RO" b="1" dirty="0">
                <a:solidFill>
                  <a:srgbClr val="FF3300"/>
                </a:solidFill>
              </a:rPr>
              <a:t>:</a:t>
            </a:r>
            <a:r>
              <a:rPr lang="ro-RO" b="1" dirty="0"/>
              <a:t> </a:t>
            </a:r>
          </a:p>
        </p:txBody>
      </p:sp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EA0C795B-4F83-1392-C98A-42EFB877200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0206604"/>
              </p:ext>
            </p:extLst>
          </p:nvPr>
        </p:nvGraphicFramePr>
        <p:xfrm>
          <a:off x="2481263" y="2037819"/>
          <a:ext cx="3673475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2" imgW="1549080" imgH="469800" progId="Equation.3">
                  <p:embed/>
                </p:oleObj>
              </mc:Choice>
              <mc:Fallback>
                <p:oleObj name="Ecuaţie" r:id="rId2" imgW="1549080" imgH="469800" progId="Equation.3">
                  <p:embed/>
                  <p:pic>
                    <p:nvPicPr>
                      <p:cNvPr id="2459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2037819"/>
                        <a:ext cx="3673475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5">
            <a:extLst>
              <a:ext uri="{FF2B5EF4-FFF2-40B4-BE49-F238E27FC236}">
                <a16:creationId xmlns:a16="http://schemas.microsoft.com/office/drawing/2014/main" id="{D04ADA76-D414-3D1B-E2B9-52D09C578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3645024"/>
            <a:ext cx="705690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fi-FI" dirty="0">
                <a:solidFill>
                  <a:srgbClr val="0000FF"/>
                </a:solidFill>
              </a:rPr>
              <a:t>Funktiolla f on derivaatta ja se on differentioitavissa x0:ssa silloin ja vain jos sillä on lateraaliset derivaatat ja se on vastaavasti vasen ja oikea differentioitavissa x0 ja</a:t>
            </a:r>
            <a:r>
              <a:rPr lang="en-US" dirty="0">
                <a:solidFill>
                  <a:srgbClr val="0000FF"/>
                </a:solidFill>
              </a:rPr>
              <a:t>:</a:t>
            </a:r>
            <a:endParaRPr lang="ro-RO" dirty="0">
              <a:solidFill>
                <a:srgbClr val="0000FF"/>
              </a:solidFill>
            </a:endParaRPr>
          </a:p>
        </p:txBody>
      </p:sp>
      <p:graphicFrame>
        <p:nvGraphicFramePr>
          <p:cNvPr id="7" name="Object 16">
            <a:extLst>
              <a:ext uri="{FF2B5EF4-FFF2-40B4-BE49-F238E27FC236}">
                <a16:creationId xmlns:a16="http://schemas.microsoft.com/office/drawing/2014/main" id="{EC1D37D2-AB3B-D0CB-1830-0BE1D27AE0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6367649"/>
              </p:ext>
            </p:extLst>
          </p:nvPr>
        </p:nvGraphicFramePr>
        <p:xfrm>
          <a:off x="3059113" y="4688855"/>
          <a:ext cx="3095625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cuaţie" r:id="rId4" imgW="1409088" imgH="253890" progId="Equation.3">
                  <p:embed/>
                </p:oleObj>
              </mc:Choice>
              <mc:Fallback>
                <p:oleObj name="Ecuaţie" r:id="rId4" imgW="1409088" imgH="253890" progId="Equation.3">
                  <p:embed/>
                  <p:pic>
                    <p:nvPicPr>
                      <p:cNvPr id="2459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4688855"/>
                        <a:ext cx="3095625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6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12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0564" y="410181"/>
            <a:ext cx="8532440" cy="646331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III. </a:t>
            </a:r>
            <a:r>
              <a:rPr lang="fi-FI" b="1" dirty="0">
                <a:latin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JOIHIN JOHDANNAISET JOHDANTOISTA JOITAKIN ELEMENTI- JA YHDISTELMÄTOIMINTOISTA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pic>
        <p:nvPicPr>
          <p:cNvPr id="21178" name="Picture 698" descr="xx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564" y="1134196"/>
            <a:ext cx="7632848" cy="5723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53465D3-B291-BFDA-2CED-8C07B78A6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459" y="630158"/>
            <a:ext cx="3168650" cy="719137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o-RO" sz="2400" b="1" dirty="0"/>
              <a:t>PÄÄTELMÄT</a:t>
            </a:r>
            <a:endParaRPr lang="en-US" sz="2400" b="1" dirty="0"/>
          </a:p>
        </p:txBody>
      </p:sp>
      <p:sp>
        <p:nvSpPr>
          <p:cNvPr id="5" name="Rectangle 135">
            <a:extLst>
              <a:ext uri="{FF2B5EF4-FFF2-40B4-BE49-F238E27FC236}">
                <a16:creationId xmlns:a16="http://schemas.microsoft.com/office/drawing/2014/main" id="{5F35D5A6-B773-EE52-B5AA-C90983E9E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1531144"/>
            <a:ext cx="74291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fi-FI" dirty="0">
                <a:sym typeface="Wingdings" pitchFamily="2" charset="2"/>
              </a:rPr>
              <a:t>Toimintojen tutkiminen yleensä, jatkuvien, johdettavissa olevien funktioiden tutkiminen erityisesti edellyttää yleisten ja erityisten taitojen kehittämistä, jotka näkyvät:</a:t>
            </a:r>
            <a:endParaRPr lang="ro-RO" dirty="0">
              <a:sym typeface="Wingdings" pitchFamily="2" charset="2"/>
            </a:endParaRPr>
          </a:p>
        </p:txBody>
      </p:sp>
      <p:sp>
        <p:nvSpPr>
          <p:cNvPr id="6" name="Rectangle 136">
            <a:extLst>
              <a:ext uri="{FF2B5EF4-FFF2-40B4-BE49-F238E27FC236}">
                <a16:creationId xmlns:a16="http://schemas.microsoft.com/office/drawing/2014/main" id="{D5BDEDD4-6ED6-C24E-6A92-7077828427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2634995"/>
            <a:ext cx="73685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>
                <a:sym typeface="Wingdings" pitchFamily="2" charset="2"/>
              </a:rPr>
              <a:t> </a:t>
            </a:r>
            <a:r>
              <a:rPr lang="fi-FI" dirty="0">
                <a:sym typeface="Wingdings" pitchFamily="2" charset="2"/>
              </a:rPr>
              <a:t>Numeerisen funktion ominaisuuksien graafinen/visuaalinen tunnistaminen liittyen: rajoittuneisuus, jatkuvuus, asymptoottinen taipumus, johdettavuus</a:t>
            </a:r>
            <a:r>
              <a:rPr lang="en-US" dirty="0">
                <a:sym typeface="Wingdings" pitchFamily="2" charset="2"/>
              </a:rPr>
              <a:t>;</a:t>
            </a:r>
            <a:endParaRPr lang="ro-RO" dirty="0"/>
          </a:p>
        </p:txBody>
      </p:sp>
      <p:sp>
        <p:nvSpPr>
          <p:cNvPr id="7" name="Rectangle 137">
            <a:extLst>
              <a:ext uri="{FF2B5EF4-FFF2-40B4-BE49-F238E27FC236}">
                <a16:creationId xmlns:a16="http://schemas.microsoft.com/office/drawing/2014/main" id="{B1B206D4-67BF-383F-CF9B-B57D84FF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807" y="3645024"/>
            <a:ext cx="736853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fi-FI" dirty="0"/>
              <a:t>Ongelmatilanteesta poimittujen tietojen yhdistäminen tutkittujen numeeristen funktioiden ominaisuuksiin, kuten: konvergenssilauseet, rajaoperaatiot, tyyppirajat, johtotaulukot</a:t>
            </a:r>
            <a:r>
              <a:rPr lang="en-US" dirty="0"/>
              <a:t>;</a:t>
            </a:r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1426015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5" name="Text Box 79"/>
          <p:cNvSpPr txBox="1">
            <a:spLocks noChangeArrowheads="1"/>
          </p:cNvSpPr>
          <p:nvPr/>
        </p:nvSpPr>
        <p:spPr bwMode="auto">
          <a:xfrm>
            <a:off x="5021662" y="4508500"/>
            <a:ext cx="351115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o-RO"/>
          </a:p>
        </p:txBody>
      </p:sp>
      <p:sp>
        <p:nvSpPr>
          <p:cNvPr id="9350" name="Rectangle 134"/>
          <p:cNvSpPr>
            <a:spLocks noChangeArrowheads="1"/>
          </p:cNvSpPr>
          <p:nvPr/>
        </p:nvSpPr>
        <p:spPr bwMode="auto">
          <a:xfrm>
            <a:off x="692075" y="4938823"/>
            <a:ext cx="66596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fi-FI" dirty="0"/>
              <a:t>Joidenkin tilanneoptimien määrittäminen differentiaalilaskennan avulla joidenkin toiminta-alojen käytännön tai erityisiin ongelmiin</a:t>
            </a:r>
            <a:r>
              <a:rPr lang="en-US" dirty="0"/>
              <a:t>.</a:t>
            </a:r>
            <a:endParaRPr lang="ro-RO" dirty="0"/>
          </a:p>
        </p:txBody>
      </p:sp>
      <p:sp>
        <p:nvSpPr>
          <p:cNvPr id="9354" name="Rectangle 138"/>
          <p:cNvSpPr>
            <a:spLocks noChangeArrowheads="1"/>
          </p:cNvSpPr>
          <p:nvPr/>
        </p:nvSpPr>
        <p:spPr bwMode="auto">
          <a:xfrm>
            <a:off x="683568" y="1242342"/>
            <a:ext cx="719134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fi-FI" dirty="0"/>
              <a:t>Tiettyjen algoritmien soveltaminen, differentiaalilaskenta, joidenkin ongelmien ratkaisemisessa ja tiettyjen prosessien mallintamisessa, tietyillä toiminta-aloilla</a:t>
            </a:r>
            <a:r>
              <a:rPr lang="en-US" dirty="0"/>
              <a:t>;</a:t>
            </a:r>
            <a:endParaRPr lang="ro-RO" dirty="0"/>
          </a:p>
        </p:txBody>
      </p:sp>
      <p:sp>
        <p:nvSpPr>
          <p:cNvPr id="9355" name="Rectangle 139"/>
          <p:cNvSpPr>
            <a:spLocks noChangeArrowheads="1"/>
          </p:cNvSpPr>
          <p:nvPr/>
        </p:nvSpPr>
        <p:spPr bwMode="auto">
          <a:xfrm>
            <a:off x="679663" y="2321829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fi-FI" dirty="0"/>
              <a:t>Ilmaisu matemaattisen analyysin kielellä, konkreettisia lauseita, joita voidaan mallintaa numeerisilla funktioilla</a:t>
            </a:r>
            <a:r>
              <a:rPr lang="en-US" dirty="0"/>
              <a:t>;</a:t>
            </a:r>
            <a:endParaRPr lang="ro-RO" dirty="0"/>
          </a:p>
        </p:txBody>
      </p:sp>
      <p:sp>
        <p:nvSpPr>
          <p:cNvPr id="9356" name="Rectangle 140"/>
          <p:cNvSpPr>
            <a:spLocks noChangeArrowheads="1"/>
          </p:cNvSpPr>
          <p:nvPr/>
        </p:nvSpPr>
        <p:spPr bwMode="auto">
          <a:xfrm>
            <a:off x="679663" y="2997225"/>
            <a:ext cx="713269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fi-FI" dirty="0"/>
              <a:t>Graafiseen lukemiseen perustuva tulkinta joidenkin funktioiden ominaisuuksista, jotka edustavat esimerkkejä taloudelliselta, sosiaaliselta, tieteelliseltä alalta</a:t>
            </a:r>
            <a:r>
              <a:rPr lang="en-US" dirty="0"/>
              <a:t>;</a:t>
            </a:r>
            <a:endParaRPr lang="ro-RO" dirty="0"/>
          </a:p>
        </p:txBody>
      </p:sp>
      <p:sp>
        <p:nvSpPr>
          <p:cNvPr id="9357" name="Rectangle 141"/>
          <p:cNvSpPr>
            <a:spLocks noChangeArrowheads="1"/>
          </p:cNvSpPr>
          <p:nvPr/>
        </p:nvSpPr>
        <p:spPr bwMode="auto">
          <a:xfrm>
            <a:off x="686019" y="4090214"/>
            <a:ext cx="713269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" pitchFamily="2" charset="2"/>
              </a:rPr>
              <a:t></a:t>
            </a:r>
            <a:r>
              <a:rPr lang="ro-RO" dirty="0"/>
              <a:t> </a:t>
            </a:r>
            <a:r>
              <a:rPr lang="fi-FI" dirty="0"/>
              <a:t>Laskemalla saatujen tulosten kokeellinen verifiointi matemaattisesti ilmaistaviin käytännön ongelmiin</a:t>
            </a:r>
            <a:r>
              <a:rPr lang="en-US" dirty="0"/>
              <a:t>;</a:t>
            </a:r>
            <a:endParaRPr lang="ro-RO" dirty="0"/>
          </a:p>
        </p:txBody>
      </p:sp>
      <p:sp>
        <p:nvSpPr>
          <p:cNvPr id="9358" name="AutoShape 14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5887" y="6369050"/>
            <a:ext cx="330426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9359" name="AutoShape 14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7999" y="6369050"/>
            <a:ext cx="330426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93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3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3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50" grpId="0"/>
      <p:bldP spid="9354" grpId="0"/>
      <p:bldP spid="9355" grpId="0"/>
      <p:bldP spid="9356" grpId="0"/>
      <p:bldP spid="93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95535" y="1844674"/>
            <a:ext cx="7357281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fi-FI" sz="2000" dirty="0"/>
              <a:t>tietyn funktion monotonisten intervallien määrittäminen (nouseeko vai pieneneekö funktio) – tämä tehdään tutkimalla funktion ensimmäisen derivaatan etumerkkiä</a:t>
            </a:r>
            <a:r>
              <a:rPr lang="en-US" sz="2000" dirty="0"/>
              <a:t>;</a:t>
            </a:r>
            <a:endParaRPr lang="ro-RO" sz="2000" dirty="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527086" y="3316623"/>
            <a:ext cx="73572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fi-FI" sz="2000" dirty="0"/>
              <a:t>ääripisteiden määrittäminen laajennetulle numeeristen funktioiden luokalle - tämä tehdään tutkimalla funktion ensimmäisen derivaatan etumerkkiä</a:t>
            </a:r>
            <a:r>
              <a:rPr lang="en-US" sz="2000" dirty="0"/>
              <a:t>;</a:t>
            </a:r>
            <a:endParaRPr lang="ro-RO" sz="2000" dirty="0"/>
          </a:p>
        </p:txBody>
      </p:sp>
      <p:sp>
        <p:nvSpPr>
          <p:cNvPr id="14346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15474" y="964237"/>
            <a:ext cx="8061024" cy="6477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 err="1"/>
              <a:t>Funktion</a:t>
            </a:r>
            <a:r>
              <a:rPr lang="en-US" sz="2800" b="1" dirty="0"/>
              <a:t> </a:t>
            </a:r>
            <a:r>
              <a:rPr lang="en-US" sz="2800" b="1" dirty="0" err="1"/>
              <a:t>derivaatan</a:t>
            </a:r>
            <a:r>
              <a:rPr lang="en-US" sz="2800" b="1" dirty="0"/>
              <a:t> </a:t>
            </a:r>
            <a:r>
              <a:rPr lang="en-US" sz="2800" b="1" dirty="0" err="1"/>
              <a:t>hyödyllisiä</a:t>
            </a:r>
            <a:r>
              <a:rPr lang="en-US" sz="2800" b="1" dirty="0"/>
              <a:t> </a:t>
            </a:r>
            <a:r>
              <a:rPr lang="en-US" sz="2800" b="1" dirty="0" err="1"/>
              <a:t>sovelluksia</a:t>
            </a:r>
            <a:endParaRPr lang="ro-RO" sz="2800" b="1" dirty="0"/>
          </a:p>
        </p:txBody>
      </p:sp>
      <p:sp>
        <p:nvSpPr>
          <p:cNvPr id="14347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62006" y="6369050"/>
            <a:ext cx="334307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14348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54118" y="6369050"/>
            <a:ext cx="334307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722B517-FBE7-4DF0-E22F-9E86D644F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652" y="4064398"/>
            <a:ext cx="7524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o-RO" sz="2000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fi-FI" sz="2000" dirty="0"/>
              <a:t>johdettavuuden avulla voidaan määrittää polynomiyhtälön juurien monikerroisuusjärjestys tai välit, joista polynomifunktioon liittyvän yhtälön juuret löytyvät.</a:t>
            </a:r>
            <a:endParaRPr lang="ro-RO" sz="2000" dirty="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F71570D3-5CC3-52D3-79A4-6C4413576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059" y="1260705"/>
            <a:ext cx="75244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ym typeface="Wingdings 3" pitchFamily="18" charset="2"/>
              </a:rPr>
              <a:t> </a:t>
            </a:r>
            <a:r>
              <a:rPr lang="fi-FI" sz="2000" dirty="0">
                <a:sym typeface="Wingdings 3" pitchFamily="18" charset="2"/>
              </a:rPr>
              <a:t>funktion yksitoikkoisuutta ja ääripisteitä koskevat teoreettiset tulokset mahdollistavat joidenkin epäyhtälöiden saamisen, joita alkeismenetelmien avulla olisi vaikea osoittaa;</a:t>
            </a:r>
            <a:endParaRPr lang="ro-RO" sz="2000" dirty="0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A28456D5-AAB5-0FAD-51A4-F936F4432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27" y="2590201"/>
            <a:ext cx="75244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buFont typeface="Wingdings 3" pitchFamily="18" charset="2"/>
              <a:buNone/>
            </a:pPr>
            <a:r>
              <a:rPr lang="ro-RO" dirty="0">
                <a:solidFill>
                  <a:srgbClr val="FF3300"/>
                </a:solidFill>
                <a:sym typeface="Wingdings 3" pitchFamily="18" charset="2"/>
              </a:rPr>
              <a:t> </a:t>
            </a:r>
            <a:r>
              <a:rPr lang="fi-FI" sz="2000" dirty="0"/>
              <a:t>funktion kuperuuden tai koveruuden välien määrittäminen - tämä tehdään tutkimalla funktion toisen derivaatan etumerkkiä;</a:t>
            </a:r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val="770073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5" name="AutoShape 7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15616" y="439870"/>
            <a:ext cx="3527425" cy="792162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600" dirty="0" err="1">
                <a:cs typeface="Arial" charset="0"/>
              </a:rPr>
              <a:t>Lähteet</a:t>
            </a:r>
            <a:endParaRPr lang="ro-RO" sz="3600" dirty="0">
              <a:cs typeface="Arial" charset="0"/>
            </a:endParaRPr>
          </a:p>
        </p:txBody>
      </p:sp>
      <p:sp>
        <p:nvSpPr>
          <p:cNvPr id="7247" name="AutoShape 7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243888" y="6369050"/>
            <a:ext cx="352425" cy="352425"/>
          </a:xfrm>
          <a:prstGeom prst="actionButtonBackPrevious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8" name="AutoShape 8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2188" y="5956300"/>
            <a:ext cx="352425" cy="352425"/>
          </a:xfrm>
          <a:prstGeom prst="actionButtonReturn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7249" name="Rectangle 81"/>
          <p:cNvSpPr>
            <a:spLocks noChangeArrowheads="1"/>
          </p:cNvSpPr>
          <p:nvPr/>
        </p:nvSpPr>
        <p:spPr bwMode="auto">
          <a:xfrm>
            <a:off x="279346" y="3951780"/>
            <a:ext cx="68414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Marius Burtea, Georgeta Burtea – </a:t>
            </a:r>
            <a:r>
              <a:rPr lang="ro-RO" sz="2000" i="1" dirty="0"/>
              <a:t>Matematică, manual pentru clasa a XI-a</a:t>
            </a:r>
            <a:r>
              <a:rPr lang="ro-RO" sz="2000" dirty="0"/>
              <a:t>, Carminis, Piteşti, 2006;</a:t>
            </a:r>
          </a:p>
        </p:txBody>
      </p:sp>
      <p:sp>
        <p:nvSpPr>
          <p:cNvPr id="7250" name="Rectangle 82"/>
          <p:cNvSpPr>
            <a:spLocks noChangeArrowheads="1"/>
          </p:cNvSpPr>
          <p:nvPr/>
        </p:nvSpPr>
        <p:spPr bwMode="auto">
          <a:xfrm>
            <a:off x="249557" y="1669802"/>
            <a:ext cx="67856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Gheorghe Cârjă, Ovidiu Cârjă – </a:t>
            </a:r>
            <a:r>
              <a:rPr lang="ro-RO" sz="2000" i="1" dirty="0"/>
              <a:t>Analiză matematică, Culegere de probleme rezolvate şi comentate</a:t>
            </a:r>
            <a:r>
              <a:rPr lang="ro-RO" sz="2000" dirty="0"/>
              <a:t>, GIL, Zalău, 2003;</a:t>
            </a:r>
          </a:p>
        </p:txBody>
      </p:sp>
      <p:sp>
        <p:nvSpPr>
          <p:cNvPr id="7251" name="Rectangle 83"/>
          <p:cNvSpPr>
            <a:spLocks noChangeArrowheads="1"/>
          </p:cNvSpPr>
          <p:nvPr/>
        </p:nvSpPr>
        <p:spPr bwMode="auto">
          <a:xfrm>
            <a:off x="250825" y="2852738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dirty="0">
                <a:sym typeface="Wingdings 2" pitchFamily="18" charset="2"/>
              </a:rPr>
              <a:t> </a:t>
            </a:r>
            <a:r>
              <a:rPr lang="ro-RO" sz="2000" dirty="0"/>
              <a:t>Lia Aramă, Toader Morozan – </a:t>
            </a:r>
            <a:r>
              <a:rPr lang="ro-RO" sz="2000" i="1" dirty="0"/>
              <a:t>Culegere de probleme de analiză matematică</a:t>
            </a:r>
            <a:r>
              <a:rPr lang="ro-RO" sz="2000" dirty="0"/>
              <a:t>, Universal Pan, Bucureşti, 1997;</a:t>
            </a:r>
          </a:p>
        </p:txBody>
      </p:sp>
      <p:sp>
        <p:nvSpPr>
          <p:cNvPr id="7254" name="Rectangle 86"/>
          <p:cNvSpPr>
            <a:spLocks noChangeArrowheads="1"/>
          </p:cNvSpPr>
          <p:nvPr/>
        </p:nvSpPr>
        <p:spPr bwMode="auto">
          <a:xfrm>
            <a:off x="279346" y="5116849"/>
            <a:ext cx="67844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o-RO" sz="2000" dirty="0">
                <a:sym typeface="Wingdings 2" pitchFamily="18" charset="2"/>
              </a:rPr>
              <a:t> </a:t>
            </a:r>
            <a:r>
              <a:rPr lang="ro-RO" sz="2000" dirty="0"/>
              <a:t>Mircea Ganga – </a:t>
            </a:r>
            <a:r>
              <a:rPr lang="ro-RO" sz="2000" i="1" dirty="0"/>
              <a:t>Probleme rezolvate din manualele de matematică pentru clasa a XI-a</a:t>
            </a:r>
            <a:r>
              <a:rPr lang="ro-RO" sz="2000" dirty="0"/>
              <a:t>, MATHPRESS, Ploieşti, 2006.</a:t>
            </a:r>
          </a:p>
        </p:txBody>
      </p:sp>
      <p:sp>
        <p:nvSpPr>
          <p:cNvPr id="7255" name="AutoShape 8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36000" y="6369050"/>
            <a:ext cx="352425" cy="352425"/>
          </a:xfrm>
          <a:prstGeom prst="actionButtonForwardNex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4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350"/>
                            </p:stCondLst>
                            <p:childTnLst>
                              <p:par>
                                <p:cTn id="2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5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45" grpId="0" animBg="1"/>
      <p:bldP spid="7249" grpId="0"/>
      <p:bldP spid="7250" grpId="0"/>
      <p:bldP spid="7251" grpId="0"/>
      <p:bldP spid="72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348880"/>
            <a:ext cx="3024336" cy="337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971600" y="1393879"/>
            <a:ext cx="6840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2) Jos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∞, 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silloin kuvaaja sallii pystysuuntaisen puolitangentin pisteen M yläpuolella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2" name="Google Shape;92;p1"/>
              <p:cNvSpPr txBox="1"/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ea typeface="Calibri"/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x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6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x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en-US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ar-AE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2</a:t>
                </a:r>
                <a:r>
                  <a:rPr lang="en-US" sz="2400" dirty="0">
                    <a:solidFill>
                      <a:schemeClr val="tx1"/>
                    </a:solidFill>
                    <a:cs typeface="Calibri"/>
                    <a:sym typeface="Calibri"/>
                  </a:rPr>
                  <a:t>x+3</a:t>
                </a:r>
                <a:endParaRPr lang="en-US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92" name="Google Shape;92;p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3717032"/>
                <a:ext cx="7945951" cy="1561423"/>
              </a:xfrm>
              <a:prstGeom prst="rect">
                <a:avLst/>
              </a:prstGeom>
              <a:blipFill>
                <a:blip r:embed="rId3"/>
                <a:stretch>
                  <a:fillRect l="-2379" b="-1484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Google Shape;94;p1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5897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67544" y="1846954"/>
            <a:ext cx="197809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256610"/>
              </p:ext>
            </p:extLst>
          </p:nvPr>
        </p:nvGraphicFramePr>
        <p:xfrm>
          <a:off x="326232" y="2145507"/>
          <a:ext cx="2565797" cy="575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028520" imgH="228600" progId="Equation.3">
                  <p:embed/>
                </p:oleObj>
              </mc:Choice>
              <mc:Fallback>
                <p:oleObj name="Equation" r:id="rId5" imgW="1028520" imgH="2286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232" y="2145507"/>
                        <a:ext cx="2565797" cy="5750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33756A82-1A4D-E75A-600D-00AA0BAA41DB}"/>
              </a:ext>
            </a:extLst>
          </p:cNvPr>
          <p:cNvSpPr txBox="1"/>
          <p:nvPr/>
        </p:nvSpPr>
        <p:spPr>
          <a:xfrm>
            <a:off x="1547664" y="1052736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Harjoitukset</a:t>
            </a:r>
            <a:endParaRPr lang="en-US" sz="32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endParaRPr lang="ar-AE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2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+</m:t>
                        </m:r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4</m:t>
                        </m:r>
                      </m:e>
                    </m:rad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</m:ctrlPr>
                      </m:fPr>
                      <m:num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3</m:t>
                        </m:r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</m:ctrlPr>
                          </m:sSupPr>
                          <m:e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𝑥</m:t>
                            </m:r>
                          </m:e>
                          <m:sup>
                            <m: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  <a:sym typeface="Calibri"/>
                              </a:rPr>
                              <m:t>3</m:t>
                            </m:r>
                          </m:sup>
                        </m:s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2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𝑥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+</m:t>
                        </m:r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  <a:sym typeface="Calibri"/>
                          </a:rPr>
                          <m:t>4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  <a:sym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e>
                      <m:sup>
                        <m: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3</m:t>
                        </m:r>
                      </m:sup>
                    </m:sSup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2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𝑥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r>
                      <a:rPr lang="ar-AE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4</m:t>
                    </m:r>
                  </m:oMath>
                </a14:m>
                <a:endParaRPr lang="ar-AE" sz="2400" i="1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21" y="2610586"/>
                <a:ext cx="7945951" cy="1705758"/>
              </a:xfrm>
              <a:prstGeom prst="rect">
                <a:avLst/>
              </a:prstGeom>
              <a:blipFill>
                <a:blip r:embed="rId3"/>
                <a:stretch>
                  <a:fillRect l="-2379" b="-1357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2726665" y="2209291"/>
            <a:ext cx="209514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(</m:t>
                      </m:r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sSupPr>
                            <m:e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2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𝑥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+</m:t>
                          </m:r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  <m:t>4</m:t>
                          </m:r>
                        </m:e>
                      </m:rad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)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′</m:t>
                      </m:r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  <a:latin typeface="Calibri"/>
                  <a:cs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1353781"/>
                <a:ext cx="2201821" cy="45743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Google Shape;105;p2"/>
              <p:cNvSpPr txBox="1"/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69" tIns="34275" rIns="68569" bIns="34275" anchor="t" anchorCtr="0">
                <a:spAutoFit/>
              </a:bodyPr>
              <a:lstStyle/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1</m:t>
                        </m:r>
                      </m:num>
                      <m:den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𝑐𝑜𝑠𝑥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:r>
                  <a:rPr lang="en-US" sz="2400" dirty="0" err="1">
                    <a:solidFill>
                      <a:schemeClr val="tx1"/>
                    </a:solidFill>
                    <a:cs typeface="Calibri"/>
                    <a:sym typeface="Calibri"/>
                  </a:rPr>
                  <a:t>xcosx</a:t>
                </a:r>
                <a:endParaRPr lang="en-US" sz="1350" dirty="0">
                  <a:solidFill>
                    <a:schemeClr val="tx1"/>
                  </a:solidFill>
                </a:endParaRPr>
              </a:p>
              <a:p>
                <a:pPr marL="685800" indent="-685800">
                  <a:buClr>
                    <a:srgbClr val="196C5A"/>
                  </a:buClr>
                  <a:buSzPts val="3200"/>
                  <a:buFont typeface="Calibri"/>
                  <a:buAutoNum type="alphaLcParenR"/>
                </a:pPr>
                <a14:m>
                  <m:oMath xmlns:m="http://schemas.openxmlformats.org/officeDocument/2006/math"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𝑡𝑔𝑥</m:t>
                    </m:r>
                    <m:r>
                      <a:rPr lang="en-US" sz="240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Calibri"/>
                      </a:rPr>
                      <m:t>+</m:t>
                    </m:r>
                    <m:f>
                      <m:fPr>
                        <m:ctrlPr>
                          <a:rPr lang="ar-AE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fPr>
                      <m:num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num>
                      <m:den>
                        <m:sSup>
                          <m:sSupPr>
                            <m:ctrlPr>
                              <a:rPr lang="ar-AE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</m:ctrlPr>
                          </m:sSupPr>
                          <m:e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𝑐𝑜𝑠</m:t>
                            </m:r>
                          </m:e>
                          <m:sup>
                            <m:r>
                              <a:rPr lang="ar-AE" sz="24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"/>
                              </a:rPr>
                              <m:t>2</m:t>
                            </m:r>
                          </m:sup>
                        </m:sSup>
                        <m:r>
                          <a:rPr lang="ar-AE" sz="2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𝑥</m:t>
                        </m:r>
                      </m:den>
                    </m:f>
                  </m:oMath>
                </a14:m>
                <a:endParaRPr lang="ar-AE" sz="2400" dirty="0">
                  <a:solidFill>
                    <a:schemeClr val="tx1"/>
                  </a:solidFill>
                  <a:cs typeface="Calibri"/>
                </a:endParaRPr>
              </a:p>
            </p:txBody>
          </p:sp>
        </mc:Choice>
        <mc:Fallback xmlns="">
          <p:sp>
            <p:nvSpPr>
              <p:cNvPr id="105" name="Google Shape;105;p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043" y="2641470"/>
                <a:ext cx="7945951" cy="1456330"/>
              </a:xfrm>
              <a:prstGeom prst="rect">
                <a:avLst/>
              </a:prstGeom>
              <a:blipFill>
                <a:blip r:embed="rId3"/>
                <a:stretch>
                  <a:fillRect l="-2301" b="-502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" name="Google Shape;107;p2" descr="Badge Question Mark with solid fil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5016" y="1019193"/>
            <a:ext cx="563305" cy="56330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038886" y="233465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5524846"/>
              </p:ext>
            </p:extLst>
          </p:nvPr>
        </p:nvGraphicFramePr>
        <p:xfrm>
          <a:off x="2195736" y="1700808"/>
          <a:ext cx="837009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431640" imgH="203040" progId="Equation.3">
                  <p:embed/>
                </p:oleObj>
              </mc:Choice>
              <mc:Fallback>
                <p:oleObj name="Equation" r:id="rId5" imgW="431640" imgH="203040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1700808"/>
                        <a:ext cx="837009" cy="39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9772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348880"/>
            <a:ext cx="2596679" cy="293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322184"/>
            <a:ext cx="66247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3) Jos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silloin kuvaaja sallii pystysuuntaisen puolitangentin pisteen M yläpuolella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4" y="2420888"/>
            <a:ext cx="2395512" cy="298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27584" y="1556792"/>
            <a:ext cx="70567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4) Jos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silloin kuvaaja sallii pystysuuntaisen puolitangentin pisteen M alapuolella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420888"/>
            <a:ext cx="2929799" cy="376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827584" y="126876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5) 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Jos lateraaliset derivaatat ovat yhtä suuret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), 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silloin kaksi tangenttia ovat laajennuksessa. Tässä tapauksessa M on käännepiste (tangentti leikkaa funktion kuvaajan).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924944"/>
            <a:ext cx="4673538" cy="241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55576" y="1052736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Määritelmä. </a:t>
            </a:r>
            <a:r>
              <a:rPr kumimoji="0" lang="fi-FI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x0 sanotaan olevan funktion f käännepiste, jos funktio on jatkuva x0:ssa, sillä on derivaatta x0:ssa (äärellinen tai ääretön)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ja jos kuvaaja on yhdistetty (kovera) x0:n toisella puolella ja kovera (kupera) toisella puolella.</a:t>
            </a:r>
            <a:endParaRPr kumimoji="0" lang="ro-RO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636109"/>
            <a:ext cx="385205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3356992"/>
            <a:ext cx="299533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71600" y="1052736"/>
            <a:ext cx="72728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6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 Jos lateraaliset derivaatat ovat erilaisia ​​ja 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=-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ja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f</a:t>
            </a:r>
            <a:r>
              <a:rPr kumimoji="0" lang="ro-RO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)=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ro-R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fs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’(x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0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ro-R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=+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∞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, 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silloin kaksi puoliagenttia menevät päällekkäin ja M on käännekohta.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492896"/>
            <a:ext cx="5611888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3568" y="134076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7) </a:t>
            </a:r>
            <a:r>
              <a:rPr kumimoji="0" lang="fi-FI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Jos lateraaliset derivaatat ovat erilaisia ​​ja ainakin yksi on äärellinen, niin M on kulmapiste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.</a:t>
            </a: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981</TotalTime>
  <Words>1092</Words>
  <Application>Microsoft Office PowerPoint</Application>
  <PresentationFormat>On-screen Show (4:3)</PresentationFormat>
  <Paragraphs>94</Paragraphs>
  <Slides>32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Adobe Heiti Std R</vt:lpstr>
      <vt:lpstr>Arial</vt:lpstr>
      <vt:lpstr>Calibri</vt:lpstr>
      <vt:lpstr>Cambria Math</vt:lpstr>
      <vt:lpstr>Trebuchet MS</vt:lpstr>
      <vt:lpstr>Wingdings 3</vt:lpstr>
      <vt:lpstr>Office Theme</vt:lpstr>
      <vt:lpstr>Ecuaţie</vt:lpstr>
      <vt:lpstr>Equation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INTERPRETAREA GEOMETRICĂ A DERIVATEI UNEI FUNCŢII CONTINUE ÎNTR-UN PUNCT</dc:title>
  <dc:creator>USER</dc:creator>
  <cp:lastModifiedBy>User</cp:lastModifiedBy>
  <cp:revision>62</cp:revision>
  <dcterms:created xsi:type="dcterms:W3CDTF">2016-04-10T14:09:09Z</dcterms:created>
  <dcterms:modified xsi:type="dcterms:W3CDTF">2023-02-02T14:04:23Z</dcterms:modified>
</cp:coreProperties>
</file>