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  <p:sldId id="279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3"/>
  </p:normalViewPr>
  <p:slideViewPr>
    <p:cSldViewPr>
      <p:cViewPr varScale="1">
        <p:scale>
          <a:sx n="117" d="100"/>
          <a:sy n="117" d="100"/>
        </p:scale>
        <p:origin x="2024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28/06/22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28/6/22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166C59"/>
                </a:solidFill>
              </a:rPr>
              <a:t>Relazioni tra angoli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Angolo giro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giro</a:t>
            </a:r>
            <a:r>
              <a:rPr lang="en-US" sz="2400" b="1" dirty="0"/>
              <a:t> (</a:t>
            </a:r>
            <a:r>
              <a:rPr lang="en-US" sz="2400" b="1" dirty="0" err="1"/>
              <a:t>angolo</a:t>
            </a:r>
            <a:r>
              <a:rPr lang="en-US" sz="2400" b="1" dirty="0"/>
              <a:t> di </a:t>
            </a:r>
            <a:r>
              <a:rPr lang="en-US" sz="2400" b="1" dirty="0" err="1"/>
              <a:t>rotazione</a:t>
            </a:r>
            <a:r>
              <a:rPr lang="en-US" sz="2400" b="1" dirty="0"/>
              <a:t> </a:t>
            </a:r>
            <a:r>
              <a:rPr lang="en-US" sz="2400" b="1" dirty="0" err="1"/>
              <a:t>completa</a:t>
            </a:r>
            <a:r>
              <a:rPr lang="en-US" sz="2400" b="1" dirty="0"/>
              <a:t>) </a:t>
            </a:r>
            <a:r>
              <a:rPr lang="en-US" sz="2400" b="1" dirty="0" err="1"/>
              <a:t>si</a:t>
            </a:r>
            <a:r>
              <a:rPr lang="en-US" sz="2400" b="1" dirty="0"/>
              <a:t> forma </a:t>
            </a:r>
            <a:r>
              <a:rPr lang="en-US" sz="2400" b="1" dirty="0" err="1"/>
              <a:t>quando</a:t>
            </a:r>
            <a:r>
              <a:rPr lang="en-US" sz="2400" b="1" dirty="0"/>
              <a:t> uno </a:t>
            </a:r>
            <a:r>
              <a:rPr lang="en-US" sz="2400" b="1" dirty="0" err="1"/>
              <a:t>dei</a:t>
            </a:r>
            <a:r>
              <a:rPr lang="en-US" sz="2400" b="1" dirty="0"/>
              <a:t> </a:t>
            </a:r>
            <a:r>
              <a:rPr lang="en-US" sz="2400" b="1" dirty="0" err="1"/>
              <a:t>bracci</a:t>
            </a:r>
            <a:r>
              <a:rPr lang="en-US" sz="2400" b="1" dirty="0"/>
              <a:t> </a:t>
            </a:r>
            <a:r>
              <a:rPr lang="en-US" sz="2400" b="1" dirty="0" err="1"/>
              <a:t>dell'angolo</a:t>
            </a:r>
            <a:r>
              <a:rPr lang="en-US" sz="2400" b="1" dirty="0"/>
              <a:t> </a:t>
            </a:r>
            <a:r>
              <a:rPr lang="en-US" sz="2400" b="1" dirty="0" err="1"/>
              <a:t>compie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rotazione</a:t>
            </a:r>
            <a:r>
              <a:rPr lang="en-US" sz="2400" b="1" dirty="0"/>
              <a:t> </a:t>
            </a:r>
            <a:r>
              <a:rPr lang="en-US" sz="2400" b="1" dirty="0" err="1"/>
              <a:t>completa</a:t>
            </a:r>
            <a:r>
              <a:rPr lang="en-US" sz="2400" b="1" dirty="0"/>
              <a:t> o </a:t>
            </a:r>
            <a:r>
              <a:rPr lang="en-US" sz="2400" b="1" dirty="0" err="1"/>
              <a:t>compie</a:t>
            </a:r>
            <a:r>
              <a:rPr lang="en-US" sz="2400" b="1" dirty="0"/>
              <a:t> 360°.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7E3E4918-DD4C-4C16-B9F8-FAA5B4B4A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3429000"/>
            <a:ext cx="4789107" cy="214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Relazioni tra gli angoli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Oltre</a:t>
            </a:r>
            <a:r>
              <a:rPr lang="en-US" sz="2400" b="1" dirty="0"/>
              <a:t> a </a:t>
            </a:r>
            <a:r>
              <a:rPr lang="en-US" sz="2400" b="1" dirty="0" err="1"/>
              <a:t>misurare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gradi</a:t>
            </a:r>
            <a:r>
              <a:rPr lang="en-US" sz="2400" b="1" dirty="0"/>
              <a:t> o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radianti</a:t>
            </a:r>
            <a:r>
              <a:rPr lang="en-US" sz="2400" b="1" dirty="0"/>
              <a:t>,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possono</a:t>
            </a:r>
            <a:r>
              <a:rPr lang="en-US" sz="2400" b="1" dirty="0"/>
              <a:t> </a:t>
            </a:r>
            <a:r>
              <a:rPr lang="en-US" sz="2400" b="1" dirty="0" err="1"/>
              <a:t>anche</a:t>
            </a:r>
            <a:r>
              <a:rPr lang="en-US" sz="2400" b="1" dirty="0"/>
              <a:t> </a:t>
            </a:r>
            <a:r>
              <a:rPr lang="en-US" sz="2400" b="1" dirty="0" err="1"/>
              <a:t>confrontare</a:t>
            </a:r>
            <a:r>
              <a:rPr lang="en-US" sz="2400" b="1" dirty="0"/>
              <a:t>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e </a:t>
            </a:r>
            <a:r>
              <a:rPr lang="en-US" sz="2400" b="1" dirty="0" err="1"/>
              <a:t>considerare</a:t>
            </a:r>
            <a:r>
              <a:rPr lang="en-US" sz="2400" b="1" dirty="0"/>
              <a:t> le </a:t>
            </a:r>
            <a:r>
              <a:rPr lang="en-US" sz="2400" b="1" dirty="0" err="1"/>
              <a:t>loro</a:t>
            </a:r>
            <a:r>
              <a:rPr lang="en-US" sz="2400" b="1" dirty="0"/>
              <a:t> </a:t>
            </a:r>
            <a:r>
              <a:rPr lang="en-US" sz="2400" b="1" dirty="0" err="1"/>
              <a:t>relazioni</a:t>
            </a:r>
            <a:r>
              <a:rPr lang="en-US" sz="2400" b="1" dirty="0"/>
              <a:t> con </a:t>
            </a:r>
            <a:r>
              <a:rPr lang="en-US" sz="2400" b="1" dirty="0" err="1"/>
              <a:t>altri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. </a:t>
            </a:r>
            <a:r>
              <a:rPr lang="en-US" sz="2400" b="1" dirty="0" err="1"/>
              <a:t>Parliamo</a:t>
            </a:r>
            <a:r>
              <a:rPr lang="en-US" sz="2400" b="1" dirty="0"/>
              <a:t> di </a:t>
            </a:r>
            <a:r>
              <a:rPr lang="en-US" sz="2400" b="1" dirty="0" err="1"/>
              <a:t>relazioni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confrontando</a:t>
            </a:r>
            <a:r>
              <a:rPr lang="en-US" sz="2400" b="1" dirty="0"/>
              <a:t> la </a:t>
            </a:r>
            <a:r>
              <a:rPr lang="en-US" sz="2400" b="1" dirty="0" err="1"/>
              <a:t>posizione</a:t>
            </a:r>
            <a:r>
              <a:rPr lang="en-US" sz="2400" b="1" dirty="0"/>
              <a:t>, la </a:t>
            </a:r>
            <a:r>
              <a:rPr lang="en-US" sz="2400" b="1" dirty="0" err="1"/>
              <a:t>misura</a:t>
            </a:r>
            <a:r>
              <a:rPr lang="en-US" sz="2400" b="1" dirty="0"/>
              <a:t> e la </a:t>
            </a:r>
            <a:r>
              <a:rPr lang="en-US" sz="2400" b="1" dirty="0" err="1"/>
              <a:t>congruenza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due o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Ad </a:t>
            </a:r>
            <a:r>
              <a:rPr lang="en-US" sz="2400" b="1" dirty="0" err="1"/>
              <a:t>esempio</a:t>
            </a:r>
            <a:r>
              <a:rPr lang="en-US" sz="2400" b="1" dirty="0"/>
              <a:t>, </a:t>
            </a:r>
            <a:r>
              <a:rPr lang="en-US" sz="2400" b="1" dirty="0" err="1"/>
              <a:t>quando</a:t>
            </a:r>
            <a:r>
              <a:rPr lang="en-US" sz="2400" b="1" dirty="0"/>
              <a:t> due </a:t>
            </a:r>
            <a:r>
              <a:rPr lang="en-US" sz="2400" b="1" dirty="0" err="1"/>
              <a:t>rette</a:t>
            </a:r>
            <a:r>
              <a:rPr lang="en-US" sz="2400" b="1" dirty="0"/>
              <a:t> o </a:t>
            </a:r>
            <a:r>
              <a:rPr lang="en-US" sz="2400" b="1" dirty="0" err="1"/>
              <a:t>segmenti</a:t>
            </a:r>
            <a:r>
              <a:rPr lang="en-US" sz="2400" b="1" dirty="0"/>
              <a:t> di </a:t>
            </a:r>
            <a:r>
              <a:rPr lang="en-US" sz="2400" b="1" dirty="0" err="1"/>
              <a:t>retta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intersecano</a:t>
            </a:r>
            <a:r>
              <a:rPr lang="en-US" sz="2400" b="1" dirty="0"/>
              <a:t>, </a:t>
            </a:r>
            <a:r>
              <a:rPr lang="en-US" sz="2400" b="1" dirty="0" err="1"/>
              <a:t>formano</a:t>
            </a:r>
            <a:r>
              <a:rPr lang="en-US" sz="2400" b="1" dirty="0"/>
              <a:t> due </a:t>
            </a:r>
            <a:r>
              <a:rPr lang="en-US" sz="2400" b="1" dirty="0" err="1"/>
              <a:t>coppie</a:t>
            </a:r>
            <a:r>
              <a:rPr lang="en-US" sz="2400" b="1" dirty="0"/>
              <a:t> di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verticali</a:t>
            </a:r>
            <a:r>
              <a:rPr lang="en-US" sz="2400" b="1" dirty="0"/>
              <a:t>. </a:t>
            </a:r>
            <a:r>
              <a:rPr lang="en-US" sz="2400" b="1" dirty="0" err="1"/>
              <a:t>Quando</a:t>
            </a:r>
            <a:r>
              <a:rPr lang="en-US" sz="2400" b="1" dirty="0"/>
              <a:t> due </a:t>
            </a:r>
            <a:r>
              <a:rPr lang="en-US" sz="2400" b="1" dirty="0" err="1"/>
              <a:t>rette</a:t>
            </a:r>
            <a:r>
              <a:rPr lang="en-US" sz="2400" b="1" dirty="0"/>
              <a:t> </a:t>
            </a:r>
            <a:r>
              <a:rPr lang="en-US" sz="2400" b="1" dirty="0" err="1"/>
              <a:t>parallele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intersecate</a:t>
            </a:r>
            <a:r>
              <a:rPr lang="en-US" sz="2400" b="1" dirty="0"/>
              <a:t> da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trasversale</a:t>
            </a:r>
            <a:r>
              <a:rPr lang="en-US" sz="2400" b="1" dirty="0"/>
              <a:t>,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formano</a:t>
            </a:r>
            <a:r>
              <a:rPr lang="en-US" sz="2400" b="1" dirty="0"/>
              <a:t> </a:t>
            </a:r>
            <a:r>
              <a:rPr lang="en-US" sz="2400" b="1" dirty="0" err="1"/>
              <a:t>relazioni</a:t>
            </a:r>
            <a:r>
              <a:rPr lang="en-US" sz="2400" b="1" dirty="0"/>
              <a:t> </a:t>
            </a:r>
            <a:r>
              <a:rPr lang="en-US" sz="2400" b="1" dirty="0" err="1"/>
              <a:t>angolari</a:t>
            </a:r>
            <a:r>
              <a:rPr lang="en-US" sz="2400" b="1" dirty="0"/>
              <a:t> </a:t>
            </a:r>
            <a:r>
              <a:rPr lang="en-US" sz="2400" b="1" dirty="0" err="1"/>
              <a:t>complesse</a:t>
            </a:r>
            <a:r>
              <a:rPr lang="en-US" sz="2400" b="1" dirty="0"/>
              <a:t>, come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interni</a:t>
            </a:r>
            <a:r>
              <a:rPr lang="en-US" sz="2400" b="1" dirty="0"/>
              <a:t> </a:t>
            </a:r>
            <a:r>
              <a:rPr lang="en-US" sz="2400" b="1" dirty="0" err="1"/>
              <a:t>alternati</a:t>
            </a:r>
            <a:r>
              <a:rPr lang="en-US" sz="2400" b="1" dirty="0"/>
              <a:t>,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corrispondenti</a:t>
            </a:r>
            <a:r>
              <a:rPr lang="en-US" sz="2400" b="1" dirty="0"/>
              <a:t> e </a:t>
            </a:r>
            <a:r>
              <a:rPr lang="en-US" sz="2400" b="1" dirty="0" err="1"/>
              <a:t>così</a:t>
            </a:r>
            <a:r>
              <a:rPr lang="en-US" sz="2400" b="1" dirty="0"/>
              <a:t> via.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Angoli congruenti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Due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dicono</a:t>
            </a:r>
            <a:r>
              <a:rPr lang="en-US" sz="2400" b="1" dirty="0"/>
              <a:t> </a:t>
            </a:r>
            <a:r>
              <a:rPr lang="en-US" sz="2400" b="1" dirty="0" err="1"/>
              <a:t>congruenti</a:t>
            </a:r>
            <a:r>
              <a:rPr lang="en-US" sz="2400" b="1" dirty="0"/>
              <a:t> se </a:t>
            </a:r>
            <a:r>
              <a:rPr lang="en-US" sz="2400" b="1" dirty="0" err="1"/>
              <a:t>i</a:t>
            </a:r>
            <a:r>
              <a:rPr lang="en-US" sz="2400" b="1" dirty="0"/>
              <a:t> lati e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corrispondenti</a:t>
            </a:r>
            <a:r>
              <a:rPr lang="en-US" sz="2400" b="1" dirty="0"/>
              <a:t> </a:t>
            </a:r>
            <a:r>
              <a:rPr lang="en-US" sz="2400" b="1" dirty="0" err="1"/>
              <a:t>hanno</a:t>
            </a:r>
            <a:r>
              <a:rPr lang="en-US" sz="2400" b="1" dirty="0"/>
              <a:t> la </a:t>
            </a:r>
            <a:r>
              <a:rPr lang="en-US" sz="2400" b="1" dirty="0" err="1"/>
              <a:t>stessa</a:t>
            </a:r>
            <a:r>
              <a:rPr lang="en-US" sz="2400" b="1" dirty="0"/>
              <a:t> </a:t>
            </a:r>
            <a:r>
              <a:rPr lang="en-US" sz="2400" b="1" dirty="0" err="1"/>
              <a:t>misura</a:t>
            </a:r>
            <a:r>
              <a:rPr lang="en-US" sz="2400" b="1" dirty="0"/>
              <a:t>. Due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congruenti</a:t>
            </a:r>
            <a:r>
              <a:rPr lang="en-US" sz="2400" b="1" dirty="0"/>
              <a:t> se </a:t>
            </a:r>
            <a:r>
              <a:rPr lang="en-US" sz="2400" b="1" dirty="0" err="1"/>
              <a:t>coincidono</a:t>
            </a:r>
            <a:r>
              <a:rPr lang="en-US" sz="2400" b="1" dirty="0"/>
              <a:t> </a:t>
            </a:r>
            <a:r>
              <a:rPr lang="en-US" sz="2400" b="1" dirty="0" err="1"/>
              <a:t>quando</a:t>
            </a:r>
            <a:r>
              <a:rPr lang="en-US" sz="2400" b="1" dirty="0"/>
              <a:t> </a:t>
            </a:r>
            <a:r>
              <a:rPr lang="en-US" sz="2400" b="1" dirty="0" err="1"/>
              <a:t>vengono</a:t>
            </a:r>
            <a:r>
              <a:rPr lang="en-US" sz="2400" b="1" dirty="0"/>
              <a:t> </a:t>
            </a:r>
            <a:r>
              <a:rPr lang="en-US" sz="2400" b="1" dirty="0" err="1"/>
              <a:t>sovrapposti</a:t>
            </a:r>
            <a:r>
              <a:rPr lang="en-US" sz="2400" b="1" dirty="0"/>
              <a:t>, </a:t>
            </a:r>
            <a:r>
              <a:rPr lang="en-US" sz="2400" b="1" dirty="0" err="1"/>
              <a:t>cioè</a:t>
            </a:r>
            <a:r>
              <a:rPr lang="en-US" sz="2400" b="1" dirty="0"/>
              <a:t>, se </a:t>
            </a:r>
            <a:r>
              <a:rPr lang="en-US" sz="2400" b="1" dirty="0" err="1"/>
              <a:t>ruotandoli</a:t>
            </a:r>
            <a:r>
              <a:rPr lang="en-US" sz="2400" b="1" dirty="0"/>
              <a:t> e/o </a:t>
            </a:r>
            <a:r>
              <a:rPr lang="en-US" sz="2400" b="1" dirty="0" err="1"/>
              <a:t>spostandoli</a:t>
            </a:r>
            <a:r>
              <a:rPr lang="en-US" sz="2400" b="1" dirty="0"/>
              <a:t>, </a:t>
            </a:r>
            <a:r>
              <a:rPr lang="en-US" sz="2400" b="1" dirty="0" err="1"/>
              <a:t>coincidono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</a:t>
            </a:r>
            <a:r>
              <a:rPr lang="en-US" sz="2400" b="1" dirty="0" err="1"/>
              <a:t>loro</a:t>
            </a:r>
            <a:r>
              <a:rPr lang="en-US" sz="2400" b="1" dirty="0"/>
              <a:t>. </a:t>
            </a:r>
            <a:r>
              <a:rPr lang="en-US" sz="2400" b="1" dirty="0" err="1"/>
              <a:t>Anche</a:t>
            </a:r>
            <a:r>
              <a:rPr lang="en-US" sz="2400" b="1" dirty="0"/>
              <a:t> le </a:t>
            </a:r>
            <a:r>
              <a:rPr lang="en-US" sz="2400" b="1" dirty="0" err="1"/>
              <a:t>diagonali</a:t>
            </a:r>
            <a:r>
              <a:rPr lang="en-US" sz="2400" b="1" dirty="0"/>
              <a:t> di un </a:t>
            </a:r>
            <a:r>
              <a:rPr lang="en-US" sz="2400" b="1" dirty="0" err="1"/>
              <a:t>parallelogramma</a:t>
            </a:r>
            <a:r>
              <a:rPr lang="en-US" sz="2400" b="1" dirty="0"/>
              <a:t> </a:t>
            </a:r>
            <a:r>
              <a:rPr lang="en-US" sz="2400" b="1" dirty="0" err="1"/>
              <a:t>creano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ai </a:t>
            </a:r>
            <a:r>
              <a:rPr lang="en-US" sz="2400" b="1" dirty="0" err="1"/>
              <a:t>vertici</a:t>
            </a:r>
            <a:r>
              <a:rPr lang="en-US" sz="2400" b="1" dirty="0"/>
              <a:t> </a:t>
            </a:r>
            <a:r>
              <a:rPr lang="en-US" sz="2400" b="1" dirty="0" err="1"/>
              <a:t>congruenti</a:t>
            </a:r>
            <a:r>
              <a:rPr lang="en-US" sz="2400" b="1" dirty="0"/>
              <a:t>. In parole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semplici</a:t>
            </a:r>
            <a:r>
              <a:rPr lang="en-US" sz="2400" b="1" dirty="0"/>
              <a:t>,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congruenti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hanno</a:t>
            </a:r>
            <a:r>
              <a:rPr lang="en-US" sz="2400" b="1" dirty="0"/>
              <a:t> la </a:t>
            </a:r>
            <a:r>
              <a:rPr lang="en-US" sz="2400" b="1" dirty="0" err="1"/>
              <a:t>stessa</a:t>
            </a:r>
            <a:r>
              <a:rPr lang="en-US" sz="2400" b="1" dirty="0"/>
              <a:t> </a:t>
            </a:r>
            <a:r>
              <a:rPr lang="en-US" sz="2400" b="1" dirty="0" err="1"/>
              <a:t>misura</a:t>
            </a:r>
            <a:r>
              <a:rPr lang="en-US" sz="2400" b="1" dirty="0"/>
              <a:t>.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Angoli opposti al vertice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opposti</a:t>
            </a:r>
            <a:r>
              <a:rPr lang="en-US" sz="2400" b="1" dirty="0"/>
              <a:t> </a:t>
            </a:r>
            <a:r>
              <a:rPr lang="en-US" sz="2400" b="1" dirty="0" err="1"/>
              <a:t>quando</a:t>
            </a:r>
            <a:r>
              <a:rPr lang="en-US" sz="2400" b="1" dirty="0"/>
              <a:t> due </a:t>
            </a:r>
            <a:r>
              <a:rPr lang="en-US" sz="2400" b="1" dirty="0" err="1"/>
              <a:t>linee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incrociano</a:t>
            </a:r>
            <a:r>
              <a:rPr lang="en-US" sz="2400" b="1" dirty="0"/>
              <a:t>. Nella </a:t>
            </a:r>
            <a:r>
              <a:rPr lang="en-US" sz="2400" b="1" dirty="0" err="1"/>
              <a:t>figura</a:t>
            </a:r>
            <a:r>
              <a:rPr lang="en-US" sz="2400" b="1" dirty="0"/>
              <a:t>,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1 e 3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opposti</a:t>
            </a:r>
            <a:r>
              <a:rPr lang="en-US" sz="2400" b="1" dirty="0"/>
              <a:t> al </a:t>
            </a:r>
            <a:r>
              <a:rPr lang="en-US" sz="2400" b="1" dirty="0" err="1"/>
              <a:t>vertice</a:t>
            </a:r>
            <a:r>
              <a:rPr lang="en-US" sz="2400" b="1" dirty="0"/>
              <a:t> e </a:t>
            </a:r>
            <a:r>
              <a:rPr lang="en-US" sz="2400" b="1" dirty="0" err="1"/>
              <a:t>sono</a:t>
            </a:r>
            <a:r>
              <a:rPr lang="en-US" sz="2400" b="1" dirty="0"/>
              <a:t> sempre </a:t>
            </a:r>
            <a:r>
              <a:rPr lang="en-US" sz="2400" b="1" dirty="0" err="1"/>
              <a:t>uguali</a:t>
            </a:r>
            <a:r>
              <a:rPr lang="en-US" sz="2400" b="1" dirty="0"/>
              <a:t>. Lo </a:t>
            </a:r>
            <a:r>
              <a:rPr lang="en-US" sz="2400" b="1" dirty="0" err="1"/>
              <a:t>stesso</a:t>
            </a:r>
            <a:r>
              <a:rPr lang="en-US" sz="2400" b="1" dirty="0"/>
              <a:t> vale per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2 e 4.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027918B9-D2BF-4AD6-9F3E-6D3BD8F0B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247" y="3212976"/>
            <a:ext cx="3405505" cy="263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Angoli corrispondenti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stanno</a:t>
            </a:r>
            <a:r>
              <a:rPr lang="en-US" sz="2400" b="1" dirty="0"/>
              <a:t> in </a:t>
            </a:r>
            <a:r>
              <a:rPr lang="en-US" sz="2400" b="1" dirty="0" err="1"/>
              <a:t>corrispondenza</a:t>
            </a:r>
            <a:r>
              <a:rPr lang="en-US" sz="2400" b="1" dirty="0"/>
              <a:t> </a:t>
            </a:r>
            <a:r>
              <a:rPr lang="en-US" sz="2400" b="1" dirty="0" err="1"/>
              <a:t>quando</a:t>
            </a:r>
            <a:r>
              <a:rPr lang="en-US" sz="2400" b="1" dirty="0"/>
              <a:t> due </a:t>
            </a:r>
            <a:r>
              <a:rPr lang="en-US" sz="2400" b="1" dirty="0" err="1"/>
              <a:t>linee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attraversate</a:t>
            </a:r>
            <a:r>
              <a:rPr lang="en-US" sz="2400" b="1" dirty="0"/>
              <a:t> da </a:t>
            </a:r>
            <a:r>
              <a:rPr lang="en-US" sz="2400" b="1" dirty="0" err="1"/>
              <a:t>un'altra</a:t>
            </a:r>
            <a:r>
              <a:rPr lang="en-US" sz="2400" b="1" dirty="0"/>
              <a:t> </a:t>
            </a:r>
            <a:r>
              <a:rPr lang="en-US" sz="2400" b="1" dirty="0" err="1"/>
              <a:t>linea</a:t>
            </a:r>
            <a:r>
              <a:rPr lang="en-US" sz="2400" b="1" dirty="0"/>
              <a:t>, </a:t>
            </a:r>
            <a:r>
              <a:rPr lang="en-US" sz="2400" b="1" dirty="0" err="1"/>
              <a:t>detta</a:t>
            </a:r>
            <a:r>
              <a:rPr lang="en-US" sz="2400" b="1" dirty="0"/>
              <a:t> </a:t>
            </a:r>
            <a:r>
              <a:rPr lang="en-US" sz="2400" b="1" dirty="0" err="1"/>
              <a:t>trasversale</a:t>
            </a:r>
            <a:r>
              <a:rPr lang="en-US" sz="2400" b="1" dirty="0"/>
              <a:t>. Uno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interno</a:t>
            </a:r>
            <a:r>
              <a:rPr lang="en-US" sz="2400" b="1" dirty="0"/>
              <a:t> e </a:t>
            </a:r>
            <a:r>
              <a:rPr lang="en-US" sz="2400" b="1" dirty="0" err="1"/>
              <a:t>l'altro</a:t>
            </a:r>
            <a:r>
              <a:rPr lang="en-US" sz="2400" b="1" dirty="0"/>
              <a:t> </a:t>
            </a:r>
            <a:r>
              <a:rPr lang="en-US" sz="2400" b="1" dirty="0" err="1"/>
              <a:t>esterno</a:t>
            </a:r>
            <a:r>
              <a:rPr lang="en-US" sz="2400" b="1" dirty="0"/>
              <a:t>.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uguali</a:t>
            </a:r>
            <a:r>
              <a:rPr lang="en-US" sz="2400" b="1" dirty="0"/>
              <a:t> se le due </a:t>
            </a:r>
            <a:r>
              <a:rPr lang="en-US" sz="2400" b="1" dirty="0" err="1"/>
              <a:t>rette</a:t>
            </a:r>
            <a:r>
              <a:rPr lang="en-US" sz="2400" b="1" dirty="0"/>
              <a:t> </a:t>
            </a:r>
            <a:r>
              <a:rPr lang="en-US" sz="2400" b="1" dirty="0" err="1"/>
              <a:t>intersecate</a:t>
            </a:r>
            <a:r>
              <a:rPr lang="en-US" sz="2400" b="1" dirty="0"/>
              <a:t> </a:t>
            </a:r>
            <a:r>
              <a:rPr lang="en-US" sz="2400" b="1" dirty="0" err="1"/>
              <a:t>dalla</a:t>
            </a:r>
            <a:r>
              <a:rPr lang="en-US" sz="2400" b="1" dirty="0"/>
              <a:t> </a:t>
            </a:r>
            <a:r>
              <a:rPr lang="en-US" sz="2400" b="1" dirty="0" err="1"/>
              <a:t>trasversale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parallele</a:t>
            </a:r>
            <a:r>
              <a:rPr lang="en-US" sz="2400" b="1" dirty="0"/>
              <a:t>. Nella </a:t>
            </a:r>
            <a:r>
              <a:rPr lang="en-US" sz="2400" b="1" dirty="0" err="1"/>
              <a:t>figura</a:t>
            </a:r>
            <a:r>
              <a:rPr lang="en-US" sz="2400" b="1" dirty="0"/>
              <a:t>,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1 e 2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corrispondenti</a:t>
            </a:r>
            <a:r>
              <a:rPr lang="en-US" sz="2400" b="1" dirty="0"/>
              <a:t>. L'1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esterno</a:t>
            </a:r>
            <a:r>
              <a:rPr lang="en-US" sz="2400" b="1" dirty="0"/>
              <a:t> e il 2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interno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4C288E03-5CCB-4F33-AF24-3026133B7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790" y="3625850"/>
            <a:ext cx="1836420" cy="268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Angoli esterni alterni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trovano</a:t>
            </a:r>
            <a:r>
              <a:rPr lang="en-US" sz="2400" b="1" dirty="0"/>
              <a:t> </a:t>
            </a:r>
            <a:r>
              <a:rPr lang="en-US" sz="2400" b="1" dirty="0" err="1"/>
              <a:t>su</a:t>
            </a:r>
            <a:r>
              <a:rPr lang="en-US" sz="2400" b="1" dirty="0"/>
              <a:t> lati </a:t>
            </a:r>
            <a:r>
              <a:rPr lang="en-US" sz="2400" b="1" dirty="0" err="1"/>
              <a:t>opposti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trasversale</a:t>
            </a:r>
            <a:r>
              <a:rPr lang="en-US" sz="2400" b="1" dirty="0"/>
              <a:t> di </a:t>
            </a:r>
            <a:r>
              <a:rPr lang="en-US" sz="2400" b="1" dirty="0" err="1"/>
              <a:t>altre</a:t>
            </a:r>
            <a:r>
              <a:rPr lang="en-US" sz="2400" b="1" dirty="0"/>
              <a:t> due </a:t>
            </a:r>
            <a:r>
              <a:rPr lang="en-US" sz="2400" b="1" dirty="0" err="1"/>
              <a:t>rette</a:t>
            </a:r>
            <a:r>
              <a:rPr lang="en-US" sz="2400" b="1" dirty="0"/>
              <a:t>. </a:t>
            </a:r>
            <a:r>
              <a:rPr lang="en-US" sz="2400" b="1" dirty="0" err="1"/>
              <a:t>Entrambi</a:t>
            </a:r>
            <a:r>
              <a:rPr lang="en-US" sz="2400" b="1" dirty="0"/>
              <a:t>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esterni</a:t>
            </a:r>
            <a:r>
              <a:rPr lang="en-US" sz="2400" b="1" dirty="0"/>
              <a:t>.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uguali</a:t>
            </a:r>
            <a:r>
              <a:rPr lang="en-US" sz="2400" b="1" dirty="0"/>
              <a:t> se le due </a:t>
            </a:r>
            <a:r>
              <a:rPr lang="en-US" sz="2400" b="1" dirty="0" err="1"/>
              <a:t>rette</a:t>
            </a:r>
            <a:r>
              <a:rPr lang="en-US" sz="2400" b="1" dirty="0"/>
              <a:t> </a:t>
            </a:r>
            <a:r>
              <a:rPr lang="en-US" sz="2400" b="1" dirty="0" err="1"/>
              <a:t>intersecate</a:t>
            </a:r>
            <a:r>
              <a:rPr lang="en-US" sz="2400" b="1" dirty="0"/>
              <a:t> </a:t>
            </a:r>
            <a:r>
              <a:rPr lang="en-US" sz="2400" b="1" dirty="0" err="1"/>
              <a:t>dalla</a:t>
            </a:r>
            <a:r>
              <a:rPr lang="en-US" sz="2400" b="1" dirty="0"/>
              <a:t> </a:t>
            </a:r>
            <a:r>
              <a:rPr lang="en-US" sz="2400" b="1" dirty="0" err="1"/>
              <a:t>trasversale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parallele</a:t>
            </a:r>
            <a:r>
              <a:rPr lang="en-US" sz="2400" b="1" dirty="0"/>
              <a:t>. Nella </a:t>
            </a:r>
            <a:r>
              <a:rPr lang="en-US" sz="2400" b="1" dirty="0" err="1"/>
              <a:t>figura</a:t>
            </a:r>
            <a:r>
              <a:rPr lang="en-US" sz="2400" b="1" dirty="0"/>
              <a:t>,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1 e 4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alterni</a:t>
            </a:r>
            <a:r>
              <a:rPr lang="en-US" sz="2400" b="1" dirty="0"/>
              <a:t> </a:t>
            </a:r>
            <a:r>
              <a:rPr lang="en-US" sz="2400" b="1" dirty="0" err="1"/>
              <a:t>esterni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D5D8BB0-5D72-426E-BE67-CC8080527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165" y="3501008"/>
            <a:ext cx="1931670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Angoli interni alterni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trovano</a:t>
            </a:r>
            <a:r>
              <a:rPr lang="en-US" sz="2400" b="1" dirty="0"/>
              <a:t> </a:t>
            </a:r>
            <a:r>
              <a:rPr lang="en-US" sz="2400" b="1" dirty="0" err="1"/>
              <a:t>su</a:t>
            </a:r>
            <a:r>
              <a:rPr lang="en-US" sz="2400" b="1" dirty="0"/>
              <a:t> lati </a:t>
            </a:r>
            <a:r>
              <a:rPr lang="en-US" sz="2400" b="1" dirty="0" err="1"/>
              <a:t>opposti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trasversale</a:t>
            </a:r>
            <a:r>
              <a:rPr lang="en-US" sz="2400" b="1" dirty="0"/>
              <a:t> di </a:t>
            </a:r>
            <a:r>
              <a:rPr lang="en-US" sz="2400" b="1" dirty="0" err="1"/>
              <a:t>altre</a:t>
            </a:r>
            <a:r>
              <a:rPr lang="en-US" sz="2400" b="1" dirty="0"/>
              <a:t> due </a:t>
            </a:r>
            <a:r>
              <a:rPr lang="en-US" sz="2400" b="1" dirty="0" err="1"/>
              <a:t>rette</a:t>
            </a:r>
            <a:r>
              <a:rPr lang="en-US" sz="2400" b="1" dirty="0"/>
              <a:t>. </a:t>
            </a:r>
            <a:r>
              <a:rPr lang="en-US" sz="2400" b="1" dirty="0" err="1"/>
              <a:t>Entrambi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interni</a:t>
            </a:r>
            <a:r>
              <a:rPr lang="en-US" sz="2400" b="1" dirty="0"/>
              <a:t>.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uguali</a:t>
            </a:r>
            <a:r>
              <a:rPr lang="en-US" sz="2400" b="1" dirty="0"/>
              <a:t> se le due </a:t>
            </a:r>
            <a:r>
              <a:rPr lang="en-US" sz="2400" b="1" dirty="0" err="1"/>
              <a:t>rette</a:t>
            </a:r>
            <a:r>
              <a:rPr lang="en-US" sz="2400" b="1" dirty="0"/>
              <a:t> </a:t>
            </a:r>
            <a:r>
              <a:rPr lang="en-US" sz="2400" b="1" dirty="0" err="1"/>
              <a:t>intersecate</a:t>
            </a:r>
            <a:r>
              <a:rPr lang="en-US" sz="2400" b="1" dirty="0"/>
              <a:t> </a:t>
            </a:r>
            <a:r>
              <a:rPr lang="en-US" sz="2400" b="1" dirty="0" err="1"/>
              <a:t>dalla</a:t>
            </a:r>
            <a:r>
              <a:rPr lang="en-US" sz="2400" b="1" dirty="0"/>
              <a:t> </a:t>
            </a:r>
            <a:r>
              <a:rPr lang="en-US" sz="2400" b="1" dirty="0" err="1"/>
              <a:t>trasversale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parallele</a:t>
            </a:r>
            <a:r>
              <a:rPr lang="en-US" sz="2400" b="1" dirty="0"/>
              <a:t>. Nella </a:t>
            </a:r>
            <a:r>
              <a:rPr lang="en-US" sz="2400" b="1" dirty="0" err="1"/>
              <a:t>figura</a:t>
            </a:r>
            <a:r>
              <a:rPr lang="en-US" sz="2400" b="1" dirty="0"/>
              <a:t>,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2 e 3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alterni</a:t>
            </a:r>
            <a:r>
              <a:rPr lang="en-US" sz="2400" b="1" dirty="0"/>
              <a:t> </a:t>
            </a:r>
            <a:r>
              <a:rPr lang="en-US" sz="2400" b="1" dirty="0" err="1"/>
              <a:t>interni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2D761B7-9F7B-4BA7-AED8-F64EF6FD5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3492230"/>
            <a:ext cx="212407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Angoli adiacenti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Due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hanno</a:t>
            </a:r>
            <a:r>
              <a:rPr lang="en-US" sz="2400" b="1" dirty="0"/>
              <a:t> un </a:t>
            </a:r>
            <a:r>
              <a:rPr lang="en-US" sz="2400" b="1" dirty="0" err="1"/>
              <a:t>vertice</a:t>
            </a:r>
            <a:r>
              <a:rPr lang="en-US" sz="2400" b="1" dirty="0"/>
              <a:t> e un </a:t>
            </a:r>
            <a:r>
              <a:rPr lang="en-US" sz="2400" b="1" dirty="0" err="1"/>
              <a:t>lato</a:t>
            </a:r>
            <a:r>
              <a:rPr lang="en-US" sz="2400" b="1" dirty="0"/>
              <a:t> in </a:t>
            </a:r>
            <a:r>
              <a:rPr lang="en-US" sz="2400" b="1" dirty="0" err="1"/>
              <a:t>comune</a:t>
            </a:r>
            <a:r>
              <a:rPr lang="en-US" sz="2400" b="1" dirty="0"/>
              <a:t>, ma non </a:t>
            </a:r>
            <a:r>
              <a:rPr lang="en-US" sz="2400" b="1" dirty="0" err="1"/>
              <a:t>hanno</a:t>
            </a:r>
            <a:r>
              <a:rPr lang="en-US" sz="2400" b="1" dirty="0"/>
              <a:t> </a:t>
            </a:r>
            <a:r>
              <a:rPr lang="en-US" sz="2400" b="1" dirty="0" err="1"/>
              <a:t>punti</a:t>
            </a:r>
            <a:r>
              <a:rPr lang="en-US" sz="2400" b="1" dirty="0"/>
              <a:t> </a:t>
            </a:r>
            <a:r>
              <a:rPr lang="en-US" sz="2400" b="1" dirty="0" err="1"/>
              <a:t>interni</a:t>
            </a:r>
            <a:r>
              <a:rPr lang="en-US" sz="2400" b="1" dirty="0"/>
              <a:t> in </a:t>
            </a:r>
            <a:r>
              <a:rPr lang="en-US" sz="2400" b="1" dirty="0" err="1"/>
              <a:t>comune</a:t>
            </a:r>
            <a:r>
              <a:rPr lang="en-US" sz="2400" b="1" dirty="0"/>
              <a:t>. Nella </a:t>
            </a:r>
            <a:r>
              <a:rPr lang="en-US" sz="2400" b="1" dirty="0" err="1"/>
              <a:t>figura</a:t>
            </a:r>
            <a:r>
              <a:rPr lang="en-US" sz="2400" b="1" dirty="0"/>
              <a:t>,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l-GR" sz="2400" b="1" dirty="0"/>
              <a:t>α </a:t>
            </a:r>
            <a:r>
              <a:rPr lang="en-US" sz="2400" b="1" dirty="0"/>
              <a:t>e </a:t>
            </a:r>
            <a:r>
              <a:rPr lang="el-GR" sz="2400" b="1" dirty="0"/>
              <a:t>β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adiacenti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BE2A2593-7F39-467D-9C2C-7FF64426F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664" y="3212976"/>
            <a:ext cx="3986671" cy="234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Angoli complementari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Due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dicono</a:t>
            </a:r>
            <a:r>
              <a:rPr lang="en-US" sz="2400" b="1" dirty="0"/>
              <a:t> </a:t>
            </a:r>
            <a:r>
              <a:rPr lang="en-US" sz="2400" b="1" dirty="0" err="1"/>
              <a:t>complementari</a:t>
            </a:r>
            <a:r>
              <a:rPr lang="en-US" sz="2400" b="1" dirty="0"/>
              <a:t> </a:t>
            </a:r>
            <a:r>
              <a:rPr lang="en-US" sz="2400" b="1" dirty="0" err="1"/>
              <a:t>quando</a:t>
            </a:r>
            <a:r>
              <a:rPr lang="en-US" sz="2400" b="1" dirty="0"/>
              <a:t> la </a:t>
            </a:r>
            <a:r>
              <a:rPr lang="en-US" sz="2400" b="1" dirty="0" err="1"/>
              <a:t>loro</a:t>
            </a:r>
            <a:r>
              <a:rPr lang="en-US" sz="2400" b="1" dirty="0"/>
              <a:t> somma </a:t>
            </a:r>
            <a:r>
              <a:rPr lang="en-US" sz="2400" b="1" dirty="0" err="1"/>
              <a:t>è</a:t>
            </a:r>
            <a:r>
              <a:rPr lang="en-US" sz="2400" b="1" dirty="0"/>
              <a:t> 90º. Nella </a:t>
            </a:r>
            <a:r>
              <a:rPr lang="en-US" sz="2400" b="1" dirty="0" err="1"/>
              <a:t>figura</a:t>
            </a:r>
            <a:r>
              <a:rPr lang="en-US" sz="2400" b="1" dirty="0"/>
              <a:t>,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l-GR" sz="2400" b="1" dirty="0"/>
              <a:t>α </a:t>
            </a:r>
            <a:r>
              <a:rPr lang="en-US" sz="2400" b="1" dirty="0"/>
              <a:t>e </a:t>
            </a:r>
            <a:r>
              <a:rPr lang="el-GR" sz="2400" b="1" dirty="0"/>
              <a:t>β </a:t>
            </a:r>
            <a:r>
              <a:rPr lang="en-US" sz="2400" b="1" dirty="0" err="1"/>
              <a:t>formano</a:t>
            </a:r>
            <a:r>
              <a:rPr lang="en-US" sz="2400" b="1" dirty="0"/>
              <a:t> </a:t>
            </a:r>
            <a:r>
              <a:rPr lang="en-US" sz="2400" b="1" dirty="0" err="1"/>
              <a:t>insieme</a:t>
            </a:r>
            <a:r>
              <a:rPr lang="en-US" sz="2400" b="1" dirty="0"/>
              <a:t> 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retto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6AF1E5DC-1C56-4332-A388-D8BE611DF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485" y="3068960"/>
            <a:ext cx="2907030" cy="27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Angoli supplementari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Due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dicono</a:t>
            </a:r>
            <a:r>
              <a:rPr lang="en-US" sz="2400" b="1" dirty="0"/>
              <a:t> </a:t>
            </a:r>
            <a:r>
              <a:rPr lang="en-US" sz="2400" b="1" dirty="0" err="1"/>
              <a:t>supplementari</a:t>
            </a:r>
            <a:r>
              <a:rPr lang="en-US" sz="2400" b="1" dirty="0"/>
              <a:t> </a:t>
            </a:r>
            <a:r>
              <a:rPr lang="en-US" sz="2400" b="1" dirty="0" err="1"/>
              <a:t>quando</a:t>
            </a:r>
            <a:r>
              <a:rPr lang="en-US" sz="2400" b="1" dirty="0"/>
              <a:t> la </a:t>
            </a:r>
            <a:r>
              <a:rPr lang="en-US" sz="2400" b="1" dirty="0" err="1"/>
              <a:t>loro</a:t>
            </a:r>
            <a:r>
              <a:rPr lang="en-US" sz="2400" b="1" dirty="0"/>
              <a:t> somma </a:t>
            </a:r>
            <a:r>
              <a:rPr lang="en-US" sz="2400" b="1" dirty="0" err="1"/>
              <a:t>è</a:t>
            </a:r>
            <a:r>
              <a:rPr lang="en-US" sz="2400" b="1" dirty="0"/>
              <a:t> 180º. Nella </a:t>
            </a:r>
            <a:r>
              <a:rPr lang="en-US" sz="2400" b="1" dirty="0" err="1"/>
              <a:t>figura</a:t>
            </a:r>
            <a:r>
              <a:rPr lang="en-US" sz="2400" b="1" dirty="0"/>
              <a:t>,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l-GR" sz="2400" b="1" dirty="0"/>
              <a:t>α </a:t>
            </a:r>
            <a:r>
              <a:rPr lang="en-US" sz="2400" b="1" dirty="0"/>
              <a:t>e </a:t>
            </a:r>
            <a:r>
              <a:rPr lang="el-GR" sz="2400" b="1" dirty="0"/>
              <a:t>β </a:t>
            </a:r>
            <a:r>
              <a:rPr lang="en-US" sz="2400" b="1" dirty="0" err="1"/>
              <a:t>formano</a:t>
            </a:r>
            <a:r>
              <a:rPr lang="en-US" sz="2400" b="1" dirty="0"/>
              <a:t> </a:t>
            </a:r>
            <a:r>
              <a:rPr lang="en-US" sz="2400" b="1" dirty="0" err="1"/>
              <a:t>insieme</a:t>
            </a:r>
            <a:r>
              <a:rPr lang="en-US" sz="2400" b="1" dirty="0"/>
              <a:t> 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giro</a:t>
            </a:r>
            <a:r>
              <a:rPr lang="en-US" sz="2400" b="1"/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B34A1534-14D7-4B72-91C4-B77D6300B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322" y="3453436"/>
            <a:ext cx="4915355" cy="183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75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Nella </a:t>
            </a:r>
            <a:r>
              <a:rPr lang="en-US" sz="2400" b="1" dirty="0" err="1"/>
              <a:t>geometria</a:t>
            </a:r>
            <a:r>
              <a:rPr lang="en-US" sz="2400" b="1" dirty="0"/>
              <a:t> </a:t>
            </a:r>
            <a:r>
              <a:rPr lang="en-US" sz="2400" b="1" dirty="0" err="1"/>
              <a:t>euclidea</a:t>
            </a:r>
            <a:r>
              <a:rPr lang="en-US" sz="2400" b="1" dirty="0"/>
              <a:t>, 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la </a:t>
            </a:r>
            <a:r>
              <a:rPr lang="en-US" sz="2400" b="1" dirty="0" err="1"/>
              <a:t>figura</a:t>
            </a:r>
            <a:r>
              <a:rPr lang="en-US" sz="2400" b="1" dirty="0"/>
              <a:t> </a:t>
            </a:r>
            <a:r>
              <a:rPr lang="en-US" sz="2400" b="1" dirty="0" err="1"/>
              <a:t>formata</a:t>
            </a:r>
            <a:r>
              <a:rPr lang="en-US" sz="2400" b="1" dirty="0"/>
              <a:t> da due </a:t>
            </a:r>
            <a:r>
              <a:rPr lang="en-US" sz="2400" b="1" dirty="0" err="1"/>
              <a:t>raggi</a:t>
            </a:r>
            <a:r>
              <a:rPr lang="en-US" sz="2400" b="1" dirty="0"/>
              <a:t>, </a:t>
            </a:r>
            <a:r>
              <a:rPr lang="en-US" sz="2400" b="1" dirty="0" err="1"/>
              <a:t>detti</a:t>
            </a:r>
            <a:r>
              <a:rPr lang="en-US" sz="2400" b="1" dirty="0"/>
              <a:t> lati </a:t>
            </a:r>
            <a:r>
              <a:rPr lang="en-US" sz="2400" b="1" dirty="0" err="1"/>
              <a:t>dell'angolo</a:t>
            </a:r>
            <a:r>
              <a:rPr lang="en-US" sz="2400" b="1" dirty="0"/>
              <a:t>,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condividono</a:t>
            </a:r>
            <a:r>
              <a:rPr lang="en-US" sz="2400" b="1" dirty="0"/>
              <a:t> un punto finale </a:t>
            </a:r>
            <a:r>
              <a:rPr lang="en-US" sz="2400" b="1" dirty="0" err="1"/>
              <a:t>comune</a:t>
            </a:r>
            <a:r>
              <a:rPr lang="en-US" sz="2400" b="1" dirty="0"/>
              <a:t>, </a:t>
            </a:r>
            <a:r>
              <a:rPr lang="en-US" sz="2400" b="1" dirty="0" err="1"/>
              <a:t>detto</a:t>
            </a:r>
            <a:r>
              <a:rPr lang="en-US" sz="2400" b="1" dirty="0"/>
              <a:t> </a:t>
            </a:r>
            <a:r>
              <a:rPr lang="en-US" sz="2400" b="1" dirty="0" err="1"/>
              <a:t>vertice</a:t>
            </a:r>
            <a:r>
              <a:rPr lang="en-US" sz="2400" b="1" dirty="0"/>
              <a:t> </a:t>
            </a:r>
            <a:r>
              <a:rPr lang="en-US" sz="2400" b="1" dirty="0" err="1"/>
              <a:t>dell'angolo</a:t>
            </a:r>
            <a:r>
              <a:rPr lang="en-US" sz="2400" b="1" dirty="0"/>
              <a:t>. </a:t>
            </a:r>
            <a:r>
              <a:rPr lang="en-US" sz="2400" b="1" dirty="0" err="1"/>
              <a:t>Gli</a:t>
            </a:r>
            <a:r>
              <a:rPr lang="en-US" sz="2400" b="1" dirty="0"/>
              <a:t>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formati</a:t>
            </a:r>
            <a:r>
              <a:rPr lang="en-US" sz="2400" b="1" dirty="0"/>
              <a:t> da due </a:t>
            </a:r>
            <a:r>
              <a:rPr lang="en-US" sz="2400" b="1" dirty="0" err="1"/>
              <a:t>raggi</a:t>
            </a:r>
            <a:r>
              <a:rPr lang="en-US" sz="2400" b="1" dirty="0"/>
              <a:t> </a:t>
            </a:r>
            <a:r>
              <a:rPr lang="en-US" sz="2400" b="1" dirty="0" err="1"/>
              <a:t>giacciono</a:t>
            </a:r>
            <a:r>
              <a:rPr lang="en-US" sz="2400" b="1" dirty="0"/>
              <a:t> </a:t>
            </a:r>
            <a:r>
              <a:rPr lang="en-US" sz="2400" b="1" dirty="0" err="1"/>
              <a:t>nel</a:t>
            </a:r>
            <a:r>
              <a:rPr lang="en-US" sz="2400" b="1" dirty="0"/>
              <a:t> piano </a:t>
            </a:r>
            <a:r>
              <a:rPr lang="en-US" sz="2400" b="1" dirty="0" err="1"/>
              <a:t>che</a:t>
            </a:r>
            <a:r>
              <a:rPr lang="en-US" sz="2400" b="1" dirty="0"/>
              <a:t> li </a:t>
            </a:r>
            <a:r>
              <a:rPr lang="en-US" sz="2400" b="1" dirty="0" err="1"/>
              <a:t>contiene</a:t>
            </a:r>
            <a:r>
              <a:rPr lang="en-US" sz="2400" b="1" dirty="0"/>
              <a:t>.</a:t>
            </a:r>
            <a:endParaRPr lang="el-GR" sz="2400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62F81165-13AE-4726-9B99-05D8D237F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363347"/>
            <a:ext cx="3868131" cy="291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Tipi di angoli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Esistono</a:t>
            </a:r>
            <a:r>
              <a:rPr lang="en-US" sz="2400" b="1" dirty="0"/>
              <a:t> </a:t>
            </a:r>
            <a:r>
              <a:rPr lang="en-US" sz="2400" b="1" dirty="0" err="1"/>
              <a:t>sette</a:t>
            </a:r>
            <a:r>
              <a:rPr lang="en-US" sz="2400" b="1" dirty="0"/>
              <a:t> tipi di </a:t>
            </a:r>
            <a:r>
              <a:rPr lang="en-US" sz="2400" b="1" dirty="0" err="1"/>
              <a:t>angoli</a:t>
            </a:r>
            <a:r>
              <a:rPr lang="en-US" sz="2400" b="1" dirty="0"/>
              <a:t> </a:t>
            </a:r>
            <a:r>
              <a:rPr lang="en-US" sz="2400" b="1" dirty="0" err="1"/>
              <a:t>comunemente</a:t>
            </a:r>
            <a:r>
              <a:rPr lang="en-US" sz="2400" b="1" dirty="0"/>
              <a:t> </a:t>
            </a:r>
            <a:r>
              <a:rPr lang="en-US" sz="2400" b="1" dirty="0" err="1"/>
              <a:t>utilizzati</a:t>
            </a:r>
            <a:r>
              <a:rPr lang="en-US" sz="2400" b="1" dirty="0"/>
              <a:t> in </a:t>
            </a:r>
            <a:r>
              <a:rPr lang="en-US" sz="2400" b="1" dirty="0" err="1"/>
              <a:t>matematica</a:t>
            </a:r>
            <a:r>
              <a:rPr lang="en-US" sz="2400" b="1" dirty="0"/>
              <a:t>: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 err="1"/>
              <a:t>Angolo</a:t>
            </a:r>
            <a:r>
              <a:rPr lang="en-US" sz="2400" b="1" dirty="0"/>
              <a:t> zero (0° di </a:t>
            </a:r>
            <a:r>
              <a:rPr lang="en-US" sz="2400" b="1" dirty="0" err="1"/>
              <a:t>misura</a:t>
            </a:r>
            <a:r>
              <a:rPr lang="en-US" sz="2400" b="1" dirty="0"/>
              <a:t>)</a:t>
            </a:r>
          </a:p>
          <a:p>
            <a:pPr marL="0" indent="0" algn="just">
              <a:buNone/>
            </a:pP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acuto</a:t>
            </a:r>
            <a:r>
              <a:rPr lang="en-US" sz="2400" b="1" dirty="0"/>
              <a:t> (da 0 a 90° di </a:t>
            </a:r>
            <a:r>
              <a:rPr lang="en-US" sz="2400" b="1" dirty="0" err="1"/>
              <a:t>misura</a:t>
            </a:r>
            <a:r>
              <a:rPr lang="en-US" sz="2400" b="1" dirty="0"/>
              <a:t>)</a:t>
            </a:r>
          </a:p>
          <a:p>
            <a:pPr marL="0" indent="0" algn="just">
              <a:buNone/>
            </a:pP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retto</a:t>
            </a:r>
            <a:r>
              <a:rPr lang="en-US" sz="2400" b="1" dirty="0"/>
              <a:t> (90° di </a:t>
            </a:r>
            <a:r>
              <a:rPr lang="en-US" sz="2400" b="1" dirty="0" err="1"/>
              <a:t>misura</a:t>
            </a:r>
            <a:r>
              <a:rPr lang="en-US" sz="2400" b="1" dirty="0"/>
              <a:t>)</a:t>
            </a:r>
          </a:p>
          <a:p>
            <a:pPr marL="0" indent="0" algn="just">
              <a:buNone/>
            </a:pP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ottuso</a:t>
            </a:r>
            <a:r>
              <a:rPr lang="en-US" sz="2400" b="1" dirty="0"/>
              <a:t> (da 90 a 180° di </a:t>
            </a:r>
            <a:r>
              <a:rPr lang="en-US" sz="2400" b="1" dirty="0" err="1"/>
              <a:t>misura</a:t>
            </a:r>
            <a:r>
              <a:rPr lang="en-US" sz="2400" b="1" dirty="0"/>
              <a:t>)</a:t>
            </a:r>
          </a:p>
          <a:p>
            <a:pPr marL="0" indent="0" algn="just">
              <a:buNone/>
            </a:pP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piatto</a:t>
            </a:r>
            <a:r>
              <a:rPr lang="en-US" sz="2400" b="1" dirty="0"/>
              <a:t> (180° di </a:t>
            </a:r>
            <a:r>
              <a:rPr lang="en-US" sz="2400" b="1" dirty="0" err="1"/>
              <a:t>misura</a:t>
            </a:r>
            <a:r>
              <a:rPr lang="en-US" sz="2400" b="1" dirty="0"/>
              <a:t>)</a:t>
            </a:r>
          </a:p>
          <a:p>
            <a:pPr marL="0" indent="0" algn="just">
              <a:buNone/>
            </a:pP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riflesso</a:t>
            </a:r>
            <a:r>
              <a:rPr lang="en-US" sz="2400" b="1" dirty="0"/>
              <a:t> (da 180 a 360° di </a:t>
            </a:r>
            <a:r>
              <a:rPr lang="en-US" sz="2400" b="1" dirty="0" err="1"/>
              <a:t>misura</a:t>
            </a:r>
            <a:r>
              <a:rPr lang="en-US" sz="2400" b="1" dirty="0"/>
              <a:t>)</a:t>
            </a:r>
          </a:p>
          <a:p>
            <a:pPr marL="0" indent="0" algn="just">
              <a:buNone/>
            </a:pP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giro</a:t>
            </a:r>
            <a:r>
              <a:rPr lang="en-US" sz="2400" b="1" dirty="0"/>
              <a:t> (360° di </a:t>
            </a:r>
            <a:r>
              <a:rPr lang="en-US" sz="2400" b="1" dirty="0" err="1"/>
              <a:t>misura</a:t>
            </a:r>
            <a:r>
              <a:rPr lang="en-US" sz="2400" b="1" dirty="0"/>
              <a:t>)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Angolo zero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I due </a:t>
            </a:r>
            <a:r>
              <a:rPr lang="en-US" sz="2400" b="1" dirty="0" err="1"/>
              <a:t>raggi</a:t>
            </a:r>
            <a:r>
              <a:rPr lang="en-US" sz="2400" b="1" dirty="0"/>
              <a:t> </a:t>
            </a:r>
            <a:r>
              <a:rPr lang="en-US" sz="2400" b="1" dirty="0" err="1"/>
              <a:t>dell'angolo</a:t>
            </a:r>
            <a:r>
              <a:rPr lang="en-US" sz="2400" b="1" dirty="0"/>
              <a:t> </a:t>
            </a:r>
            <a:r>
              <a:rPr lang="en-US" sz="2400" b="1" dirty="0" err="1"/>
              <a:t>hanno</a:t>
            </a:r>
            <a:r>
              <a:rPr lang="en-US" sz="2400" b="1" dirty="0"/>
              <a:t> </a:t>
            </a:r>
            <a:r>
              <a:rPr lang="en-US" sz="2400" b="1" dirty="0" err="1"/>
              <a:t>un'inclinazione</a:t>
            </a:r>
            <a:r>
              <a:rPr lang="en-US" sz="2400" b="1" dirty="0"/>
              <a:t> di zero </a:t>
            </a:r>
            <a:r>
              <a:rPr lang="en-US" sz="2400" b="1" dirty="0" err="1"/>
              <a:t>gradi</a:t>
            </a:r>
            <a:r>
              <a:rPr lang="en-US" sz="2400" b="1" dirty="0"/>
              <a:t> </a:t>
            </a:r>
            <a:r>
              <a:rPr lang="en-US" sz="2400" b="1" dirty="0" err="1"/>
              <a:t>l'uno</a:t>
            </a:r>
            <a:r>
              <a:rPr lang="en-US" sz="2400" b="1" dirty="0"/>
              <a:t> rispetto </a:t>
            </a:r>
            <a:r>
              <a:rPr lang="en-US" sz="2400" b="1" dirty="0" err="1"/>
              <a:t>all'altro</a:t>
            </a:r>
            <a:r>
              <a:rPr lang="en-US" sz="2400" b="1" dirty="0"/>
              <a:t>. I </a:t>
            </a:r>
            <a:r>
              <a:rPr lang="en-US" sz="2400" b="1" dirty="0" err="1"/>
              <a:t>raggi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sovrappongono</a:t>
            </a:r>
            <a:r>
              <a:rPr lang="en-US" sz="2400" b="1" dirty="0"/>
              <a:t>. In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caso</a:t>
            </a:r>
            <a:r>
              <a:rPr lang="en-US" sz="2400" b="1" dirty="0"/>
              <a:t>, </a:t>
            </a:r>
            <a:r>
              <a:rPr lang="en-US" sz="2400" b="1" dirty="0" err="1"/>
              <a:t>l'angolo</a:t>
            </a:r>
            <a:r>
              <a:rPr lang="en-US" sz="2400" b="1" dirty="0"/>
              <a:t> AOB indica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misura</a:t>
            </a:r>
            <a:r>
              <a:rPr lang="en-US" sz="2400" b="1" dirty="0"/>
              <a:t> di zero </a:t>
            </a:r>
            <a:r>
              <a:rPr lang="en-US" sz="2400" b="1" dirty="0" err="1"/>
              <a:t>gradi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25CE0860-48E5-414A-8489-1D4F4D790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647" y="3284984"/>
            <a:ext cx="4830706" cy="188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Angolo acuto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Qualsiasi</a:t>
            </a:r>
            <a:r>
              <a:rPr lang="en-US" sz="2400" b="1" dirty="0"/>
              <a:t>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inferiore</a:t>
            </a:r>
            <a:r>
              <a:rPr lang="en-US" sz="2400" b="1" dirty="0"/>
              <a:t> a 90° </a:t>
            </a:r>
            <a:r>
              <a:rPr lang="en-US" sz="2400" b="1" dirty="0" err="1"/>
              <a:t>è</a:t>
            </a:r>
            <a:r>
              <a:rPr lang="en-US" sz="2400" b="1" dirty="0"/>
              <a:t> 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acuto</a:t>
            </a:r>
            <a:r>
              <a:rPr lang="en-US" sz="2400" b="1" dirty="0"/>
              <a:t>. Se due </a:t>
            </a:r>
            <a:r>
              <a:rPr lang="en-US" sz="2400" b="1" dirty="0" err="1"/>
              <a:t>raggi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intersecano</a:t>
            </a:r>
            <a:r>
              <a:rPr lang="en-US" sz="2400" b="1" dirty="0"/>
              <a:t> in un </a:t>
            </a:r>
            <a:r>
              <a:rPr lang="en-US" sz="2400" b="1" dirty="0" err="1"/>
              <a:t>vertice</a:t>
            </a:r>
            <a:r>
              <a:rPr lang="en-US" sz="2400" b="1" dirty="0"/>
              <a:t>, </a:t>
            </a:r>
            <a:r>
              <a:rPr lang="en-US" sz="2400" b="1" dirty="0" err="1"/>
              <a:t>formando</a:t>
            </a:r>
            <a:r>
              <a:rPr lang="en-US" sz="2400" b="1" dirty="0"/>
              <a:t> 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minore</a:t>
            </a:r>
            <a:r>
              <a:rPr lang="en-US" sz="2400" b="1" dirty="0"/>
              <a:t> di 90°, </a:t>
            </a:r>
            <a:r>
              <a:rPr lang="en-US" sz="2400" b="1" dirty="0" err="1"/>
              <a:t>si</a:t>
            </a:r>
            <a:r>
              <a:rPr lang="en-US" sz="2400" b="1" dirty="0"/>
              <a:t> forma 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acuto</a:t>
            </a:r>
            <a:r>
              <a:rPr lang="en-US" sz="2400" b="1" dirty="0"/>
              <a:t>.</a:t>
            </a:r>
            <a:endParaRPr lang="el-GR" sz="2400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FB089F08-5F4E-4D73-997D-0A0934365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309" y="3068960"/>
            <a:ext cx="3881381" cy="279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Angolo retto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If the angle formed between two rays is exactly 90° then it is called a right angle or a 90° angle.</a:t>
            </a:r>
            <a:endParaRPr lang="it-IT" sz="2400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6535D3AE-17AA-4939-8ABF-866BCD112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463592"/>
            <a:ext cx="3996112" cy="314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Angolo ottuso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superiore</a:t>
            </a:r>
            <a:r>
              <a:rPr lang="en-US" sz="2400" b="1" dirty="0"/>
              <a:t> a 90° ma </a:t>
            </a:r>
            <a:r>
              <a:rPr lang="en-US" sz="2400" b="1" dirty="0" err="1"/>
              <a:t>inferiore</a:t>
            </a:r>
            <a:r>
              <a:rPr lang="en-US" sz="2400" b="1" dirty="0"/>
              <a:t> a 180° </a:t>
            </a:r>
            <a:r>
              <a:rPr lang="en-US" sz="2400" b="1" dirty="0" err="1"/>
              <a:t>è</a:t>
            </a:r>
            <a:r>
              <a:rPr lang="en-US" sz="2400" b="1" dirty="0"/>
              <a:t> 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ottuso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58C09FBA-3DA5-46B9-8DAC-84484FD7B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852936"/>
            <a:ext cx="5038880" cy="270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Angolo piatto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piatto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linea</a:t>
            </a:r>
            <a:r>
              <a:rPr lang="en-US" sz="2400" b="1" dirty="0"/>
              <a:t> </a:t>
            </a:r>
            <a:r>
              <a:rPr lang="en-US" sz="2400" b="1" dirty="0" err="1"/>
              <a:t>retta</a:t>
            </a:r>
            <a:r>
              <a:rPr lang="en-US" sz="2400" b="1" dirty="0"/>
              <a:t> e </a:t>
            </a:r>
            <a:r>
              <a:rPr lang="en-US" sz="2400" b="1" dirty="0" err="1"/>
              <a:t>l'angolo</a:t>
            </a:r>
            <a:r>
              <a:rPr lang="en-US" sz="2400" b="1" dirty="0"/>
              <a:t> </a:t>
            </a:r>
            <a:r>
              <a:rPr lang="en-US" sz="2400" b="1" dirty="0" err="1"/>
              <a:t>formato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due </a:t>
            </a:r>
            <a:r>
              <a:rPr lang="en-US" sz="2400" b="1" dirty="0" err="1"/>
              <a:t>raggi</a:t>
            </a:r>
            <a:r>
              <a:rPr lang="en-US" sz="2400" b="1" dirty="0"/>
              <a:t> ed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esattamente</a:t>
            </a:r>
            <a:r>
              <a:rPr lang="en-US" sz="2400" b="1" dirty="0"/>
              <a:t> </a:t>
            </a:r>
            <a:r>
              <a:rPr lang="en-US" sz="2400" b="1" dirty="0" err="1"/>
              <a:t>uguale</a:t>
            </a:r>
            <a:r>
              <a:rPr lang="en-US" sz="2400" b="1" dirty="0"/>
              <a:t> a 180°. In 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retto</a:t>
            </a:r>
            <a:r>
              <a:rPr lang="en-US" sz="2400" b="1" dirty="0"/>
              <a:t>, </a:t>
            </a:r>
            <a:r>
              <a:rPr lang="en-US" sz="2400" b="1" dirty="0" err="1"/>
              <a:t>i</a:t>
            </a:r>
            <a:r>
              <a:rPr lang="en-US" sz="2400" b="1" dirty="0"/>
              <a:t> due </a:t>
            </a:r>
            <a:r>
              <a:rPr lang="en-US" sz="2400" b="1" dirty="0" err="1"/>
              <a:t>raggi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opposti</a:t>
            </a:r>
            <a:r>
              <a:rPr lang="en-US" sz="2400" b="1" dirty="0"/>
              <a:t> </a:t>
            </a:r>
            <a:r>
              <a:rPr lang="en-US" sz="2400" b="1" dirty="0" err="1"/>
              <a:t>l'uno</a:t>
            </a:r>
            <a:r>
              <a:rPr lang="en-US" sz="2400" b="1" dirty="0"/>
              <a:t> </a:t>
            </a:r>
            <a:r>
              <a:rPr lang="en-US" sz="2400" b="1" dirty="0" err="1"/>
              <a:t>all'altro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55853848-5330-48C5-B1A4-4743C672F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377" y="3649905"/>
            <a:ext cx="5399245" cy="159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Angolo riflesso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Un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maggiore</a:t>
            </a:r>
            <a:r>
              <a:rPr lang="en-US" sz="2400" b="1" dirty="0"/>
              <a:t> di 180° e </a:t>
            </a:r>
            <a:r>
              <a:rPr lang="en-US" sz="2400" b="1" dirty="0" err="1"/>
              <a:t>minore</a:t>
            </a:r>
            <a:r>
              <a:rPr lang="en-US" sz="2400" b="1" dirty="0"/>
              <a:t> di 360°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detto</a:t>
            </a:r>
            <a:r>
              <a:rPr lang="en-US" sz="2400" b="1" dirty="0"/>
              <a:t> </a:t>
            </a:r>
            <a:r>
              <a:rPr lang="en-US" sz="2400" b="1" dirty="0" err="1"/>
              <a:t>angolo</a:t>
            </a:r>
            <a:r>
              <a:rPr lang="en-US" sz="2400" b="1" dirty="0"/>
              <a:t> </a:t>
            </a:r>
            <a:r>
              <a:rPr lang="en-US" sz="2400" b="1" dirty="0" err="1"/>
              <a:t>riflesso</a:t>
            </a:r>
            <a:r>
              <a:rPr lang="en-US" sz="2400" b="1" dirty="0"/>
              <a:t>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D25A9477-D7A2-451E-A4B9-A7A1AAFAD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780928"/>
            <a:ext cx="5299000" cy="272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1178</TotalTime>
  <Words>768</Words>
  <Application>Microsoft Macintosh PowerPoint</Application>
  <PresentationFormat>Presentazione su schermo (4:3)</PresentationFormat>
  <Paragraphs>47</Paragraphs>
  <Slides>19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3" baseType="lpstr">
      <vt:lpstr>Adobe Heiti Std R</vt:lpstr>
      <vt:lpstr>Arial</vt:lpstr>
      <vt:lpstr>Calibri</vt:lpstr>
      <vt:lpstr>Office Theme</vt:lpstr>
      <vt:lpstr>Relazioni tra angoli</vt:lpstr>
      <vt:lpstr>Angoli</vt:lpstr>
      <vt:lpstr>Tipi di angoli</vt:lpstr>
      <vt:lpstr>Angolo zero</vt:lpstr>
      <vt:lpstr>Angolo acuto</vt:lpstr>
      <vt:lpstr>Angolo retto</vt:lpstr>
      <vt:lpstr>Angolo ottuso</vt:lpstr>
      <vt:lpstr>Angolo piatto</vt:lpstr>
      <vt:lpstr>Angolo riflesso</vt:lpstr>
      <vt:lpstr>Angolo giro</vt:lpstr>
      <vt:lpstr>Relazioni tra gli angoli</vt:lpstr>
      <vt:lpstr>Angoli congruenti</vt:lpstr>
      <vt:lpstr>Angoli opposti al vertice</vt:lpstr>
      <vt:lpstr>Angoli corrispondenti</vt:lpstr>
      <vt:lpstr>Angoli esterni alterni</vt:lpstr>
      <vt:lpstr>Angoli interni alterni</vt:lpstr>
      <vt:lpstr>Angoli adiacenti</vt:lpstr>
      <vt:lpstr>Angoli complementari</vt:lpstr>
      <vt:lpstr>Angoli supplementari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Dario La Guardia</cp:lastModifiedBy>
  <cp:revision>21</cp:revision>
  <dcterms:created xsi:type="dcterms:W3CDTF">2016-10-07T11:12:08Z</dcterms:created>
  <dcterms:modified xsi:type="dcterms:W3CDTF">2022-06-29T07:17:37Z</dcterms:modified>
  <cp:category/>
</cp:coreProperties>
</file>