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256" r:id="rId2"/>
    <p:sldId id="257" r:id="rId3"/>
    <p:sldId id="260" r:id="rId4"/>
    <p:sldId id="261" r:id="rId5"/>
    <p:sldId id="262" r:id="rId6"/>
    <p:sldId id="263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280"/>
    <p:restoredTop sz="94663"/>
  </p:normalViewPr>
  <p:slideViewPr>
    <p:cSldViewPr>
      <p:cViewPr varScale="1">
        <p:scale>
          <a:sx n="117" d="100"/>
          <a:sy n="117" d="100"/>
        </p:scale>
        <p:origin x="1384" y="8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27/06/22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27/6/22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‹N›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‹N›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it-IT" b="1" dirty="0">
                <a:solidFill>
                  <a:srgbClr val="166C59"/>
                </a:solidFill>
              </a:rPr>
              <a:t>Il cerchio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en-US" dirty="0" err="1"/>
              <a:t>Apprendere</a:t>
            </a:r>
            <a:r>
              <a:rPr lang="en-US" dirty="0"/>
              <a:t> il </a:t>
            </a:r>
            <a:r>
              <a:rPr lang="en-US" dirty="0" err="1"/>
              <a:t>cerchio</a:t>
            </a:r>
            <a:r>
              <a:rPr lang="en-US" dirty="0"/>
              <a:t> ed I </a:t>
            </a:r>
            <a:r>
              <a:rPr lang="en-US" dirty="0" err="1"/>
              <a:t>contenuti</a:t>
            </a:r>
            <a:r>
              <a:rPr lang="en-US" dirty="0"/>
              <a:t> ad </a:t>
            </a:r>
            <a:r>
              <a:rPr lang="en-US" dirty="0" err="1"/>
              <a:t>esso</a:t>
            </a:r>
            <a:r>
              <a:rPr lang="en-US" dirty="0"/>
              <a:t> </a:t>
            </a:r>
            <a:r>
              <a:rPr lang="en-US" dirty="0" err="1"/>
              <a:t>correlati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Circonferenza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b="1" dirty="0"/>
              <a:t>«La circonferenza è una linea chiusa costituita da tutti i punti di un piano che sono equidistanti da un punto dello stesso piano, chiamato centro»</a:t>
            </a:r>
            <a:endParaRPr lang="el-GR" b="1" dirty="0"/>
          </a:p>
        </p:txBody>
      </p:sp>
      <p:pic>
        <p:nvPicPr>
          <p:cNvPr id="4" name="Immagine 3">
            <a:extLst>
              <a:ext uri="{FF2B5EF4-FFF2-40B4-BE49-F238E27FC236}">
                <a16:creationId xmlns:a16="http://schemas.microsoft.com/office/drawing/2014/main" id="{05188D72-FC52-834B-81EB-5A7C9524200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789040"/>
            <a:ext cx="2376264" cy="20367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Cerchio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b="1" dirty="0"/>
              <a:t>"Il cerchio è la parte del piano, cioè la superficie, costituita da tutti i punti di un cerchio e da tutti i suoi punti interni"</a:t>
            </a:r>
            <a:endParaRPr lang="el-GR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E8AD0085-D38B-6849-91BB-76845A2A1E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421118"/>
            <a:ext cx="2808312" cy="2420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1377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Raggio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b="1" dirty="0"/>
              <a:t>La distanza di un punto qualsiasi della circonferenza dal centro si chiama raggio e si indica con il simbolo </a:t>
            </a:r>
            <a:r>
              <a:rPr lang="it-IT" b="1" dirty="0" err="1"/>
              <a:t>r</a:t>
            </a:r>
            <a:r>
              <a:rPr lang="it-IT" b="1" dirty="0"/>
              <a:t>.</a:t>
            </a:r>
          </a:p>
          <a:p>
            <a:pPr marL="0" indent="0" algn="just">
              <a:buNone/>
            </a:pPr>
            <a:endParaRPr lang="el-GR" b="1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1287C6BB-A344-6542-BD3B-78634DE71C9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3868" y="3501008"/>
            <a:ext cx="2376264" cy="22222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63943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Chord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it-IT" b="1" dirty="0"/>
              <a:t>Dati due punti A e B su una circonferenza, il segmento che unisce questi due punti è chiamato corda e divide la circonferenza in due parti chiamate segmenti circolari.</a:t>
            </a:r>
          </a:p>
          <a:p>
            <a:pPr marL="0" indent="0">
              <a:buNone/>
            </a:pPr>
            <a:endParaRPr lang="el-GR" dirty="0"/>
          </a:p>
        </p:txBody>
      </p:sp>
      <p:pic>
        <p:nvPicPr>
          <p:cNvPr id="5" name="Immagine 4">
            <a:extLst>
              <a:ext uri="{FF2B5EF4-FFF2-40B4-BE49-F238E27FC236}">
                <a16:creationId xmlns:a16="http://schemas.microsoft.com/office/drawing/2014/main" id="{799F84ED-7B6E-F143-A7E5-8DC266CA421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3693234"/>
            <a:ext cx="2592288" cy="23724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627245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Diameter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20592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sz="2800" b="1" dirty="0"/>
              <a:t>A chord passing through the center is called a diameter.</a:t>
            </a:r>
          </a:p>
          <a:p>
            <a:pPr marL="0" indent="0">
              <a:buNone/>
            </a:pPr>
            <a:r>
              <a:rPr lang="en-US" sz="2800" b="1" dirty="0"/>
              <a:t>Characteristics of the diameter are:</a:t>
            </a:r>
            <a:endParaRPr lang="it-IT" sz="2800" b="1" dirty="0"/>
          </a:p>
          <a:p>
            <a:pPr lvl="1"/>
            <a:r>
              <a:rPr lang="en-US" sz="2400" b="1" dirty="0"/>
              <a:t>has the length equal to twice the radius</a:t>
            </a:r>
            <a:endParaRPr lang="it-IT" sz="2400" b="1" dirty="0"/>
          </a:p>
          <a:p>
            <a:pPr lvl="1"/>
            <a:r>
              <a:rPr lang="en-US" sz="2400" b="1" dirty="0"/>
              <a:t>it is the chord of maximum length.</a:t>
            </a:r>
            <a:endParaRPr lang="it-IT" sz="2400" b="1" dirty="0"/>
          </a:p>
          <a:p>
            <a:pPr lvl="1"/>
            <a:r>
              <a:rPr lang="en-US" sz="2400" b="1" dirty="0"/>
              <a:t>It divides the circle into two equal parts called semicircles.</a:t>
            </a:r>
            <a:endParaRPr lang="it-IT" sz="2400" b="1" dirty="0"/>
          </a:p>
          <a:p>
            <a:pPr marL="0" indent="0">
              <a:buNone/>
            </a:pPr>
            <a:endParaRPr lang="it-IT" dirty="0"/>
          </a:p>
        </p:txBody>
      </p:sp>
      <p:pic>
        <p:nvPicPr>
          <p:cNvPr id="5" name="Immagine 4" descr="Immagine che contiene elettronico, grafica vettoriale&#10;&#10;Descrizione generata automaticamente">
            <a:extLst>
              <a:ext uri="{FF2B5EF4-FFF2-40B4-BE49-F238E27FC236}">
                <a16:creationId xmlns:a16="http://schemas.microsoft.com/office/drawing/2014/main" id="{BBFDCB60-4BA3-BC43-A7E7-304A6FB8F0D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856" y="4221088"/>
            <a:ext cx="2197100" cy="1955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2224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Lunghezza di una circonferenza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b="1" dirty="0"/>
              <a:t>La </a:t>
            </a:r>
            <a:r>
              <a:rPr lang="en-US" b="1" dirty="0" err="1"/>
              <a:t>lunghezza</a:t>
            </a:r>
            <a:r>
              <a:rPr lang="en-US" b="1" dirty="0"/>
              <a:t> di </a:t>
            </a:r>
            <a:r>
              <a:rPr lang="en-US" b="1" dirty="0" err="1"/>
              <a:t>una</a:t>
            </a:r>
            <a:r>
              <a:rPr lang="en-US" b="1" dirty="0"/>
              <a:t> </a:t>
            </a:r>
            <a:r>
              <a:rPr lang="en-US" b="1" dirty="0" err="1"/>
              <a:t>circonferenza</a:t>
            </a:r>
            <a:r>
              <a:rPr lang="en-US" b="1" dirty="0"/>
              <a:t> </a:t>
            </a:r>
            <a:r>
              <a:rPr lang="en-US" b="1" dirty="0" err="1"/>
              <a:t>è</a:t>
            </a:r>
            <a:r>
              <a:rPr lang="en-US" b="1" dirty="0"/>
              <a:t> </a:t>
            </a:r>
            <a:r>
              <a:rPr lang="en-US" b="1" dirty="0" err="1"/>
              <a:t>pari</a:t>
            </a:r>
            <a:r>
              <a:rPr lang="en-US" b="1" dirty="0"/>
              <a:t> a 2 volte il </a:t>
            </a:r>
            <a:r>
              <a:rPr lang="en-US" b="1" dirty="0" err="1"/>
              <a:t>raggio</a:t>
            </a:r>
            <a:r>
              <a:rPr lang="en-US" b="1" dirty="0"/>
              <a:t> </a:t>
            </a:r>
            <a:r>
              <a:rPr lang="en-US" b="1" dirty="0" err="1"/>
              <a:t>moltiplicato</a:t>
            </a:r>
            <a:r>
              <a:rPr lang="en-US" b="1" dirty="0"/>
              <a:t> per pi Greco.</a:t>
            </a:r>
            <a:r>
              <a:rPr lang="it-IT" b="1" dirty="0"/>
              <a:t> </a:t>
            </a:r>
            <a:endParaRPr lang="el-GR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/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3200" b="1" i="1" smtClean="0">
                          <a:latin typeface="Cambria Math" panose="02040503050406030204" pitchFamily="18" charset="0"/>
                        </a:rPr>
                        <m:t>𝐂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3200" b="1" i="0">
                          <a:latin typeface="Cambria Math" panose="02040503050406030204" pitchFamily="18" charset="0"/>
                        </a:rPr>
                        <m:t>𝟐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𝝅</m:t>
                      </m:r>
                      <m:r>
                        <a:rPr lang="it-IT" sz="3200" b="1" i="1">
                          <a:latin typeface="Cambria Math" panose="02040503050406030204" pitchFamily="18" charset="0"/>
                        </a:rPr>
                        <m:t>𝒓</m:t>
                      </m:r>
                    </m:oMath>
                  </m:oMathPara>
                </a14:m>
                <a:endParaRPr lang="it-IT" sz="3200" b="1" dirty="0"/>
              </a:p>
            </p:txBody>
          </p:sp>
        </mc:Choice>
        <mc:Fallback xmlns="">
          <p:sp>
            <p:nvSpPr>
              <p:cNvPr id="6" name="CasellaDiTesto 5">
                <a:extLst>
                  <a:ext uri="{FF2B5EF4-FFF2-40B4-BE49-F238E27FC236}">
                    <a16:creationId xmlns:a16="http://schemas.microsoft.com/office/drawing/2014/main" id="{F05A3099-4229-E74F-BB0D-31FBAB965530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483768" y="3059668"/>
                <a:ext cx="4572000" cy="584775"/>
              </a:xfrm>
              <a:prstGeom prst="rect">
                <a:avLst/>
              </a:prstGeom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1406263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Area del cerchio (1/2)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err="1"/>
              <a:t>Possiamo</a:t>
            </a:r>
            <a:r>
              <a:rPr lang="en-US" b="1" dirty="0"/>
              <a:t> </a:t>
            </a:r>
            <a:r>
              <a:rPr lang="en-US" b="1" dirty="0" err="1"/>
              <a:t>immaginare</a:t>
            </a:r>
            <a:r>
              <a:rPr lang="en-US" b="1" dirty="0"/>
              <a:t> un </a:t>
            </a:r>
            <a:r>
              <a:rPr lang="en-US" b="1" dirty="0" err="1"/>
              <a:t>cerchio</a:t>
            </a:r>
            <a:r>
              <a:rPr lang="en-US" b="1" dirty="0"/>
              <a:t> come un </a:t>
            </a:r>
            <a:r>
              <a:rPr lang="en-US" b="1" dirty="0" err="1"/>
              <a:t>poligono</a:t>
            </a:r>
            <a:r>
              <a:rPr lang="en-US" b="1" dirty="0"/>
              <a:t> </a:t>
            </a:r>
            <a:r>
              <a:rPr lang="en-US" b="1" dirty="0" err="1"/>
              <a:t>regolare</a:t>
            </a:r>
            <a:r>
              <a:rPr lang="en-US" b="1" dirty="0"/>
              <a:t> con </a:t>
            </a:r>
            <a:r>
              <a:rPr lang="en-US" b="1" dirty="0" err="1"/>
              <a:t>infiniti</a:t>
            </a:r>
            <a:r>
              <a:rPr lang="en-US" b="1" dirty="0"/>
              <a:t> lati. Il </a:t>
            </a:r>
            <a:r>
              <a:rPr lang="en-US" b="1" dirty="0" err="1"/>
              <a:t>perimetro</a:t>
            </a:r>
            <a:r>
              <a:rPr lang="en-US" b="1" dirty="0"/>
              <a:t> di </a:t>
            </a:r>
            <a:r>
              <a:rPr lang="en-US" b="1" dirty="0" err="1"/>
              <a:t>questo</a:t>
            </a:r>
            <a:r>
              <a:rPr lang="en-US" b="1" dirty="0"/>
              <a:t> </a:t>
            </a:r>
            <a:r>
              <a:rPr lang="en-US" b="1" dirty="0" err="1"/>
              <a:t>poligono</a:t>
            </a:r>
            <a:r>
              <a:rPr lang="en-US" b="1" dirty="0"/>
              <a:t> </a:t>
            </a:r>
            <a:r>
              <a:rPr lang="en-US" b="1" dirty="0" err="1"/>
              <a:t>regolare</a:t>
            </a:r>
            <a:r>
              <a:rPr lang="en-US" b="1" dirty="0"/>
              <a:t> </a:t>
            </a:r>
            <a:r>
              <a:rPr lang="en-US" b="1" dirty="0" err="1"/>
              <a:t>coincidera</a:t>
            </a:r>
            <a:r>
              <a:rPr lang="en-US" b="1" dirty="0"/>
              <a:t> con la </a:t>
            </a:r>
            <a:r>
              <a:rPr lang="en-US" b="1" dirty="0" err="1"/>
              <a:t>circonferenza</a:t>
            </a:r>
            <a:r>
              <a:rPr lang="en-US" b="1" dirty="0"/>
              <a:t> e </a:t>
            </a:r>
            <a:r>
              <a:rPr lang="en-US" b="1" dirty="0" err="1"/>
              <a:t>l’apotema</a:t>
            </a:r>
            <a:r>
              <a:rPr lang="en-US" b="1" dirty="0"/>
              <a:t> </a:t>
            </a:r>
            <a:r>
              <a:rPr lang="en-US" b="1" dirty="0" err="1"/>
              <a:t>sarà</a:t>
            </a:r>
            <a:r>
              <a:rPr lang="en-US" b="1" dirty="0"/>
              <a:t> </a:t>
            </a:r>
            <a:r>
              <a:rPr lang="en-US" b="1" dirty="0" err="1"/>
              <a:t>uguale</a:t>
            </a:r>
            <a:r>
              <a:rPr lang="en-US" b="1" dirty="0"/>
              <a:t> al </a:t>
            </a:r>
            <a:r>
              <a:rPr lang="en-US" b="1" dirty="0" err="1"/>
              <a:t>raggio</a:t>
            </a:r>
            <a:r>
              <a:rPr lang="en-US" b="1" dirty="0"/>
              <a:t>.</a:t>
            </a:r>
            <a:endParaRPr lang="el-GR" b="1" dirty="0"/>
          </a:p>
        </p:txBody>
      </p:sp>
      <p:pic>
        <p:nvPicPr>
          <p:cNvPr id="6" name="Immagine 5">
            <a:extLst>
              <a:ext uri="{FF2B5EF4-FFF2-40B4-BE49-F238E27FC236}">
                <a16:creationId xmlns:a16="http://schemas.microsoft.com/office/drawing/2014/main" id="{49AF1D2F-9DC1-8D46-938D-4B965B31ED0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673629"/>
            <a:ext cx="7056784" cy="2452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2744680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Area del cerchio (2/2)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>
                  <a:buNone/>
                </a:pPr>
                <a:r>
                  <a:rPr lang="en-US" sz="2800" b="1" dirty="0"/>
                  <a:t>Considerando il </a:t>
                </a:r>
                <a:r>
                  <a:rPr lang="en-US" sz="2800" b="1" dirty="0" err="1"/>
                  <a:t>cerchio</a:t>
                </a:r>
                <a:r>
                  <a:rPr lang="en-US" sz="2800" b="1" dirty="0"/>
                  <a:t> un </a:t>
                </a:r>
                <a:r>
                  <a:rPr lang="en-US" sz="2800" b="1" dirty="0" err="1"/>
                  <a:t>poligono</a:t>
                </a:r>
                <a:r>
                  <a:rPr lang="en-US" sz="2800" b="1" dirty="0"/>
                  <a:t> </a:t>
                </a:r>
                <a:r>
                  <a:rPr lang="en-US" sz="2800" b="1" dirty="0" err="1"/>
                  <a:t>regolare</a:t>
                </a:r>
                <a:r>
                  <a:rPr lang="en-US" sz="2800" b="1" dirty="0"/>
                  <a:t> con </a:t>
                </a:r>
                <a:r>
                  <a:rPr lang="en-US" sz="2800" b="1" dirty="0" err="1"/>
                  <a:t>infiniti</a:t>
                </a:r>
                <a:r>
                  <a:rPr lang="en-US" sz="2800" b="1" dirty="0"/>
                  <a:t> lati </a:t>
                </a:r>
                <a:r>
                  <a:rPr lang="en-US" sz="2800" b="1" dirty="0" err="1"/>
                  <a:t>possiamo</a:t>
                </a:r>
                <a:r>
                  <a:rPr lang="en-US" sz="2800" b="1" dirty="0"/>
                  <a:t> </a:t>
                </a:r>
                <a:r>
                  <a:rPr lang="en-US" sz="2800" b="1" dirty="0" err="1"/>
                  <a:t>calcolare</a:t>
                </a:r>
                <a:r>
                  <a:rPr lang="en-US" sz="2800" b="1" dirty="0"/>
                  <a:t> la </a:t>
                </a:r>
                <a:r>
                  <a:rPr lang="en-US" sz="2800" b="1" dirty="0" err="1"/>
                  <a:t>sua</a:t>
                </a:r>
                <a:r>
                  <a:rPr lang="en-US" sz="2800" b="1" dirty="0"/>
                  <a:t> Area come:</a:t>
                </a:r>
              </a:p>
              <a:p>
                <a:pPr marL="0" indent="0">
                  <a:buNone/>
                </a:pPr>
                <a:endParaRPr lang="it-IT" sz="28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P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Apothem</m:t>
                          </m:r>
                        </m:num>
                        <m:den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pPr marL="0" indent="0">
                  <a:buNone/>
                </a:pPr>
                <a:r>
                  <a:rPr lang="en-US" sz="2800" b="1" dirty="0"/>
                  <a:t>Dove P </a:t>
                </a:r>
                <a:r>
                  <a:rPr lang="en-US" sz="2800" b="1" dirty="0" err="1"/>
                  <a:t>è</a:t>
                </a:r>
                <a:r>
                  <a:rPr lang="en-US" sz="2800" b="1" dirty="0"/>
                  <a:t> la </a:t>
                </a:r>
                <a:r>
                  <a:rPr lang="en-US" sz="2800" b="1" dirty="0" err="1"/>
                  <a:t>lunghezza</a:t>
                </a:r>
                <a:r>
                  <a:rPr lang="en-US" sz="2800" b="1" dirty="0"/>
                  <a:t> </a:t>
                </a:r>
                <a:r>
                  <a:rPr lang="en-US" sz="2800" b="1" dirty="0" err="1"/>
                  <a:t>della</a:t>
                </a:r>
                <a:r>
                  <a:rPr lang="en-US" sz="2800" b="1" dirty="0"/>
                  <a:t> </a:t>
                </a:r>
                <a:r>
                  <a:rPr lang="en-US" sz="2800" b="1" dirty="0" err="1"/>
                  <a:t>circonferenza</a:t>
                </a:r>
                <a14:m>
                  <m:oMath xmlns:m="http://schemas.openxmlformats.org/officeDocument/2006/math">
                    <m:r>
                      <a:rPr lang="it-IT" sz="2800" b="1" i="0" smtClean="0">
                        <a:latin typeface="Cambria Math" panose="02040503050406030204" pitchFamily="18" charset="0"/>
                      </a:rPr>
                      <m:t> (</m:t>
                    </m:r>
                    <m:r>
                      <a:rPr lang="it-IT" sz="2800" b="1" i="0" smtClean="0">
                        <a:latin typeface="Cambria Math" panose="02040503050406030204" pitchFamily="18" charset="0"/>
                      </a:rPr>
                      <m:t>𝟐</m:t>
                    </m:r>
                    <m:r>
                      <a:rPr lang="it-IT" sz="2800" b="1" i="1">
                        <a:latin typeface="Cambria Math" panose="02040503050406030204" pitchFamily="18" charset="0"/>
                      </a:rPr>
                      <m:t>𝝅</m:t>
                    </m:r>
                    <m:r>
                      <a:rPr lang="it-IT" sz="2800" b="1" i="1">
                        <a:latin typeface="Cambria Math" panose="02040503050406030204" pitchFamily="18" charset="0"/>
                      </a:rPr>
                      <m:t>𝒓</m:t>
                    </m:r>
                    <m:r>
                      <a:rPr lang="en-US" sz="2800" b="1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r>
                  <a:rPr lang="en-US" sz="2800" b="1" dirty="0"/>
                  <a:t> e </a:t>
                </a:r>
                <a:r>
                  <a:rPr lang="en-US" sz="2800" b="1" dirty="0" err="1"/>
                  <a:t>l’apotema</a:t>
                </a:r>
                <a:r>
                  <a:rPr lang="en-US" sz="2800" b="1" dirty="0"/>
                  <a:t> </a:t>
                </a:r>
                <a:r>
                  <a:rPr lang="en-US" sz="2800" b="1" dirty="0" err="1"/>
                  <a:t>è</a:t>
                </a:r>
                <a:r>
                  <a:rPr lang="en-US" sz="2800" b="1" dirty="0"/>
                  <a:t> il </a:t>
                </a:r>
                <a:r>
                  <a:rPr lang="en-US" sz="2800" b="1" dirty="0" err="1"/>
                  <a:t>raggio</a:t>
                </a:r>
                <a:r>
                  <a:rPr lang="en-US" sz="2800" b="1" dirty="0"/>
                  <a:t> (r):</a:t>
                </a:r>
                <a:endParaRPr lang="it-IT" sz="2800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𝜋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∗</m:t>
                          </m:r>
                          <m:r>
                            <m:rPr>
                              <m:sty m:val="p"/>
                            </m:rPr>
                            <a:rPr lang="it-IT" sz="2400">
                              <a:latin typeface="Cambria Math" panose="02040503050406030204" pitchFamily="18" charset="0"/>
                            </a:rPr>
                            <m:t>r</m:t>
                          </m:r>
                        </m:num>
                        <m:den>
                          <m:r>
                            <a:rPr lang="it-IT" sz="2400">
                              <a:latin typeface="Cambria Math" panose="02040503050406030204" pitchFamily="18" charset="0"/>
                            </a:rPr>
                            <m:t>2</m:t>
                          </m:r>
                        </m:den>
                      </m:f>
                    </m:oMath>
                  </m:oMathPara>
                </a14:m>
                <a:endParaRPr lang="it-IT" sz="2400" dirty="0"/>
              </a:p>
              <a:p>
                <a:pPr marL="0" indent="0" algn="ctr">
                  <a:buNone/>
                </a:pPr>
                <a:r>
                  <a:rPr lang="en-US" b="1"/>
                  <a:t>quindi</a:t>
                </a:r>
                <a:endParaRPr lang="it-IT" b="1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it-IT" sz="2400" i="1">
                          <a:latin typeface="Cambria Math" panose="02040503050406030204" pitchFamily="18" charset="0"/>
                        </a:rPr>
                        <m:t>𝐴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it-IT" sz="2400" i="1">
                          <a:latin typeface="Cambria Math" panose="02040503050406030204" pitchFamily="18" charset="0"/>
                        </a:rPr>
                        <m:t>𝜋</m:t>
                      </m:r>
                      <m:sSup>
                        <m:sSupPr>
                          <m:ctrlPr>
                            <a:rPr lang="it-IT" sz="2400" i="1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𝑟</m:t>
                          </m:r>
                        </m:e>
                        <m:sup>
                          <m:r>
                            <a:rPr lang="it-IT" sz="24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br>
                  <a:rPr lang="it-IT" dirty="0"/>
                </a:br>
                <a:endParaRPr lang="el-GR" b="1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1698" t="-1681" b="-3922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12877904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124</TotalTime>
  <Words>280</Words>
  <Application>Microsoft Macintosh PowerPoint</Application>
  <PresentationFormat>Presentazione su schermo (4:3)</PresentationFormat>
  <Paragraphs>29</Paragraphs>
  <Slides>9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9</vt:i4>
      </vt:variant>
    </vt:vector>
  </HeadingPairs>
  <TitlesOfParts>
    <vt:vector size="14" baseType="lpstr">
      <vt:lpstr>Adobe Heiti Std R</vt:lpstr>
      <vt:lpstr>Arial</vt:lpstr>
      <vt:lpstr>Calibri</vt:lpstr>
      <vt:lpstr>Cambria Math</vt:lpstr>
      <vt:lpstr>Office Theme</vt:lpstr>
      <vt:lpstr>Il cerchio</vt:lpstr>
      <vt:lpstr>Circonferenza</vt:lpstr>
      <vt:lpstr>Cerchio</vt:lpstr>
      <vt:lpstr>Raggio</vt:lpstr>
      <vt:lpstr>Chord</vt:lpstr>
      <vt:lpstr>Diameter</vt:lpstr>
      <vt:lpstr>Lunghezza di una circonferenza</vt:lpstr>
      <vt:lpstr>Area del cerchio (1/2)</vt:lpstr>
      <vt:lpstr>Area del cerchio (2/2)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/>
  <dc:description/>
  <cp:lastModifiedBy>Dario La Guardia</cp:lastModifiedBy>
  <cp:revision>16</cp:revision>
  <dcterms:created xsi:type="dcterms:W3CDTF">2016-10-07T11:12:08Z</dcterms:created>
  <dcterms:modified xsi:type="dcterms:W3CDTF">2022-06-27T14:24:36Z</dcterms:modified>
  <cp:category/>
</cp:coreProperties>
</file>