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60" r:id="rId4"/>
    <p:sldId id="261" r:id="rId5"/>
    <p:sldId id="262" r:id="rId6"/>
    <p:sldId id="263" r:id="rId7"/>
    <p:sldId id="265" r:id="rId8"/>
    <p:sldId id="273" r:id="rId9"/>
    <p:sldId id="272" r:id="rId10"/>
    <p:sldId id="271" r:id="rId11"/>
    <p:sldId id="270" r:id="rId12"/>
    <p:sldId id="276" r:id="rId13"/>
    <p:sldId id="275" r:id="rId14"/>
    <p:sldId id="274" r:id="rId15"/>
    <p:sldId id="268" r:id="rId16"/>
    <p:sldId id="277" r:id="rId17"/>
    <p:sldId id="269" r:id="rId18"/>
    <p:sldId id="278" r:id="rId19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6C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40"/>
    <p:restoredTop sz="94663"/>
  </p:normalViewPr>
  <p:slideViewPr>
    <p:cSldViewPr>
      <p:cViewPr varScale="1">
        <p:scale>
          <a:sx n="117" d="100"/>
          <a:sy n="117" d="100"/>
        </p:scale>
        <p:origin x="1384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439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D8A5AE34-1DFB-CC4D-9014-8DD2D342F1E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4FAA0C0-042D-B049-B12E-612B6D5D919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EA603A-52FC-A843-A4FF-78F320F77747}" type="datetimeFigureOut">
              <a:rPr lang="it-IT" smtClean="0"/>
              <a:t>28/06/22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DA2F5DD-CDCA-5143-A4CF-4E8AD356A4A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3F48A0E-F25C-C54E-ABAA-6F7E5B2283A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4C8DB0-DDF1-1A44-A00D-86B1BC4526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35211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87230-FEEE-4023-9621-AC41121D7D24}" type="datetimeFigureOut">
              <a:rPr lang="el-GR" smtClean="0"/>
              <a:t>28/6/22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B1656-30CE-4964-8324-EF746C507530}" type="slidenum">
              <a:rPr lang="el-GR" smtClean="0"/>
              <a:t>‹N›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28234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941412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‹N›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1204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‹N›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0541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1"/>
                </a:solidFill>
              </a:rPr>
              <a:t>Mathesis - </a:t>
            </a:r>
            <a:r>
              <a:rPr lang="it-IT" sz="16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495" y="-1"/>
            <a:ext cx="107505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618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2636912"/>
            <a:ext cx="8276456" cy="1470025"/>
          </a:xfrm>
        </p:spPr>
        <p:txBody>
          <a:bodyPr/>
          <a:lstStyle/>
          <a:p>
            <a:pPr algn="ctr"/>
            <a:r>
              <a:rPr lang="it-IT" b="1" dirty="0">
                <a:solidFill>
                  <a:srgbClr val="166C59"/>
                </a:solidFill>
              </a:rPr>
              <a:t>Costruzioni Geometriche</a:t>
            </a:r>
          </a:p>
        </p:txBody>
      </p:sp>
    </p:spTree>
    <p:extLst>
      <p:ext uri="{BB962C8B-B14F-4D97-AF65-F5344CB8AC3E}">
        <p14:creationId xmlns:p14="http://schemas.microsoft.com/office/powerpoint/2010/main" val="11969167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Linee parallele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 err="1"/>
              <a:t>Prendendo</a:t>
            </a:r>
            <a:r>
              <a:rPr lang="en-US" sz="2400" b="1" dirty="0"/>
              <a:t> X come </a:t>
            </a:r>
            <a:r>
              <a:rPr lang="en-US" sz="2400" b="1" dirty="0" err="1"/>
              <a:t>centro</a:t>
            </a:r>
            <a:r>
              <a:rPr lang="en-US" sz="2400" b="1" dirty="0"/>
              <a:t> e un </a:t>
            </a:r>
            <a:r>
              <a:rPr lang="en-US" sz="2400" b="1" dirty="0" err="1"/>
              <a:t>raggio</a:t>
            </a:r>
            <a:r>
              <a:rPr lang="en-US" sz="2400" b="1" dirty="0"/>
              <a:t> </a:t>
            </a:r>
            <a:r>
              <a:rPr lang="en-US" sz="2400" b="1" dirty="0" err="1"/>
              <a:t>qualsiasi</a:t>
            </a:r>
            <a:r>
              <a:rPr lang="en-US" sz="2400" b="1" dirty="0"/>
              <a:t>, </a:t>
            </a:r>
            <a:r>
              <a:rPr lang="en-US" sz="2400" b="1" dirty="0" err="1"/>
              <a:t>tracciare</a:t>
            </a:r>
            <a:r>
              <a:rPr lang="en-US" sz="2400" b="1" dirty="0"/>
              <a:t> un arco </a:t>
            </a:r>
            <a:r>
              <a:rPr lang="en-US" sz="2400" b="1" dirty="0" err="1"/>
              <a:t>che</a:t>
            </a:r>
            <a:r>
              <a:rPr lang="en-US" sz="2400" b="1" dirty="0"/>
              <a:t> </a:t>
            </a:r>
            <a:r>
              <a:rPr lang="en-US" sz="2400" b="1" dirty="0" err="1"/>
              <a:t>interseca</a:t>
            </a:r>
            <a:r>
              <a:rPr lang="en-US" sz="2400" b="1" dirty="0"/>
              <a:t> il </a:t>
            </a:r>
            <a:r>
              <a:rPr lang="en-US" sz="2400" b="1" dirty="0" err="1"/>
              <a:t>segmento</a:t>
            </a:r>
            <a:r>
              <a:rPr lang="en-US" sz="2400" b="1" dirty="0"/>
              <a:t> PX in M e AB </a:t>
            </a:r>
            <a:r>
              <a:rPr lang="en-US" sz="2400" b="1" dirty="0" err="1"/>
              <a:t>nel</a:t>
            </a:r>
            <a:r>
              <a:rPr lang="en-US" sz="2400" b="1" dirty="0"/>
              <a:t> punto N.</a:t>
            </a:r>
            <a:endParaRPr lang="el-GR" sz="2400" b="1" dirty="0"/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DF1F49D3-D182-47C5-825C-1C443197E0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6604" y="2636912"/>
            <a:ext cx="5110791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1934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Linee parallele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20688"/>
          </a:xfrm>
        </p:spPr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Ora, </a:t>
            </a:r>
            <a:r>
              <a:rPr lang="en-US" sz="2400" b="1" dirty="0" err="1"/>
              <a:t>prendendo</a:t>
            </a:r>
            <a:r>
              <a:rPr lang="en-US" sz="2400" b="1" dirty="0"/>
              <a:t> P come </a:t>
            </a:r>
            <a:r>
              <a:rPr lang="en-US" sz="2400" b="1" dirty="0" err="1"/>
              <a:t>centro</a:t>
            </a:r>
            <a:r>
              <a:rPr lang="en-US" sz="2400" b="1" dirty="0"/>
              <a:t> e lo </a:t>
            </a:r>
            <a:r>
              <a:rPr lang="en-US" sz="2400" b="1" dirty="0" err="1"/>
              <a:t>stesso</a:t>
            </a:r>
            <a:r>
              <a:rPr lang="en-US" sz="2400" b="1" dirty="0"/>
              <a:t> </a:t>
            </a:r>
            <a:r>
              <a:rPr lang="en-US" sz="2400" b="1" dirty="0" err="1"/>
              <a:t>raggio</a:t>
            </a:r>
            <a:r>
              <a:rPr lang="en-US" sz="2400" b="1" dirty="0"/>
              <a:t>, </a:t>
            </a:r>
            <a:r>
              <a:rPr lang="en-US" sz="2400" b="1" dirty="0" err="1"/>
              <a:t>tracciare</a:t>
            </a:r>
            <a:r>
              <a:rPr lang="en-US" sz="2400" b="1" dirty="0"/>
              <a:t> un arco EF </a:t>
            </a:r>
            <a:r>
              <a:rPr lang="en-US" sz="2400" b="1" dirty="0" err="1"/>
              <a:t>che</a:t>
            </a:r>
            <a:r>
              <a:rPr lang="en-US" sz="2400" b="1" dirty="0"/>
              <a:t> </a:t>
            </a:r>
            <a:r>
              <a:rPr lang="en-US" sz="2400" b="1" dirty="0" err="1"/>
              <a:t>intersechi</a:t>
            </a:r>
            <a:r>
              <a:rPr lang="en-US" sz="2400" b="1" dirty="0"/>
              <a:t> il </a:t>
            </a:r>
            <a:r>
              <a:rPr lang="en-US" sz="2400" b="1" dirty="0" err="1"/>
              <a:t>segmento</a:t>
            </a:r>
            <a:r>
              <a:rPr lang="en-US" sz="2400" b="1" dirty="0"/>
              <a:t> PX in Q.</a:t>
            </a:r>
          </a:p>
        </p:txBody>
      </p:sp>
      <p:pic>
        <p:nvPicPr>
          <p:cNvPr id="4" name="Obrázok 3">
            <a:extLst>
              <a:ext uri="{FF2B5EF4-FFF2-40B4-BE49-F238E27FC236}">
                <a16:creationId xmlns:a16="http://schemas.microsoft.com/office/drawing/2014/main" id="{45C6405C-AF50-4DCF-BFF8-B5A6C64E20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5704" y="2780928"/>
            <a:ext cx="5872591" cy="3120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8774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Linee parallele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20688"/>
          </a:xfrm>
        </p:spPr>
        <p:txBody>
          <a:bodyPr/>
          <a:lstStyle/>
          <a:p>
            <a:pPr marL="0" indent="0" algn="just">
              <a:buNone/>
            </a:pPr>
            <a:r>
              <a:rPr lang="en-US" sz="2400" b="1" dirty="0" err="1"/>
              <a:t>Prendendo</a:t>
            </a:r>
            <a:r>
              <a:rPr lang="en-US" sz="2400" b="1" dirty="0"/>
              <a:t> Q come </a:t>
            </a:r>
            <a:r>
              <a:rPr lang="en-US" sz="2400" b="1" dirty="0" err="1"/>
              <a:t>centro</a:t>
            </a:r>
            <a:r>
              <a:rPr lang="en-US" sz="2400" b="1" dirty="0"/>
              <a:t> e lo </a:t>
            </a:r>
            <a:r>
              <a:rPr lang="en-US" sz="2400" b="1" dirty="0" err="1"/>
              <a:t>stesso</a:t>
            </a:r>
            <a:r>
              <a:rPr lang="en-US" sz="2400" b="1" dirty="0"/>
              <a:t> </a:t>
            </a:r>
            <a:r>
              <a:rPr lang="en-US" sz="2400" b="1" dirty="0" err="1"/>
              <a:t>raggio</a:t>
            </a:r>
            <a:r>
              <a:rPr lang="en-US" sz="2400" b="1" dirty="0"/>
              <a:t>, </a:t>
            </a:r>
            <a:r>
              <a:rPr lang="en-US" sz="2400" b="1" dirty="0" err="1"/>
              <a:t>tracciare</a:t>
            </a:r>
            <a:r>
              <a:rPr lang="en-US" sz="2400" b="1" dirty="0"/>
              <a:t> un arco </a:t>
            </a:r>
            <a:r>
              <a:rPr lang="en-US" sz="2400" b="1" dirty="0" err="1"/>
              <a:t>che</a:t>
            </a:r>
            <a:r>
              <a:rPr lang="en-US" sz="2400" b="1" dirty="0"/>
              <a:t> </a:t>
            </a:r>
            <a:r>
              <a:rPr lang="en-US" sz="2400" b="1" dirty="0" err="1"/>
              <a:t>intersechi</a:t>
            </a:r>
            <a:r>
              <a:rPr lang="en-US" sz="2400" b="1" dirty="0"/>
              <a:t> </a:t>
            </a:r>
            <a:r>
              <a:rPr lang="en-US" sz="2400" b="1" dirty="0" err="1"/>
              <a:t>l'arco</a:t>
            </a:r>
            <a:r>
              <a:rPr lang="en-US" sz="2400" b="1" dirty="0"/>
              <a:t> EF in R.</a:t>
            </a:r>
            <a:endParaRPr lang="el-GR" sz="2400" b="1" dirty="0"/>
          </a:p>
        </p:txBody>
      </p:sp>
      <p:pic>
        <p:nvPicPr>
          <p:cNvPr id="4" name="Obrázok 3">
            <a:extLst>
              <a:ext uri="{FF2B5EF4-FFF2-40B4-BE49-F238E27FC236}">
                <a16:creationId xmlns:a16="http://schemas.microsoft.com/office/drawing/2014/main" id="{2FAA778A-DDDD-43DE-AD54-6B8DF987D2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6012" y="2746967"/>
            <a:ext cx="5771976" cy="3380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2238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Linee parallele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8821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n-US" sz="2400" b="1" dirty="0" err="1"/>
              <a:t>Unire</a:t>
            </a:r>
            <a:r>
              <a:rPr lang="en-US" sz="2400" b="1" dirty="0"/>
              <a:t> R e P ed </a:t>
            </a:r>
            <a:r>
              <a:rPr lang="en-US" sz="2400" b="1" dirty="0" err="1"/>
              <a:t>estenderla</a:t>
            </a:r>
            <a:r>
              <a:rPr lang="en-US" sz="2400" b="1" dirty="0"/>
              <a:t> </a:t>
            </a:r>
            <a:r>
              <a:rPr lang="en-US" sz="2400" b="1" dirty="0" err="1"/>
              <a:t>su</a:t>
            </a:r>
            <a:r>
              <a:rPr lang="en-US" sz="2400" b="1" dirty="0"/>
              <a:t> </a:t>
            </a:r>
            <a:r>
              <a:rPr lang="en-US" sz="2400" b="1" dirty="0" err="1"/>
              <a:t>entrambi</a:t>
            </a:r>
            <a:r>
              <a:rPr lang="en-US" sz="2400" b="1" dirty="0"/>
              <a:t> </a:t>
            </a:r>
            <a:r>
              <a:rPr lang="en-US" sz="2400" b="1" dirty="0" err="1"/>
              <a:t>i</a:t>
            </a:r>
            <a:r>
              <a:rPr lang="en-US" sz="2400" b="1" dirty="0"/>
              <a:t> lati per </a:t>
            </a:r>
            <a:r>
              <a:rPr lang="en-US" sz="2400" b="1" dirty="0" err="1"/>
              <a:t>tracciare</a:t>
            </a:r>
            <a:r>
              <a:rPr lang="en-US" sz="2400" b="1" dirty="0"/>
              <a:t> la </a:t>
            </a:r>
            <a:r>
              <a:rPr lang="en-US" sz="2400" b="1" dirty="0" err="1"/>
              <a:t>retta</a:t>
            </a:r>
            <a:r>
              <a:rPr lang="en-US" sz="2400" b="1" dirty="0"/>
              <a:t> CD.</a:t>
            </a:r>
            <a:endParaRPr lang="el-GR" sz="2400" b="1" dirty="0"/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AE76EA2C-2DBD-4D14-8748-25327EFB0F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2060848"/>
            <a:ext cx="5796862" cy="3254066"/>
          </a:xfrm>
          <a:prstGeom prst="rect">
            <a:avLst/>
          </a:prstGeom>
        </p:spPr>
      </p:pic>
      <p:sp>
        <p:nvSpPr>
          <p:cNvPr id="4" name="BlokTextu 3">
            <a:extLst>
              <a:ext uri="{FF2B5EF4-FFF2-40B4-BE49-F238E27FC236}">
                <a16:creationId xmlns:a16="http://schemas.microsoft.com/office/drawing/2014/main" id="{D097A416-25D9-4CD3-BA47-9BD43267BCF9}"/>
              </a:ext>
            </a:extLst>
          </p:cNvPr>
          <p:cNvSpPr txBox="1"/>
          <p:nvPr/>
        </p:nvSpPr>
        <p:spPr>
          <a:xfrm>
            <a:off x="1600566" y="5482455"/>
            <a:ext cx="56166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In </a:t>
            </a:r>
            <a:r>
              <a:rPr lang="en-US" sz="2400" b="1" dirty="0" err="1"/>
              <a:t>questo</a:t>
            </a:r>
            <a:r>
              <a:rPr lang="en-US" sz="2400" b="1" dirty="0"/>
              <a:t> </a:t>
            </a:r>
            <a:r>
              <a:rPr lang="en-US" sz="2400" b="1" dirty="0" err="1"/>
              <a:t>caso</a:t>
            </a:r>
            <a:r>
              <a:rPr lang="en-US" sz="2400" b="1" dirty="0"/>
              <a:t>, la </a:t>
            </a:r>
            <a:r>
              <a:rPr lang="en-US" sz="2400" b="1" dirty="0" err="1"/>
              <a:t>retta</a:t>
            </a:r>
            <a:r>
              <a:rPr lang="en-US" sz="2400" b="1" dirty="0"/>
              <a:t> CD </a:t>
            </a:r>
            <a:r>
              <a:rPr lang="en-US" sz="2400" b="1" dirty="0" err="1"/>
              <a:t>è</a:t>
            </a:r>
            <a:r>
              <a:rPr lang="en-US" sz="2400" b="1" dirty="0"/>
              <a:t> parallela </a:t>
            </a:r>
            <a:r>
              <a:rPr lang="en-US" sz="2400" b="1" dirty="0" err="1"/>
              <a:t>alla</a:t>
            </a:r>
            <a:r>
              <a:rPr lang="en-US" sz="2400" b="1" dirty="0"/>
              <a:t> </a:t>
            </a:r>
            <a:r>
              <a:rPr lang="en-US" sz="2400" b="1" dirty="0" err="1"/>
              <a:t>retta</a:t>
            </a:r>
            <a:r>
              <a:rPr lang="en-US" sz="2400" b="1" dirty="0"/>
              <a:t> AB.</a:t>
            </a:r>
            <a:endParaRPr lang="sk-SK" sz="2400" b="1" dirty="0"/>
          </a:p>
        </p:txBody>
      </p:sp>
    </p:spTree>
    <p:extLst>
      <p:ext uri="{BB962C8B-B14F-4D97-AF65-F5344CB8AC3E}">
        <p14:creationId xmlns:p14="http://schemas.microsoft.com/office/powerpoint/2010/main" val="5896393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Bisettrice di un angolo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 err="1"/>
              <a:t>Supponiamo</a:t>
            </a:r>
            <a:r>
              <a:rPr lang="en-US" sz="2400" b="1" dirty="0"/>
              <a:t> di </a:t>
            </a:r>
            <a:r>
              <a:rPr lang="en-US" sz="2400" b="1" dirty="0" err="1"/>
              <a:t>avere</a:t>
            </a:r>
            <a:r>
              <a:rPr lang="en-US" sz="2400" b="1" dirty="0"/>
              <a:t> ∠PQR e di </a:t>
            </a:r>
            <a:r>
              <a:rPr lang="en-US" sz="2400" b="1" dirty="0" err="1"/>
              <a:t>voler</a:t>
            </a:r>
            <a:r>
              <a:rPr lang="en-US" sz="2400" b="1" dirty="0"/>
              <a:t> </a:t>
            </a:r>
            <a:r>
              <a:rPr lang="en-US" sz="2400" b="1" dirty="0" err="1"/>
              <a:t>bisecare</a:t>
            </a:r>
            <a:r>
              <a:rPr lang="en-US" sz="2400" b="1" dirty="0"/>
              <a:t> </a:t>
            </a:r>
            <a:r>
              <a:rPr lang="en-US" sz="2400" b="1" dirty="0" err="1"/>
              <a:t>questo</a:t>
            </a:r>
            <a:r>
              <a:rPr lang="en-US" sz="2400" b="1" dirty="0"/>
              <a:t> </a:t>
            </a:r>
            <a:r>
              <a:rPr lang="en-US" sz="2400" b="1" dirty="0" err="1"/>
              <a:t>angolo</a:t>
            </a:r>
            <a:r>
              <a:rPr lang="en-US" sz="2400" b="1" dirty="0"/>
              <a:t>.</a:t>
            </a:r>
            <a:endParaRPr lang="el-GR" sz="2400" b="1" dirty="0"/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C4CA3915-E72B-48D0-8608-952657139A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477" y="2564904"/>
            <a:ext cx="4001045" cy="3189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1391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Bisettrice di un angolo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094010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Sia Q il </a:t>
            </a:r>
            <a:r>
              <a:rPr lang="en-US" sz="2400" b="1" dirty="0" err="1"/>
              <a:t>centro</a:t>
            </a:r>
            <a:r>
              <a:rPr lang="en-US" sz="2400" b="1" dirty="0"/>
              <a:t> e con un </a:t>
            </a:r>
            <a:r>
              <a:rPr lang="en-US" sz="2400" b="1" dirty="0" err="1"/>
              <a:t>raggio</a:t>
            </a:r>
            <a:r>
              <a:rPr lang="en-US" sz="2400" b="1" dirty="0"/>
              <a:t> </a:t>
            </a:r>
            <a:r>
              <a:rPr lang="en-US" sz="2400" b="1" dirty="0" err="1"/>
              <a:t>qualsiasi</a:t>
            </a:r>
            <a:r>
              <a:rPr lang="en-US" sz="2400" b="1" dirty="0"/>
              <a:t> </a:t>
            </a:r>
            <a:r>
              <a:rPr lang="en-US" sz="2400" b="1" dirty="0" err="1"/>
              <a:t>si</a:t>
            </a:r>
            <a:r>
              <a:rPr lang="en-US" sz="2400" b="1" dirty="0"/>
              <a:t> </a:t>
            </a:r>
            <a:r>
              <a:rPr lang="en-US" sz="2400" b="1" dirty="0" err="1"/>
              <a:t>tracci</a:t>
            </a:r>
            <a:r>
              <a:rPr lang="en-US" sz="2400" b="1" dirty="0"/>
              <a:t> un arco </a:t>
            </a:r>
            <a:r>
              <a:rPr lang="en-US" sz="2400" b="1" dirty="0" err="1"/>
              <a:t>che</a:t>
            </a:r>
            <a:r>
              <a:rPr lang="en-US" sz="2400" b="1" dirty="0"/>
              <a:t> </a:t>
            </a:r>
            <a:r>
              <a:rPr lang="en-US" sz="2400" b="1" dirty="0" err="1"/>
              <a:t>intersechi</a:t>
            </a:r>
            <a:r>
              <a:rPr lang="en-US" sz="2400" b="1" dirty="0"/>
              <a:t> le </a:t>
            </a:r>
            <a:r>
              <a:rPr lang="en-US" sz="2400" b="1" dirty="0" err="1"/>
              <a:t>semirette</a:t>
            </a:r>
            <a:r>
              <a:rPr lang="en-US" sz="2400" b="1" dirty="0"/>
              <a:t> QP e QR, ad </a:t>
            </a:r>
            <a:r>
              <a:rPr lang="en-US" sz="2400" b="1" dirty="0" err="1"/>
              <a:t>esempio</a:t>
            </a:r>
            <a:r>
              <a:rPr lang="en-US" sz="2400" b="1" dirty="0"/>
              <a:t> </a:t>
            </a:r>
            <a:r>
              <a:rPr lang="en-US" sz="2400" b="1" dirty="0" err="1"/>
              <a:t>nei</a:t>
            </a:r>
            <a:r>
              <a:rPr lang="en-US" sz="2400" b="1" dirty="0"/>
              <a:t> </a:t>
            </a:r>
            <a:r>
              <a:rPr lang="en-US" sz="2400" b="1" dirty="0" err="1"/>
              <a:t>punti</a:t>
            </a:r>
            <a:r>
              <a:rPr lang="en-US" sz="2400" b="1" dirty="0"/>
              <a:t> E e D </a:t>
            </a:r>
            <a:r>
              <a:rPr lang="en-US" sz="2400" b="1" dirty="0" err="1"/>
              <a:t>rispettivamente</a:t>
            </a:r>
            <a:r>
              <a:rPr lang="en-US" sz="2400" b="1" dirty="0"/>
              <a:t>.</a:t>
            </a:r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057E5D20-7D18-43B2-8BCE-CB536A71D4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2564904"/>
            <a:ext cx="3888432" cy="3395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4232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Bisettrice di un angolo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7215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Ora, </a:t>
            </a:r>
            <a:r>
              <a:rPr lang="en-US" sz="2400" b="1" dirty="0" err="1"/>
              <a:t>prendendo</a:t>
            </a:r>
            <a:r>
              <a:rPr lang="en-US" sz="2400" b="1" dirty="0"/>
              <a:t> D ed E come </a:t>
            </a:r>
            <a:r>
              <a:rPr lang="en-US" sz="2400" b="1" dirty="0" err="1"/>
              <a:t>centri</a:t>
            </a:r>
            <a:r>
              <a:rPr lang="en-US" sz="2400" b="1" dirty="0"/>
              <a:t> e con lo </a:t>
            </a:r>
            <a:r>
              <a:rPr lang="en-US" sz="2400" b="1" dirty="0" err="1"/>
              <a:t>stesso</a:t>
            </a:r>
            <a:r>
              <a:rPr lang="en-US" sz="2400" b="1" dirty="0"/>
              <a:t> </a:t>
            </a:r>
            <a:r>
              <a:rPr lang="en-US" sz="2400" b="1" dirty="0" err="1"/>
              <a:t>raggio</a:t>
            </a:r>
            <a:r>
              <a:rPr lang="en-US" sz="2400" b="1" dirty="0"/>
              <a:t>, </a:t>
            </a:r>
            <a:r>
              <a:rPr lang="en-US" sz="2400" b="1" dirty="0" err="1"/>
              <a:t>tracciare</a:t>
            </a:r>
            <a:r>
              <a:rPr lang="en-US" sz="2400" b="1" dirty="0"/>
              <a:t> </a:t>
            </a:r>
            <a:r>
              <a:rPr lang="en-US" sz="2400" b="1" dirty="0" err="1"/>
              <a:t>gli</a:t>
            </a:r>
            <a:r>
              <a:rPr lang="en-US" sz="2400" b="1" dirty="0"/>
              <a:t> </a:t>
            </a:r>
            <a:r>
              <a:rPr lang="en-US" sz="2400" b="1" dirty="0" err="1"/>
              <a:t>archi</a:t>
            </a:r>
            <a:r>
              <a:rPr lang="en-US" sz="2400" b="1" dirty="0"/>
              <a:t> </a:t>
            </a:r>
            <a:r>
              <a:rPr lang="en-US" sz="2400" b="1" dirty="0" err="1"/>
              <a:t>che</a:t>
            </a:r>
            <a:r>
              <a:rPr lang="en-US" sz="2400" b="1" dirty="0"/>
              <a:t> </a:t>
            </a:r>
            <a:r>
              <a:rPr lang="en-US" sz="2400" b="1" dirty="0" err="1"/>
              <a:t>si</a:t>
            </a:r>
            <a:r>
              <a:rPr lang="en-US" sz="2400" b="1" dirty="0"/>
              <a:t> </a:t>
            </a:r>
            <a:r>
              <a:rPr lang="en-US" sz="2400" b="1" dirty="0" err="1"/>
              <a:t>intersecano</a:t>
            </a:r>
            <a:r>
              <a:rPr lang="en-US" sz="2400" b="1" dirty="0"/>
              <a:t> </a:t>
            </a:r>
            <a:r>
              <a:rPr lang="en-US" sz="2400" b="1" dirty="0" err="1"/>
              <a:t>tra</a:t>
            </a:r>
            <a:r>
              <a:rPr lang="en-US" sz="2400" b="1" dirty="0"/>
              <a:t> </a:t>
            </a:r>
            <a:r>
              <a:rPr lang="en-US" sz="2400" b="1" dirty="0" err="1"/>
              <a:t>loro</a:t>
            </a:r>
            <a:r>
              <a:rPr lang="en-US" sz="2400" b="1" dirty="0"/>
              <a:t>, ad </a:t>
            </a:r>
            <a:r>
              <a:rPr lang="en-US" sz="2400" b="1" dirty="0" err="1"/>
              <a:t>esempio</a:t>
            </a:r>
            <a:r>
              <a:rPr lang="en-US" sz="2400" b="1" dirty="0"/>
              <a:t> in F.</a:t>
            </a:r>
          </a:p>
          <a:p>
            <a:pPr marL="0" indent="0" algn="just">
              <a:buNone/>
            </a:pPr>
            <a:r>
              <a:rPr lang="en-US" sz="2400" b="1" dirty="0" err="1"/>
              <a:t>Disegnare</a:t>
            </a:r>
            <a:r>
              <a:rPr lang="en-US" sz="2400" b="1" dirty="0"/>
              <a:t> la </a:t>
            </a:r>
            <a:r>
              <a:rPr lang="en-US" sz="2400" b="1" dirty="0" err="1"/>
              <a:t>semiretta</a:t>
            </a:r>
            <a:r>
              <a:rPr lang="en-US" sz="2400" b="1" dirty="0"/>
              <a:t> QF.</a:t>
            </a:r>
          </a:p>
          <a:p>
            <a:pPr marL="0" indent="0" algn="just">
              <a:buNone/>
            </a:pPr>
            <a:endParaRPr lang="en-US" sz="2400" b="1" dirty="0"/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3FF89150-B74F-482B-B1AF-142337147A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7824" y="2562351"/>
            <a:ext cx="3971640" cy="3436996"/>
          </a:xfrm>
          <a:prstGeom prst="rect">
            <a:avLst/>
          </a:prstGeom>
        </p:spPr>
      </p:pic>
      <p:sp>
        <p:nvSpPr>
          <p:cNvPr id="7" name="BlokTextu 6">
            <a:extLst>
              <a:ext uri="{FF2B5EF4-FFF2-40B4-BE49-F238E27FC236}">
                <a16:creationId xmlns:a16="http://schemas.microsoft.com/office/drawing/2014/main" id="{52FADBE5-2DAD-4BCA-AD1C-2D1DCF97BD5A}"/>
              </a:ext>
            </a:extLst>
          </p:cNvPr>
          <p:cNvSpPr txBox="1"/>
          <p:nvPr/>
        </p:nvSpPr>
        <p:spPr>
          <a:xfrm>
            <a:off x="1763688" y="5877272"/>
            <a:ext cx="5976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QP </a:t>
            </a:r>
            <a:r>
              <a:rPr lang="en-US" sz="2400" b="1" dirty="0" err="1"/>
              <a:t>è</a:t>
            </a:r>
            <a:r>
              <a:rPr lang="en-US" sz="2400" b="1" dirty="0"/>
              <a:t> la </a:t>
            </a:r>
            <a:r>
              <a:rPr lang="en-US" sz="2400" b="1" dirty="0" err="1"/>
              <a:t>bisettrice</a:t>
            </a:r>
            <a:r>
              <a:rPr lang="en-US" sz="2400" b="1" dirty="0"/>
              <a:t> </a:t>
            </a:r>
            <a:r>
              <a:rPr lang="en-US" sz="2400" b="1" dirty="0" err="1"/>
              <a:t>dell'angolo</a:t>
            </a:r>
            <a:r>
              <a:rPr lang="en-US" sz="2400" b="1" dirty="0"/>
              <a:t> ∠PQR.</a:t>
            </a:r>
            <a:endParaRPr lang="sk-SK" sz="2400" b="1" dirty="0"/>
          </a:p>
        </p:txBody>
      </p:sp>
    </p:spTree>
    <p:extLst>
      <p:ext uri="{BB962C8B-B14F-4D97-AF65-F5344CB8AC3E}">
        <p14:creationId xmlns:p14="http://schemas.microsoft.com/office/powerpoint/2010/main" val="16694429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08520" y="620688"/>
            <a:ext cx="9155360" cy="1325562"/>
          </a:xfrm>
        </p:spPr>
        <p:txBody>
          <a:bodyPr/>
          <a:lstStyle/>
          <a:p>
            <a:r>
              <a:rPr lang="en-US" b="1" dirty="0" err="1">
                <a:solidFill>
                  <a:srgbClr val="166C59"/>
                </a:solidFill>
              </a:rPr>
              <a:t>Costruire</a:t>
            </a:r>
            <a:r>
              <a:rPr lang="en-US" b="1" dirty="0">
                <a:solidFill>
                  <a:srgbClr val="166C59"/>
                </a:solidFill>
              </a:rPr>
              <a:t> </a:t>
            </a:r>
            <a:r>
              <a:rPr lang="en-US" b="1" dirty="0" err="1">
                <a:solidFill>
                  <a:srgbClr val="166C59"/>
                </a:solidFill>
              </a:rPr>
              <a:t>gli</a:t>
            </a:r>
            <a:r>
              <a:rPr lang="en-US" b="1" dirty="0">
                <a:solidFill>
                  <a:srgbClr val="166C59"/>
                </a:solidFill>
              </a:rPr>
              <a:t> </a:t>
            </a:r>
            <a:r>
              <a:rPr lang="en-US" b="1" dirty="0" err="1">
                <a:solidFill>
                  <a:srgbClr val="166C59"/>
                </a:solidFill>
              </a:rPr>
              <a:t>angoli</a:t>
            </a:r>
            <a:r>
              <a:rPr lang="en-US" b="1" dirty="0">
                <a:solidFill>
                  <a:srgbClr val="166C59"/>
                </a:solidFill>
              </a:rPr>
              <a:t> con il </a:t>
            </a:r>
            <a:r>
              <a:rPr lang="en-US" b="1" dirty="0" err="1">
                <a:solidFill>
                  <a:srgbClr val="166C59"/>
                </a:solidFill>
              </a:rPr>
              <a:t>goniometro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562" y="2204864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Un </a:t>
            </a:r>
            <a:r>
              <a:rPr lang="en-US" sz="2400" b="1" dirty="0" err="1"/>
              <a:t>angolo</a:t>
            </a:r>
            <a:r>
              <a:rPr lang="en-US" sz="2400" b="1" dirty="0"/>
              <a:t> </a:t>
            </a:r>
            <a:r>
              <a:rPr lang="en-US" sz="2400" b="1" dirty="0" err="1"/>
              <a:t>può</a:t>
            </a:r>
            <a:r>
              <a:rPr lang="en-US" sz="2400" b="1" dirty="0"/>
              <a:t> </a:t>
            </a:r>
            <a:r>
              <a:rPr lang="en-US" sz="2400" b="1" dirty="0" err="1"/>
              <a:t>essere</a:t>
            </a:r>
            <a:r>
              <a:rPr lang="en-US" sz="2400" b="1" dirty="0"/>
              <a:t> </a:t>
            </a:r>
            <a:r>
              <a:rPr lang="en-US" sz="2400" b="1" dirty="0" err="1"/>
              <a:t>costruito</a:t>
            </a:r>
            <a:r>
              <a:rPr lang="en-US" sz="2400" b="1" dirty="0"/>
              <a:t> </a:t>
            </a:r>
            <a:r>
              <a:rPr lang="en-US" sz="2400" b="1" dirty="0" err="1"/>
              <a:t>utilizzando</a:t>
            </a:r>
            <a:r>
              <a:rPr lang="en-US" sz="2400" b="1" dirty="0"/>
              <a:t> un </a:t>
            </a:r>
            <a:r>
              <a:rPr lang="en-US" sz="2400" b="1" dirty="0" err="1"/>
              <a:t>goniometro</a:t>
            </a:r>
            <a:r>
              <a:rPr lang="en-US" sz="2400" b="1" dirty="0"/>
              <a:t> e un </a:t>
            </a:r>
            <a:r>
              <a:rPr lang="en-US" sz="2400" b="1" dirty="0" err="1"/>
              <a:t>righello</a:t>
            </a:r>
            <a:r>
              <a:rPr lang="en-US" sz="2400" b="1" dirty="0"/>
              <a:t> </a:t>
            </a:r>
            <a:r>
              <a:rPr lang="en-US" sz="2400" b="1" dirty="0" err="1"/>
              <a:t>oppure</a:t>
            </a:r>
            <a:r>
              <a:rPr lang="en-US" sz="2400" b="1" dirty="0"/>
              <a:t> un </a:t>
            </a:r>
            <a:r>
              <a:rPr lang="en-US" sz="2400" b="1" dirty="0" err="1"/>
              <a:t>compasso</a:t>
            </a:r>
            <a:r>
              <a:rPr lang="en-US" sz="2400" b="1" dirty="0"/>
              <a:t> e un </a:t>
            </a:r>
            <a:r>
              <a:rPr lang="en-US" sz="2400" b="1" dirty="0" err="1"/>
              <a:t>righello</a:t>
            </a:r>
            <a:r>
              <a:rPr lang="en-US" sz="2400" b="1" dirty="0"/>
              <a:t>. </a:t>
            </a:r>
            <a:r>
              <a:rPr lang="en-US" sz="2400" b="1" dirty="0" err="1"/>
              <a:t>Vediamo</a:t>
            </a:r>
            <a:r>
              <a:rPr lang="en-US" sz="2400" b="1" dirty="0"/>
              <a:t> </a:t>
            </a:r>
            <a:r>
              <a:rPr lang="en-US" sz="2400" b="1" dirty="0" err="1"/>
              <a:t>ora</a:t>
            </a:r>
            <a:r>
              <a:rPr lang="en-US" sz="2400" b="1" dirty="0"/>
              <a:t> </a:t>
            </a:r>
            <a:r>
              <a:rPr lang="en-US" sz="2400" b="1" dirty="0" err="1"/>
              <a:t>i</a:t>
            </a:r>
            <a:r>
              <a:rPr lang="en-US" sz="2400" b="1" dirty="0"/>
              <a:t> </a:t>
            </a:r>
            <a:r>
              <a:rPr lang="en-US" sz="2400" b="1" dirty="0" err="1"/>
              <a:t>passaggi</a:t>
            </a:r>
            <a:r>
              <a:rPr lang="en-US" sz="2400" b="1" dirty="0"/>
              <a:t> per </a:t>
            </a:r>
            <a:r>
              <a:rPr lang="en-US" sz="2400" b="1" dirty="0" err="1"/>
              <a:t>costruire</a:t>
            </a:r>
            <a:r>
              <a:rPr lang="en-US" sz="2400" b="1" dirty="0"/>
              <a:t> un </a:t>
            </a:r>
            <a:r>
              <a:rPr lang="en-US" sz="2400" b="1" dirty="0" err="1"/>
              <a:t>angolo</a:t>
            </a:r>
            <a:r>
              <a:rPr lang="en-US" sz="2400" b="1" dirty="0"/>
              <a:t> di 50° con il </a:t>
            </a:r>
            <a:r>
              <a:rPr lang="en-US" sz="2400" b="1" dirty="0" err="1"/>
              <a:t>goniometro</a:t>
            </a:r>
            <a:r>
              <a:rPr lang="en-US" sz="2400" b="1" dirty="0"/>
              <a:t>.</a:t>
            </a:r>
            <a:endParaRPr lang="el-GR" sz="2400" b="1" dirty="0"/>
          </a:p>
        </p:txBody>
      </p:sp>
    </p:spTree>
    <p:extLst>
      <p:ext uri="{BB962C8B-B14F-4D97-AF65-F5344CB8AC3E}">
        <p14:creationId xmlns:p14="http://schemas.microsoft.com/office/powerpoint/2010/main" val="33417071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24544" y="332656"/>
            <a:ext cx="9659416" cy="1143000"/>
          </a:xfrm>
        </p:spPr>
        <p:txBody>
          <a:bodyPr/>
          <a:lstStyle/>
          <a:p>
            <a:r>
              <a:rPr lang="en-US" b="1" dirty="0" err="1">
                <a:solidFill>
                  <a:srgbClr val="166C59"/>
                </a:solidFill>
              </a:rPr>
              <a:t>Costruire</a:t>
            </a:r>
            <a:r>
              <a:rPr lang="en-US" b="1" dirty="0">
                <a:solidFill>
                  <a:srgbClr val="166C59"/>
                </a:solidFill>
              </a:rPr>
              <a:t> </a:t>
            </a:r>
            <a:r>
              <a:rPr lang="en-US" b="1" dirty="0" err="1">
                <a:solidFill>
                  <a:srgbClr val="166C59"/>
                </a:solidFill>
              </a:rPr>
              <a:t>gli</a:t>
            </a:r>
            <a:r>
              <a:rPr lang="en-US" b="1" dirty="0">
                <a:solidFill>
                  <a:srgbClr val="166C59"/>
                </a:solidFill>
              </a:rPr>
              <a:t> </a:t>
            </a:r>
            <a:r>
              <a:rPr lang="en-US" b="1" dirty="0" err="1">
                <a:solidFill>
                  <a:srgbClr val="166C59"/>
                </a:solidFill>
              </a:rPr>
              <a:t>angoli</a:t>
            </a:r>
            <a:r>
              <a:rPr lang="en-US" b="1" dirty="0">
                <a:solidFill>
                  <a:srgbClr val="166C59"/>
                </a:solidFill>
              </a:rPr>
              <a:t> con il </a:t>
            </a:r>
            <a:r>
              <a:rPr lang="en-US" b="1" dirty="0" err="1">
                <a:solidFill>
                  <a:srgbClr val="166C59"/>
                </a:solidFill>
              </a:rPr>
              <a:t>goniometro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8700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n-US" sz="2400" b="1" dirty="0" err="1"/>
              <a:t>Tracciare</a:t>
            </a:r>
            <a:r>
              <a:rPr lang="en-US" sz="2400" b="1" dirty="0"/>
              <a:t> un </a:t>
            </a:r>
            <a:r>
              <a:rPr lang="en-US" sz="2400" b="1" dirty="0" err="1"/>
              <a:t>segmento</a:t>
            </a:r>
            <a:r>
              <a:rPr lang="en-US" sz="2400" b="1" dirty="0"/>
              <a:t> di </a:t>
            </a:r>
            <a:r>
              <a:rPr lang="en-US" sz="2400" b="1" dirty="0" err="1"/>
              <a:t>retta</a:t>
            </a:r>
            <a:r>
              <a:rPr lang="en-US" sz="2400" b="1" dirty="0"/>
              <a:t> OA.</a:t>
            </a:r>
          </a:p>
          <a:p>
            <a:pPr marL="0" indent="0" algn="just">
              <a:buNone/>
            </a:pPr>
            <a:r>
              <a:rPr lang="en-US" sz="2400" b="1" dirty="0" err="1"/>
              <a:t>Posizionare</a:t>
            </a:r>
            <a:r>
              <a:rPr lang="en-US" sz="2400" b="1" dirty="0"/>
              <a:t> il </a:t>
            </a:r>
            <a:r>
              <a:rPr lang="en-US" sz="2400" b="1" dirty="0" err="1"/>
              <a:t>centro</a:t>
            </a:r>
            <a:r>
              <a:rPr lang="en-US" sz="2400" b="1" dirty="0"/>
              <a:t> del </a:t>
            </a:r>
            <a:r>
              <a:rPr lang="en-US" sz="2400" b="1" dirty="0" err="1"/>
              <a:t>goniometro</a:t>
            </a:r>
            <a:r>
              <a:rPr lang="en-US" sz="2400" b="1" dirty="0"/>
              <a:t> </a:t>
            </a:r>
            <a:r>
              <a:rPr lang="en-US" sz="2400" b="1" dirty="0" err="1"/>
              <a:t>nel</a:t>
            </a:r>
            <a:r>
              <a:rPr lang="en-US" sz="2400" b="1" dirty="0"/>
              <a:t> punto O.</a:t>
            </a:r>
          </a:p>
          <a:p>
            <a:pPr marL="0" indent="0" algn="just">
              <a:buNone/>
            </a:pPr>
            <a:r>
              <a:rPr lang="en-US" sz="2400" b="1" dirty="0" err="1"/>
              <a:t>Partendo</a:t>
            </a:r>
            <a:r>
              <a:rPr lang="en-US" sz="2400" b="1" dirty="0"/>
              <a:t> dal punto A in senso </a:t>
            </a:r>
            <a:r>
              <a:rPr lang="en-US" sz="2400" b="1" dirty="0" err="1"/>
              <a:t>orario</a:t>
            </a:r>
            <a:r>
              <a:rPr lang="en-US" sz="2400" b="1" dirty="0"/>
              <a:t>, </a:t>
            </a:r>
            <a:r>
              <a:rPr lang="en-US" sz="2400" b="1" dirty="0" err="1"/>
              <a:t>segnare</a:t>
            </a:r>
            <a:r>
              <a:rPr lang="en-US" sz="2400" b="1" dirty="0"/>
              <a:t> un punto a 50° </a:t>
            </a:r>
            <a:r>
              <a:rPr lang="en-US" sz="2400" b="1" dirty="0" err="1"/>
              <a:t>guardando</a:t>
            </a:r>
            <a:r>
              <a:rPr lang="en-US" sz="2400" b="1" dirty="0"/>
              <a:t> il </a:t>
            </a:r>
            <a:r>
              <a:rPr lang="en-US" sz="2400" b="1" dirty="0" err="1"/>
              <a:t>cerchio</a:t>
            </a:r>
            <a:r>
              <a:rPr lang="en-US" sz="2400" b="1" dirty="0"/>
              <a:t> </a:t>
            </a:r>
            <a:r>
              <a:rPr lang="en-US" sz="2400" b="1" dirty="0" err="1"/>
              <a:t>esterno</a:t>
            </a:r>
            <a:r>
              <a:rPr lang="en-US" sz="2400" b="1" dirty="0"/>
              <a:t> del </a:t>
            </a:r>
            <a:r>
              <a:rPr lang="en-US" sz="2400" b="1" dirty="0" err="1"/>
              <a:t>goniometro</a:t>
            </a:r>
            <a:r>
              <a:rPr lang="en-US" sz="2400" b="1" dirty="0"/>
              <a:t>. </a:t>
            </a:r>
            <a:r>
              <a:rPr lang="en-US" sz="2400" b="1" dirty="0" err="1"/>
              <a:t>Etichettare</a:t>
            </a:r>
            <a:r>
              <a:rPr lang="en-US" sz="2400" b="1" dirty="0"/>
              <a:t> </a:t>
            </a:r>
            <a:r>
              <a:rPr lang="en-US" sz="2400" b="1" dirty="0" err="1"/>
              <a:t>questo</a:t>
            </a:r>
            <a:r>
              <a:rPr lang="en-US" sz="2400" b="1" dirty="0"/>
              <a:t> punto come B.</a:t>
            </a:r>
          </a:p>
          <a:p>
            <a:pPr marL="0" indent="0" algn="just">
              <a:buNone/>
            </a:pPr>
            <a:endParaRPr lang="en-US" sz="2400" b="1" dirty="0"/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0BDEFD72-3517-4F7A-ABDC-90206D46FA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2807219"/>
            <a:ext cx="5622241" cy="2924634"/>
          </a:xfrm>
          <a:prstGeom prst="rect">
            <a:avLst/>
          </a:prstGeom>
        </p:spPr>
      </p:pic>
      <p:sp>
        <p:nvSpPr>
          <p:cNvPr id="4" name="BlokTextu 3">
            <a:extLst>
              <a:ext uri="{FF2B5EF4-FFF2-40B4-BE49-F238E27FC236}">
                <a16:creationId xmlns:a16="http://schemas.microsoft.com/office/drawing/2014/main" id="{206F220A-D15C-4509-9703-C6191FDEBE75}"/>
              </a:ext>
            </a:extLst>
          </p:cNvPr>
          <p:cNvSpPr txBox="1"/>
          <p:nvPr/>
        </p:nvSpPr>
        <p:spPr>
          <a:xfrm>
            <a:off x="1979712" y="5869042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/>
              <a:t>L'angolo</a:t>
            </a:r>
            <a:r>
              <a:rPr lang="en-US" sz="2400" b="1" dirty="0"/>
              <a:t> ∠BOA </a:t>
            </a:r>
            <a:r>
              <a:rPr lang="en-US" sz="2400" b="1" dirty="0" err="1"/>
              <a:t>è</a:t>
            </a:r>
            <a:r>
              <a:rPr lang="en-US" sz="2400" b="1" dirty="0"/>
              <a:t> </a:t>
            </a:r>
            <a:r>
              <a:rPr lang="en-US" sz="2400" b="1" dirty="0" err="1"/>
              <a:t>l'angolo</a:t>
            </a:r>
            <a:r>
              <a:rPr lang="en-US" sz="2400" b="1" dirty="0"/>
              <a:t> di 50° </a:t>
            </a:r>
            <a:r>
              <a:rPr lang="en-US" sz="2400" b="1" dirty="0" err="1"/>
              <a:t>richiesto</a:t>
            </a:r>
            <a:r>
              <a:rPr lang="en-US" sz="2400" b="1"/>
              <a:t>.</a:t>
            </a:r>
            <a:endParaRPr lang="sk-SK" sz="2400" b="1" dirty="0"/>
          </a:p>
        </p:txBody>
      </p:sp>
    </p:spTree>
    <p:extLst>
      <p:ext uri="{BB962C8B-B14F-4D97-AF65-F5344CB8AC3E}">
        <p14:creationId xmlns:p14="http://schemas.microsoft.com/office/powerpoint/2010/main" val="3140823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Costruzioni Geometriche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 err="1"/>
              <a:t>Sicuramente</a:t>
            </a:r>
            <a:r>
              <a:rPr lang="en-US" sz="2400" b="1" dirty="0"/>
              <a:t> </a:t>
            </a:r>
            <a:r>
              <a:rPr lang="en-US" sz="2400" b="1" dirty="0" err="1"/>
              <a:t>conoscete</a:t>
            </a:r>
            <a:r>
              <a:rPr lang="en-US" sz="2400" b="1" dirty="0"/>
              <a:t> </a:t>
            </a:r>
            <a:r>
              <a:rPr lang="en-US" sz="2400" b="1" dirty="0" err="1"/>
              <a:t>già</a:t>
            </a:r>
            <a:r>
              <a:rPr lang="en-US" sz="2400" b="1" dirty="0"/>
              <a:t> le </a:t>
            </a:r>
            <a:r>
              <a:rPr lang="en-US" sz="2400" b="1" dirty="0" err="1"/>
              <a:t>varie</a:t>
            </a:r>
            <a:r>
              <a:rPr lang="en-US" sz="2400" b="1" dirty="0"/>
              <a:t> </a:t>
            </a:r>
            <a:r>
              <a:rPr lang="en-US" sz="2400" b="1" dirty="0" err="1"/>
              <a:t>forme</a:t>
            </a:r>
            <a:r>
              <a:rPr lang="en-US" sz="2400" b="1" dirty="0"/>
              <a:t> </a:t>
            </a:r>
            <a:r>
              <a:rPr lang="en-US" sz="2400" b="1" dirty="0" err="1"/>
              <a:t>geometriche</a:t>
            </a:r>
            <a:r>
              <a:rPr lang="en-US" sz="2400" b="1" dirty="0"/>
              <a:t> e </a:t>
            </a:r>
            <a:r>
              <a:rPr lang="en-US" sz="2400" b="1" dirty="0" err="1"/>
              <a:t>siete</a:t>
            </a:r>
            <a:r>
              <a:rPr lang="en-US" sz="2400" b="1" dirty="0"/>
              <a:t> in </a:t>
            </a:r>
            <a:r>
              <a:rPr lang="en-US" sz="2400" b="1" dirty="0" err="1"/>
              <a:t>grado</a:t>
            </a:r>
            <a:r>
              <a:rPr lang="en-US" sz="2400" b="1" dirty="0"/>
              <a:t> di </a:t>
            </a:r>
            <a:r>
              <a:rPr lang="en-US" sz="2400" b="1" dirty="0" err="1"/>
              <a:t>disegnarle</a:t>
            </a:r>
            <a:r>
              <a:rPr lang="en-US" sz="2400" b="1" dirty="0"/>
              <a:t> con le </a:t>
            </a:r>
            <a:r>
              <a:rPr lang="en-US" sz="2400" b="1" dirty="0" err="1"/>
              <a:t>vostre</a:t>
            </a:r>
            <a:r>
              <a:rPr lang="en-US" sz="2400" b="1" dirty="0"/>
              <a:t> </a:t>
            </a:r>
            <a:r>
              <a:rPr lang="en-US" sz="2400" b="1" dirty="0" err="1"/>
              <a:t>mani</a:t>
            </a:r>
            <a:r>
              <a:rPr lang="en-US" sz="2400" b="1" dirty="0"/>
              <a:t>. </a:t>
            </a:r>
            <a:r>
              <a:rPr lang="en-US" sz="2400" b="1" dirty="0" err="1"/>
              <a:t>Saprete</a:t>
            </a:r>
            <a:r>
              <a:rPr lang="en-US" sz="2400" b="1" dirty="0"/>
              <a:t> bene come </a:t>
            </a:r>
            <a:r>
              <a:rPr lang="en-US" sz="2400" b="1" dirty="0" err="1"/>
              <a:t>disegnare</a:t>
            </a:r>
            <a:r>
              <a:rPr lang="en-US" sz="2400" b="1" dirty="0"/>
              <a:t> le </a:t>
            </a:r>
            <a:r>
              <a:rPr lang="en-US" sz="2400" b="1" dirty="0" err="1"/>
              <a:t>costruzioni</a:t>
            </a:r>
            <a:r>
              <a:rPr lang="en-US" sz="2400" b="1" dirty="0"/>
              <a:t> </a:t>
            </a:r>
            <a:r>
              <a:rPr lang="en-US" sz="2400" b="1" dirty="0" err="1"/>
              <a:t>geometriche</a:t>
            </a:r>
            <a:r>
              <a:rPr lang="en-US" sz="2400" b="1" dirty="0"/>
              <a:t> di un </a:t>
            </a:r>
            <a:r>
              <a:rPr lang="en-US" sz="2400" b="1" dirty="0" err="1"/>
              <a:t>segmento</a:t>
            </a:r>
            <a:r>
              <a:rPr lang="en-US" sz="2400" b="1" dirty="0"/>
              <a:t> di </a:t>
            </a:r>
            <a:r>
              <a:rPr lang="en-US" sz="2400" b="1" dirty="0" err="1"/>
              <a:t>linea</a:t>
            </a:r>
            <a:r>
              <a:rPr lang="en-US" sz="2400" b="1" dirty="0"/>
              <a:t> di </a:t>
            </a:r>
            <a:r>
              <a:rPr lang="en-US" sz="2400" b="1" dirty="0" err="1"/>
              <a:t>una</a:t>
            </a:r>
            <a:r>
              <a:rPr lang="en-US" sz="2400" b="1" dirty="0"/>
              <a:t> </a:t>
            </a:r>
            <a:r>
              <a:rPr lang="en-US" sz="2400" b="1" dirty="0" err="1"/>
              <a:t>certa</a:t>
            </a:r>
            <a:r>
              <a:rPr lang="en-US" sz="2400" b="1" dirty="0"/>
              <a:t> </a:t>
            </a:r>
            <a:r>
              <a:rPr lang="en-US" sz="2400" b="1" dirty="0" err="1"/>
              <a:t>misura</a:t>
            </a:r>
            <a:r>
              <a:rPr lang="en-US" sz="2400" b="1" dirty="0"/>
              <a:t>, di un </a:t>
            </a:r>
            <a:r>
              <a:rPr lang="en-US" sz="2400" b="1" dirty="0" err="1"/>
              <a:t>quadrato</a:t>
            </a:r>
            <a:r>
              <a:rPr lang="en-US" sz="2400" b="1" dirty="0"/>
              <a:t>, di un </a:t>
            </a:r>
            <a:r>
              <a:rPr lang="en-US" sz="2400" b="1" dirty="0" err="1"/>
              <a:t>rettangolo</a:t>
            </a:r>
            <a:r>
              <a:rPr lang="en-US" sz="2400" b="1" dirty="0"/>
              <a:t> o di un </a:t>
            </a:r>
            <a:r>
              <a:rPr lang="en-US" sz="2400" b="1" dirty="0" err="1"/>
              <a:t>triangolo</a:t>
            </a:r>
            <a:r>
              <a:rPr lang="en-US" sz="2400" b="1" dirty="0"/>
              <a:t> con </a:t>
            </a:r>
            <a:r>
              <a:rPr lang="en-US" sz="2400" b="1" dirty="0" err="1"/>
              <a:t>l'aiuto</a:t>
            </a:r>
            <a:r>
              <a:rPr lang="en-US" sz="2400" b="1" dirty="0"/>
              <a:t> di un </a:t>
            </a:r>
            <a:r>
              <a:rPr lang="en-US" sz="2400" b="1" dirty="0" err="1"/>
              <a:t>righello</a:t>
            </a:r>
            <a:r>
              <a:rPr lang="en-US" sz="2400" b="1" dirty="0"/>
              <a:t>. In </a:t>
            </a:r>
            <a:r>
              <a:rPr lang="en-US" sz="2400" b="1" dirty="0" err="1"/>
              <a:t>questa</a:t>
            </a:r>
            <a:r>
              <a:rPr lang="en-US" sz="2400" b="1" dirty="0"/>
              <a:t> </a:t>
            </a:r>
            <a:r>
              <a:rPr lang="en-US" sz="2400" b="1" dirty="0" err="1"/>
              <a:t>sezione</a:t>
            </a:r>
            <a:r>
              <a:rPr lang="en-US" sz="2400" b="1" dirty="0"/>
              <a:t> </a:t>
            </a:r>
            <a:r>
              <a:rPr lang="en-US" sz="2400" b="1" dirty="0" err="1"/>
              <a:t>impareremo</a:t>
            </a:r>
            <a:r>
              <a:rPr lang="en-US" sz="2400" b="1" dirty="0"/>
              <a:t> </a:t>
            </a:r>
            <a:r>
              <a:rPr lang="en-US" sz="2400" b="1" dirty="0" err="1"/>
              <a:t>altre</a:t>
            </a:r>
            <a:r>
              <a:rPr lang="en-US" sz="2400" b="1" dirty="0"/>
              <a:t> </a:t>
            </a:r>
            <a:r>
              <a:rPr lang="en-US" sz="2400" b="1" dirty="0" err="1"/>
              <a:t>costruzioni</a:t>
            </a:r>
            <a:r>
              <a:rPr lang="en-US" sz="2400" b="1" dirty="0"/>
              <a:t> </a:t>
            </a:r>
            <a:r>
              <a:rPr lang="en-US" sz="2400" b="1" dirty="0" err="1"/>
              <a:t>geometriche</a:t>
            </a:r>
            <a:r>
              <a:rPr lang="en-US" sz="2400" b="1" dirty="0"/>
              <a:t> con </a:t>
            </a:r>
            <a:r>
              <a:rPr lang="en-US" sz="2400" b="1" dirty="0" err="1"/>
              <a:t>l'aiuto</a:t>
            </a:r>
            <a:r>
              <a:rPr lang="en-US" sz="2400" b="1" dirty="0"/>
              <a:t> di un </a:t>
            </a:r>
            <a:r>
              <a:rPr lang="en-US" sz="2400" b="1" dirty="0" err="1"/>
              <a:t>compasso</a:t>
            </a:r>
            <a:r>
              <a:rPr lang="en-US" sz="2400" b="1" dirty="0"/>
              <a:t>, di un </a:t>
            </a:r>
            <a:r>
              <a:rPr lang="en-US" sz="2400" b="1" dirty="0" err="1"/>
              <a:t>righello</a:t>
            </a:r>
            <a:r>
              <a:rPr lang="en-US" sz="2400" b="1" dirty="0"/>
              <a:t> e a volte di un </a:t>
            </a:r>
            <a:r>
              <a:rPr lang="en-US" sz="2400" b="1" dirty="0" err="1"/>
              <a:t>goniometro</a:t>
            </a:r>
            <a:r>
              <a:rPr lang="en-US" sz="2400" b="1" dirty="0"/>
              <a:t>. </a:t>
            </a:r>
            <a:r>
              <a:rPr lang="en-US" sz="2400" b="1" dirty="0" err="1"/>
              <a:t>Imparerete</a:t>
            </a:r>
            <a:r>
              <a:rPr lang="en-US" sz="2400" b="1" dirty="0"/>
              <a:t> a </a:t>
            </a:r>
            <a:r>
              <a:rPr lang="en-US" sz="2400" b="1" dirty="0" err="1"/>
              <a:t>costruire</a:t>
            </a:r>
            <a:r>
              <a:rPr lang="en-US" sz="2400" b="1" dirty="0"/>
              <a:t> la </a:t>
            </a:r>
            <a:r>
              <a:rPr lang="en-US" sz="2400" b="1" dirty="0" err="1"/>
              <a:t>bisettrice</a:t>
            </a:r>
            <a:r>
              <a:rPr lang="en-US" sz="2400" b="1" dirty="0"/>
              <a:t> </a:t>
            </a:r>
            <a:r>
              <a:rPr lang="en-US" sz="2400" b="1" dirty="0" err="1"/>
              <a:t>della</a:t>
            </a:r>
            <a:r>
              <a:rPr lang="en-US" sz="2400" b="1" dirty="0"/>
              <a:t> </a:t>
            </a:r>
            <a:r>
              <a:rPr lang="en-US" sz="2400" b="1" dirty="0" err="1"/>
              <a:t>perpendicolare</a:t>
            </a:r>
            <a:r>
              <a:rPr lang="en-US" sz="2400" b="1" dirty="0"/>
              <a:t>, la </a:t>
            </a:r>
            <a:r>
              <a:rPr lang="en-US" sz="2400" b="1" dirty="0" err="1"/>
              <a:t>bisettrice</a:t>
            </a:r>
            <a:r>
              <a:rPr lang="en-US" sz="2400" b="1" dirty="0"/>
              <a:t> </a:t>
            </a:r>
            <a:r>
              <a:rPr lang="en-US" sz="2400" b="1" dirty="0" err="1"/>
              <a:t>dell'angolo</a:t>
            </a:r>
            <a:r>
              <a:rPr lang="en-US" sz="2400" b="1" dirty="0"/>
              <a:t> e le </a:t>
            </a:r>
            <a:r>
              <a:rPr lang="en-US" sz="2400" b="1" dirty="0" err="1"/>
              <a:t>rette</a:t>
            </a:r>
            <a:r>
              <a:rPr lang="en-US" sz="2400" b="1" dirty="0"/>
              <a:t> </a:t>
            </a:r>
            <a:r>
              <a:rPr lang="en-US" sz="2400" b="1" dirty="0" err="1"/>
              <a:t>parallele</a:t>
            </a:r>
            <a:r>
              <a:rPr lang="en-US" sz="2400" b="1" dirty="0"/>
              <a:t> </a:t>
            </a: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2731808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Strumenti</a:t>
            </a:r>
            <a:endParaRPr lang="el-GR" b="1" dirty="0">
              <a:solidFill>
                <a:srgbClr val="166C59"/>
              </a:solidFill>
            </a:endParaRPr>
          </a:p>
        </p:txBody>
      </p:sp>
      <p:pic>
        <p:nvPicPr>
          <p:cNvPr id="4" name="Obrázok 3">
            <a:extLst>
              <a:ext uri="{FF2B5EF4-FFF2-40B4-BE49-F238E27FC236}">
                <a16:creationId xmlns:a16="http://schemas.microsoft.com/office/drawing/2014/main" id="{644EC205-4201-471C-8B8D-6F9FCFBFBC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980728"/>
            <a:ext cx="5639435" cy="2762250"/>
          </a:xfrm>
          <a:prstGeom prst="rect">
            <a:avLst/>
          </a:prstGeom>
        </p:spPr>
      </p:pic>
      <p:pic>
        <p:nvPicPr>
          <p:cNvPr id="6" name="Obrázok 5">
            <a:extLst>
              <a:ext uri="{FF2B5EF4-FFF2-40B4-BE49-F238E27FC236}">
                <a16:creationId xmlns:a16="http://schemas.microsoft.com/office/drawing/2014/main" id="{155E5D0C-55BA-433C-8F31-BA47D5CAC3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5856" y="4005064"/>
            <a:ext cx="3955000" cy="2197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377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Bisettrice perpendicolare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Per </a:t>
            </a:r>
            <a:r>
              <a:rPr lang="en-US" sz="2400" b="1" dirty="0" err="1"/>
              <a:t>realizzare</a:t>
            </a:r>
            <a:r>
              <a:rPr lang="en-US" sz="2400" b="1" dirty="0"/>
              <a:t> </a:t>
            </a:r>
            <a:r>
              <a:rPr lang="en-US" sz="2400" b="1" dirty="0" err="1"/>
              <a:t>questa</a:t>
            </a:r>
            <a:r>
              <a:rPr lang="en-US" sz="2400" b="1" dirty="0"/>
              <a:t> </a:t>
            </a:r>
            <a:r>
              <a:rPr lang="en-US" sz="2400" b="1" dirty="0" err="1"/>
              <a:t>costruzione</a:t>
            </a:r>
            <a:r>
              <a:rPr lang="en-US" sz="2400" b="1" dirty="0"/>
              <a:t>, </a:t>
            </a:r>
            <a:r>
              <a:rPr lang="en-US" sz="2400" b="1" dirty="0" err="1"/>
              <a:t>utilizzeremo</a:t>
            </a:r>
            <a:r>
              <a:rPr lang="en-US" sz="2400" b="1" dirty="0"/>
              <a:t> il </a:t>
            </a:r>
            <a:r>
              <a:rPr lang="en-US" sz="2400" b="1" dirty="0" err="1"/>
              <a:t>fatto</a:t>
            </a:r>
            <a:r>
              <a:rPr lang="en-US" sz="2400" b="1" dirty="0"/>
              <a:t> </a:t>
            </a:r>
            <a:r>
              <a:rPr lang="en-US" sz="2400" b="1" dirty="0" err="1"/>
              <a:t>che</a:t>
            </a:r>
            <a:r>
              <a:rPr lang="en-US" sz="2400" b="1" dirty="0"/>
              <a:t> </a:t>
            </a:r>
            <a:r>
              <a:rPr lang="en-US" sz="2400" b="1" dirty="0" err="1"/>
              <a:t>qualsiasi</a:t>
            </a:r>
            <a:r>
              <a:rPr lang="en-US" sz="2400" b="1" dirty="0"/>
              <a:t> punto </a:t>
            </a:r>
            <a:r>
              <a:rPr lang="en-US" sz="2400" b="1" dirty="0" err="1"/>
              <a:t>sulla</a:t>
            </a:r>
            <a:r>
              <a:rPr lang="en-US" sz="2400" b="1" dirty="0"/>
              <a:t> </a:t>
            </a:r>
            <a:r>
              <a:rPr lang="en-US" sz="2400" b="1" dirty="0" err="1"/>
              <a:t>bisettrice</a:t>
            </a:r>
            <a:r>
              <a:rPr lang="en-US" sz="2400" b="1" dirty="0"/>
              <a:t> </a:t>
            </a:r>
            <a:r>
              <a:rPr lang="en-US" sz="2400" b="1" dirty="0" err="1"/>
              <a:t>perpendicolare</a:t>
            </a:r>
            <a:r>
              <a:rPr lang="en-US" sz="2400" b="1" dirty="0"/>
              <a:t> di un </a:t>
            </a:r>
            <a:r>
              <a:rPr lang="en-US" sz="2400" b="1" dirty="0" err="1"/>
              <a:t>segmento</a:t>
            </a:r>
            <a:r>
              <a:rPr lang="en-US" sz="2400" b="1" dirty="0"/>
              <a:t> di </a:t>
            </a:r>
            <a:r>
              <a:rPr lang="en-US" sz="2400" b="1" dirty="0" err="1"/>
              <a:t>retta</a:t>
            </a:r>
            <a:r>
              <a:rPr lang="en-US" sz="2400" b="1" dirty="0"/>
              <a:t> </a:t>
            </a:r>
            <a:r>
              <a:rPr lang="en-US" sz="2400" b="1" dirty="0" err="1"/>
              <a:t>è</a:t>
            </a:r>
            <a:r>
              <a:rPr lang="en-US" sz="2400" b="1" dirty="0"/>
              <a:t> </a:t>
            </a:r>
            <a:r>
              <a:rPr lang="en-US" sz="2400" b="1" dirty="0" err="1"/>
              <a:t>equidistante</a:t>
            </a:r>
            <a:r>
              <a:rPr lang="en-US" sz="2400" b="1" dirty="0"/>
              <a:t> </a:t>
            </a:r>
            <a:r>
              <a:rPr lang="en-US" sz="2400" b="1" dirty="0" err="1"/>
              <a:t>dai</a:t>
            </a:r>
            <a:r>
              <a:rPr lang="en-US" sz="2400" b="1" dirty="0"/>
              <a:t> due </a:t>
            </a:r>
            <a:r>
              <a:rPr lang="en-US" sz="2400" b="1" dirty="0" err="1"/>
              <a:t>punti</a:t>
            </a:r>
            <a:r>
              <a:rPr lang="en-US" sz="2400" b="1" dirty="0"/>
              <a:t> </a:t>
            </a:r>
            <a:r>
              <a:rPr lang="en-US" sz="2400" b="1" dirty="0" err="1"/>
              <a:t>estremi</a:t>
            </a:r>
            <a:r>
              <a:rPr lang="en-US" sz="2400" b="1" dirty="0"/>
              <a:t> del </a:t>
            </a:r>
            <a:r>
              <a:rPr lang="en-US" sz="2400" b="1" dirty="0" err="1"/>
              <a:t>segmento</a:t>
            </a:r>
            <a:r>
              <a:rPr lang="en-US" sz="2400" b="1" dirty="0"/>
              <a:t> </a:t>
            </a:r>
            <a:r>
              <a:rPr lang="en-US" sz="2400" b="1" dirty="0" err="1"/>
              <a:t>stesso</a:t>
            </a:r>
            <a:r>
              <a:rPr lang="en-US" sz="2400" b="1" dirty="0"/>
              <a:t>.</a:t>
            </a:r>
          </a:p>
          <a:p>
            <a:pPr marL="0" indent="0" algn="just">
              <a:buNone/>
            </a:pPr>
            <a:r>
              <a:rPr lang="en-US" sz="2400" b="1" dirty="0"/>
              <a:t> </a:t>
            </a:r>
          </a:p>
          <a:p>
            <a:pPr marL="0" indent="0" algn="just">
              <a:buNone/>
            </a:pPr>
            <a:r>
              <a:rPr lang="en-US" sz="2400" b="1" dirty="0" err="1"/>
              <a:t>Supponiamo</a:t>
            </a:r>
            <a:r>
              <a:rPr lang="en-US" sz="2400" b="1" dirty="0"/>
              <a:t> di </a:t>
            </a:r>
            <a:r>
              <a:rPr lang="en-US" sz="2400" b="1" dirty="0" err="1"/>
              <a:t>avere</a:t>
            </a:r>
            <a:r>
              <a:rPr lang="en-US" sz="2400" b="1" dirty="0"/>
              <a:t> un </a:t>
            </a:r>
            <a:r>
              <a:rPr lang="en-US" sz="2400" b="1" dirty="0" err="1"/>
              <a:t>segmento</a:t>
            </a:r>
            <a:r>
              <a:rPr lang="en-US" sz="2400" b="1" dirty="0"/>
              <a:t> di </a:t>
            </a:r>
            <a:r>
              <a:rPr lang="en-US" sz="2400" b="1" dirty="0" err="1"/>
              <a:t>retta</a:t>
            </a:r>
            <a:r>
              <a:rPr lang="en-US" sz="2400" b="1" dirty="0"/>
              <a:t> AB</a:t>
            </a:r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9ACBD289-CEE5-46A4-B7DE-91FB29DD62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4149080"/>
            <a:ext cx="4181475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394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Bisettrice perpendicolare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166018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n-US" sz="2400" b="1" dirty="0" err="1"/>
              <a:t>Prendendo</a:t>
            </a:r>
            <a:r>
              <a:rPr lang="en-US" sz="2400" b="1" dirty="0"/>
              <a:t> A e B come </a:t>
            </a:r>
            <a:r>
              <a:rPr lang="en-US" sz="2400" b="1" dirty="0" err="1"/>
              <a:t>centri</a:t>
            </a:r>
            <a:r>
              <a:rPr lang="en-US" sz="2400" b="1" dirty="0"/>
              <a:t> e un </a:t>
            </a:r>
            <a:r>
              <a:rPr lang="en-US" sz="2400" b="1" dirty="0" err="1"/>
              <a:t>raggio</a:t>
            </a:r>
            <a:r>
              <a:rPr lang="en-US" sz="2400" b="1" dirty="0"/>
              <a:t> </a:t>
            </a:r>
            <a:r>
              <a:rPr lang="en-US" sz="2400" b="1" dirty="0" err="1"/>
              <a:t>superiore</a:t>
            </a:r>
            <a:r>
              <a:rPr lang="en-US" sz="2400" b="1" dirty="0"/>
              <a:t> </a:t>
            </a:r>
            <a:r>
              <a:rPr lang="en-US" sz="2400" b="1" dirty="0" err="1"/>
              <a:t>alla</a:t>
            </a:r>
            <a:r>
              <a:rPr lang="en-US" sz="2400" b="1" dirty="0"/>
              <a:t> </a:t>
            </a:r>
            <a:r>
              <a:rPr lang="en-US" sz="2400" b="1" dirty="0" err="1"/>
              <a:t>metà</a:t>
            </a:r>
            <a:r>
              <a:rPr lang="en-US" sz="2400" b="1" dirty="0"/>
              <a:t> di AB, </a:t>
            </a:r>
            <a:r>
              <a:rPr lang="en-US" sz="2400" b="1" dirty="0" err="1"/>
              <a:t>tracciare</a:t>
            </a:r>
            <a:r>
              <a:rPr lang="en-US" sz="2400" b="1" dirty="0"/>
              <a:t> </a:t>
            </a:r>
            <a:r>
              <a:rPr lang="en-US" sz="2400" b="1" dirty="0" err="1"/>
              <a:t>archi</a:t>
            </a:r>
            <a:r>
              <a:rPr lang="en-US" sz="2400" b="1" dirty="0"/>
              <a:t> </a:t>
            </a:r>
            <a:r>
              <a:rPr lang="en-US" sz="2400" b="1" dirty="0" err="1"/>
              <a:t>su</a:t>
            </a:r>
            <a:r>
              <a:rPr lang="en-US" sz="2400" b="1" dirty="0"/>
              <a:t> </a:t>
            </a:r>
            <a:r>
              <a:rPr lang="en-US" sz="2400" b="1" dirty="0" err="1"/>
              <a:t>entrambi</a:t>
            </a:r>
            <a:r>
              <a:rPr lang="en-US" sz="2400" b="1" dirty="0"/>
              <a:t> </a:t>
            </a:r>
            <a:r>
              <a:rPr lang="en-US" sz="2400" b="1" dirty="0" err="1"/>
              <a:t>i</a:t>
            </a:r>
            <a:r>
              <a:rPr lang="en-US" sz="2400" b="1" dirty="0"/>
              <a:t> lati di AB, </a:t>
            </a:r>
            <a:r>
              <a:rPr lang="en-US" sz="2400" b="1" dirty="0" err="1"/>
              <a:t>che</a:t>
            </a:r>
            <a:r>
              <a:rPr lang="en-US" sz="2400" b="1" dirty="0"/>
              <a:t> </a:t>
            </a:r>
            <a:r>
              <a:rPr lang="en-US" sz="2400" b="1" dirty="0" err="1"/>
              <a:t>si</a:t>
            </a:r>
            <a:r>
              <a:rPr lang="en-US" sz="2400" b="1" dirty="0"/>
              <a:t> </a:t>
            </a:r>
            <a:r>
              <a:rPr lang="en-US" sz="2400" b="1" dirty="0" err="1"/>
              <a:t>intersecano</a:t>
            </a:r>
            <a:r>
              <a:rPr lang="en-US" sz="2400" b="1" dirty="0"/>
              <a:t> </a:t>
            </a:r>
            <a:r>
              <a:rPr lang="en-US" sz="2400" b="1" dirty="0" err="1"/>
              <a:t>tra</a:t>
            </a:r>
            <a:r>
              <a:rPr lang="en-US" sz="2400" b="1" dirty="0"/>
              <a:t> </a:t>
            </a:r>
            <a:r>
              <a:rPr lang="en-US" sz="2400" b="1" dirty="0" err="1"/>
              <a:t>loro</a:t>
            </a:r>
            <a:r>
              <a:rPr lang="en-US" sz="2400" b="1" dirty="0"/>
              <a:t>, come </a:t>
            </a:r>
            <a:r>
              <a:rPr lang="en-US" sz="2400" b="1" dirty="0" err="1"/>
              <a:t>mostrato</a:t>
            </a:r>
            <a:r>
              <a:rPr lang="en-US" sz="2400" b="1" dirty="0"/>
              <a:t> di </a:t>
            </a:r>
            <a:r>
              <a:rPr lang="en-US" sz="2400" b="1" dirty="0" err="1"/>
              <a:t>seguito</a:t>
            </a:r>
            <a:r>
              <a:rPr lang="en-US" sz="2400" b="1" dirty="0"/>
              <a:t>.</a:t>
            </a:r>
          </a:p>
          <a:p>
            <a:pPr marL="0" indent="0" algn="just">
              <a:buNone/>
            </a:pPr>
            <a:endParaRPr lang="el-GR" sz="2400" dirty="0"/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DB79C990-7164-4A7F-BA6D-19F94A4F15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00" y="1932620"/>
            <a:ext cx="4231207" cy="3308201"/>
          </a:xfrm>
          <a:prstGeom prst="rect">
            <a:avLst/>
          </a:prstGeom>
        </p:spPr>
      </p:pic>
      <p:sp>
        <p:nvSpPr>
          <p:cNvPr id="4" name="BlokTextu 3">
            <a:extLst>
              <a:ext uri="{FF2B5EF4-FFF2-40B4-BE49-F238E27FC236}">
                <a16:creationId xmlns:a16="http://schemas.microsoft.com/office/drawing/2014/main" id="{4FCF75AD-ED58-46B2-B3B6-AB7BDA86579D}"/>
              </a:ext>
            </a:extLst>
          </p:cNvPr>
          <p:cNvSpPr txBox="1"/>
          <p:nvPr/>
        </p:nvSpPr>
        <p:spPr>
          <a:xfrm>
            <a:off x="1187624" y="5253630"/>
            <a:ext cx="70483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Il </a:t>
            </a:r>
            <a:r>
              <a:rPr lang="en-US" sz="2400" b="1" dirty="0" err="1"/>
              <a:t>motivo</a:t>
            </a:r>
            <a:r>
              <a:rPr lang="en-US" sz="2400" b="1" dirty="0"/>
              <a:t> per cui </a:t>
            </a:r>
            <a:r>
              <a:rPr lang="en-US" sz="2400" b="1" dirty="0" err="1"/>
              <a:t>è</a:t>
            </a:r>
            <a:r>
              <a:rPr lang="en-US" sz="2400" b="1" dirty="0"/>
              <a:t> </a:t>
            </a:r>
            <a:r>
              <a:rPr lang="en-US" sz="2400" b="1" dirty="0" err="1"/>
              <a:t>necessario</a:t>
            </a:r>
            <a:r>
              <a:rPr lang="en-US" sz="2400" b="1" dirty="0"/>
              <a:t> </a:t>
            </a:r>
            <a:r>
              <a:rPr lang="en-US" sz="2400" b="1" dirty="0" err="1"/>
              <a:t>che</a:t>
            </a:r>
            <a:r>
              <a:rPr lang="en-US" sz="2400" b="1" dirty="0"/>
              <a:t> il </a:t>
            </a:r>
            <a:r>
              <a:rPr lang="en-US" sz="2400" b="1" dirty="0" err="1"/>
              <a:t>raggio</a:t>
            </a:r>
            <a:r>
              <a:rPr lang="en-US" sz="2400" b="1" dirty="0"/>
              <a:t> </a:t>
            </a:r>
            <a:r>
              <a:rPr lang="en-US" sz="2400" b="1" dirty="0" err="1"/>
              <a:t>degli</a:t>
            </a:r>
            <a:r>
              <a:rPr lang="en-US" sz="2400" b="1" dirty="0"/>
              <a:t> </a:t>
            </a:r>
            <a:r>
              <a:rPr lang="en-US" sz="2400" b="1" dirty="0" err="1"/>
              <a:t>archi</a:t>
            </a:r>
            <a:r>
              <a:rPr lang="en-US" sz="2400" b="1" dirty="0"/>
              <a:t> </a:t>
            </a:r>
            <a:r>
              <a:rPr lang="en-US" sz="2400" b="1" dirty="0" err="1"/>
              <a:t>sia</a:t>
            </a:r>
            <a:r>
              <a:rPr lang="en-US" sz="2400" b="1" dirty="0"/>
              <a:t> </a:t>
            </a:r>
            <a:r>
              <a:rPr lang="en-US" sz="2400" b="1" dirty="0" err="1"/>
              <a:t>superiore</a:t>
            </a:r>
            <a:r>
              <a:rPr lang="en-US" sz="2400" b="1" dirty="0"/>
              <a:t> </a:t>
            </a:r>
            <a:r>
              <a:rPr lang="en-US" sz="2400" b="1" dirty="0" err="1"/>
              <a:t>alla</a:t>
            </a:r>
            <a:r>
              <a:rPr lang="en-US" sz="2400" b="1" dirty="0"/>
              <a:t> </a:t>
            </a:r>
            <a:r>
              <a:rPr lang="en-US" sz="2400" b="1" dirty="0" err="1"/>
              <a:t>metà</a:t>
            </a:r>
            <a:r>
              <a:rPr lang="en-US" sz="2400" b="1" dirty="0"/>
              <a:t> di AB </a:t>
            </a:r>
            <a:r>
              <a:rPr lang="en-US" sz="2400" b="1" dirty="0" err="1"/>
              <a:t>è</a:t>
            </a:r>
            <a:r>
              <a:rPr lang="en-US" sz="2400" b="1" dirty="0"/>
              <a:t> </a:t>
            </a:r>
            <a:r>
              <a:rPr lang="en-US" sz="2400" b="1" dirty="0" err="1"/>
              <a:t>che</a:t>
            </a:r>
            <a:r>
              <a:rPr lang="en-US" sz="2400" b="1" dirty="0"/>
              <a:t> se il </a:t>
            </a:r>
            <a:r>
              <a:rPr lang="en-US" sz="2400" b="1" dirty="0" err="1"/>
              <a:t>raggio</a:t>
            </a:r>
            <a:r>
              <a:rPr lang="en-US" sz="2400" b="1" dirty="0"/>
              <a:t> </a:t>
            </a:r>
            <a:r>
              <a:rPr lang="en-US" sz="2400" b="1" dirty="0" err="1"/>
              <a:t>è</a:t>
            </a:r>
            <a:r>
              <a:rPr lang="en-US" sz="2400" b="1" dirty="0"/>
              <a:t> </a:t>
            </a:r>
            <a:r>
              <a:rPr lang="en-US" sz="2400" b="1" dirty="0" err="1"/>
              <a:t>inferiore</a:t>
            </a:r>
            <a:r>
              <a:rPr lang="en-US" sz="2400" b="1" dirty="0"/>
              <a:t> </a:t>
            </a:r>
            <a:r>
              <a:rPr lang="en-US" sz="2400" b="1" dirty="0" err="1"/>
              <a:t>alla</a:t>
            </a:r>
            <a:r>
              <a:rPr lang="en-US" sz="2400" b="1" dirty="0"/>
              <a:t> </a:t>
            </a:r>
            <a:r>
              <a:rPr lang="en-US" sz="2400" b="1" dirty="0" err="1"/>
              <a:t>metà</a:t>
            </a:r>
            <a:r>
              <a:rPr lang="en-US" sz="2400" b="1" dirty="0"/>
              <a:t> di AB, </a:t>
            </a:r>
            <a:r>
              <a:rPr lang="en-US" sz="2400" b="1" dirty="0" err="1"/>
              <a:t>gli</a:t>
            </a:r>
            <a:r>
              <a:rPr lang="en-US" sz="2400" b="1" dirty="0"/>
              <a:t> </a:t>
            </a:r>
            <a:r>
              <a:rPr lang="en-US" sz="2400" b="1" dirty="0" err="1"/>
              <a:t>archi</a:t>
            </a:r>
            <a:r>
              <a:rPr lang="en-US" sz="2400" b="1" dirty="0"/>
              <a:t> non </a:t>
            </a:r>
            <a:r>
              <a:rPr lang="en-US" sz="2400" b="1" dirty="0" err="1"/>
              <a:t>si</a:t>
            </a:r>
            <a:r>
              <a:rPr lang="en-US" sz="2400" b="1" dirty="0"/>
              <a:t> </a:t>
            </a:r>
            <a:r>
              <a:rPr lang="en-US" sz="2400" b="1" dirty="0" err="1"/>
              <a:t>intersecano</a:t>
            </a:r>
            <a:r>
              <a:rPr lang="en-US" sz="24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62724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Bisettrice perpendicolare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059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 err="1"/>
              <a:t>Chiamiamo</a:t>
            </a:r>
            <a:r>
              <a:rPr lang="en-US" sz="2400" b="1" dirty="0"/>
              <a:t> </a:t>
            </a:r>
            <a:r>
              <a:rPr lang="en-US" sz="2400" b="1" dirty="0" err="1"/>
              <a:t>i</a:t>
            </a:r>
            <a:r>
              <a:rPr lang="en-US" sz="2400" b="1" dirty="0"/>
              <a:t> due </a:t>
            </a:r>
            <a:r>
              <a:rPr lang="en-US" sz="2400" b="1" dirty="0" err="1"/>
              <a:t>punti</a:t>
            </a:r>
            <a:r>
              <a:rPr lang="en-US" sz="2400" b="1" dirty="0"/>
              <a:t> di </a:t>
            </a:r>
            <a:r>
              <a:rPr lang="en-US" sz="2400" b="1" dirty="0" err="1"/>
              <a:t>intersezione</a:t>
            </a:r>
            <a:r>
              <a:rPr lang="en-US" sz="2400" b="1" dirty="0"/>
              <a:t> </a:t>
            </a:r>
            <a:r>
              <a:rPr lang="en-US" sz="2400" b="1" dirty="0" err="1"/>
              <a:t>così</a:t>
            </a:r>
            <a:r>
              <a:rPr lang="en-US" sz="2400" b="1" dirty="0"/>
              <a:t> </a:t>
            </a:r>
            <a:r>
              <a:rPr lang="en-US" sz="2400" b="1" dirty="0" err="1"/>
              <a:t>ottenuti</a:t>
            </a:r>
            <a:r>
              <a:rPr lang="en-US" sz="2400" b="1" dirty="0"/>
              <a:t> P e Q. </a:t>
            </a:r>
            <a:r>
              <a:rPr lang="en-US" sz="2400" b="1" dirty="0" err="1"/>
              <a:t>Tracciare</a:t>
            </a:r>
            <a:r>
              <a:rPr lang="en-US" sz="2400" b="1" dirty="0"/>
              <a:t> </a:t>
            </a:r>
            <a:r>
              <a:rPr lang="en-US" sz="2400" b="1" dirty="0" err="1"/>
              <a:t>una</a:t>
            </a:r>
            <a:r>
              <a:rPr lang="en-US" sz="2400" b="1" dirty="0"/>
              <a:t> </a:t>
            </a:r>
            <a:r>
              <a:rPr lang="en-US" sz="2400" b="1" dirty="0" err="1"/>
              <a:t>linea</a:t>
            </a:r>
            <a:r>
              <a:rPr lang="en-US" sz="2400" b="1" dirty="0"/>
              <a:t> </a:t>
            </a:r>
            <a:r>
              <a:rPr lang="en-US" sz="2400" b="1" dirty="0" err="1"/>
              <a:t>passante</a:t>
            </a:r>
            <a:r>
              <a:rPr lang="en-US" sz="2400" b="1" dirty="0"/>
              <a:t> per P e Q. Questa </a:t>
            </a:r>
            <a:r>
              <a:rPr lang="en-US" sz="2400" b="1" dirty="0" err="1"/>
              <a:t>è</a:t>
            </a:r>
            <a:r>
              <a:rPr lang="en-US" sz="2400" b="1" dirty="0"/>
              <a:t> la </a:t>
            </a:r>
            <a:r>
              <a:rPr lang="en-US" sz="2400" b="1" dirty="0" err="1"/>
              <a:t>bisettrice</a:t>
            </a:r>
            <a:r>
              <a:rPr lang="en-US" sz="2400" b="1" dirty="0"/>
              <a:t> </a:t>
            </a:r>
            <a:r>
              <a:rPr lang="en-US" sz="2400" b="1" dirty="0" err="1"/>
              <a:t>perpendicolare</a:t>
            </a:r>
            <a:r>
              <a:rPr lang="en-US" sz="2400" b="1" dirty="0"/>
              <a:t> </a:t>
            </a:r>
            <a:r>
              <a:rPr lang="en-US" sz="2400" b="1" dirty="0" err="1"/>
              <a:t>richiesta</a:t>
            </a:r>
            <a:r>
              <a:rPr lang="en-US" sz="2400" b="1" dirty="0"/>
              <a:t>.</a:t>
            </a:r>
          </a:p>
        </p:txBody>
      </p:sp>
      <p:pic>
        <p:nvPicPr>
          <p:cNvPr id="5" name="Obrázok 4" descr="Obrázok, na ktorom je text, lietanie, pestrofarebné, čiara&#10;&#10;Automaticky generovaný popis">
            <a:extLst>
              <a:ext uri="{FF2B5EF4-FFF2-40B4-BE49-F238E27FC236}">
                <a16:creationId xmlns:a16="http://schemas.microsoft.com/office/drawing/2014/main" id="{A31F5482-02DE-4A94-A272-4C28E352B3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4721" y="2289294"/>
            <a:ext cx="3818534" cy="3220194"/>
          </a:xfrm>
          <a:prstGeom prst="rect">
            <a:avLst/>
          </a:prstGeom>
        </p:spPr>
      </p:pic>
      <p:sp>
        <p:nvSpPr>
          <p:cNvPr id="4" name="BlokTextu 3">
            <a:extLst>
              <a:ext uri="{FF2B5EF4-FFF2-40B4-BE49-F238E27FC236}">
                <a16:creationId xmlns:a16="http://schemas.microsoft.com/office/drawing/2014/main" id="{556FC77D-9C1E-4D95-A3A9-54939D8FFC3C}"/>
              </a:ext>
            </a:extLst>
          </p:cNvPr>
          <p:cNvSpPr txBox="1"/>
          <p:nvPr/>
        </p:nvSpPr>
        <p:spPr>
          <a:xfrm>
            <a:off x="1295636" y="5615722"/>
            <a:ext cx="6336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POQ </a:t>
            </a:r>
            <a:r>
              <a:rPr lang="en-US" sz="2400" b="1" dirty="0" err="1"/>
              <a:t>è</a:t>
            </a:r>
            <a:r>
              <a:rPr lang="en-US" sz="2400" b="1" dirty="0"/>
              <a:t> la </a:t>
            </a:r>
            <a:r>
              <a:rPr lang="en-US" sz="2400" b="1" dirty="0" err="1"/>
              <a:t>bisettrice</a:t>
            </a:r>
            <a:r>
              <a:rPr lang="en-US" sz="2400" b="1" dirty="0"/>
              <a:t> </a:t>
            </a:r>
            <a:r>
              <a:rPr lang="en-US" sz="2400" b="1" dirty="0" err="1"/>
              <a:t>perpendicolare</a:t>
            </a:r>
            <a:r>
              <a:rPr lang="en-US" sz="2400" b="1" dirty="0"/>
              <a:t> di AB.</a:t>
            </a:r>
          </a:p>
        </p:txBody>
      </p:sp>
    </p:spTree>
    <p:extLst>
      <p:ext uri="{BB962C8B-B14F-4D97-AF65-F5344CB8AC3E}">
        <p14:creationId xmlns:p14="http://schemas.microsoft.com/office/powerpoint/2010/main" val="31242224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Linee parallele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 err="1"/>
              <a:t>Queste</a:t>
            </a:r>
            <a:r>
              <a:rPr lang="en-US" sz="2400" b="1" dirty="0"/>
              <a:t> due </a:t>
            </a:r>
            <a:r>
              <a:rPr lang="en-US" sz="2400" b="1" dirty="0" err="1"/>
              <a:t>linee</a:t>
            </a:r>
            <a:r>
              <a:rPr lang="en-US" sz="2400" b="1" dirty="0"/>
              <a:t> </a:t>
            </a:r>
            <a:r>
              <a:rPr lang="en-US" sz="2400" b="1" dirty="0" err="1"/>
              <a:t>sono</a:t>
            </a:r>
            <a:r>
              <a:rPr lang="en-US" sz="2400" b="1" dirty="0"/>
              <a:t> </a:t>
            </a:r>
            <a:r>
              <a:rPr lang="en-US" sz="2400" b="1" dirty="0" err="1"/>
              <a:t>parallele</a:t>
            </a:r>
            <a:r>
              <a:rPr lang="en-US" sz="2400" b="1" dirty="0"/>
              <a:t> </a:t>
            </a:r>
            <a:r>
              <a:rPr lang="en-US" sz="2400" b="1" dirty="0" err="1"/>
              <a:t>tra</a:t>
            </a:r>
            <a:r>
              <a:rPr lang="en-US" sz="2400" b="1" dirty="0"/>
              <a:t> </a:t>
            </a:r>
            <a:r>
              <a:rPr lang="en-US" sz="2400" b="1" dirty="0" err="1"/>
              <a:t>loro</a:t>
            </a:r>
            <a:r>
              <a:rPr lang="en-US" sz="2400" b="1" dirty="0"/>
              <a:t>.</a:t>
            </a:r>
          </a:p>
        </p:txBody>
      </p:sp>
      <p:pic>
        <p:nvPicPr>
          <p:cNvPr id="6" name="Obrázok 5" descr="Obrázok, na ktorom je text, anténa, zariadenie&#10;&#10;Automaticky generovaný popis">
            <a:extLst>
              <a:ext uri="{FF2B5EF4-FFF2-40B4-BE49-F238E27FC236}">
                <a16:creationId xmlns:a16="http://schemas.microsoft.com/office/drawing/2014/main" id="{9CAE4E9D-515F-4964-9FB2-4DCB179E27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2005564"/>
            <a:ext cx="3390900" cy="3058795"/>
          </a:xfrm>
          <a:prstGeom prst="rect">
            <a:avLst/>
          </a:prstGeom>
        </p:spPr>
      </p:pic>
      <p:sp>
        <p:nvSpPr>
          <p:cNvPr id="4" name="BlokTextu 3">
            <a:extLst>
              <a:ext uri="{FF2B5EF4-FFF2-40B4-BE49-F238E27FC236}">
                <a16:creationId xmlns:a16="http://schemas.microsoft.com/office/drawing/2014/main" id="{8BCC0997-DF6F-4CD5-9AD9-A4FDB0D199A1}"/>
              </a:ext>
            </a:extLst>
          </p:cNvPr>
          <p:cNvSpPr txBox="1"/>
          <p:nvPr/>
        </p:nvSpPr>
        <p:spPr>
          <a:xfrm>
            <a:off x="1115616" y="5050234"/>
            <a:ext cx="73448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/>
              <a:t>Impareremo</a:t>
            </a:r>
            <a:r>
              <a:rPr lang="en-US" sz="2400" b="1" dirty="0"/>
              <a:t> a </a:t>
            </a:r>
            <a:r>
              <a:rPr lang="en-US" sz="2400" b="1" dirty="0" err="1"/>
              <a:t>costruire</a:t>
            </a:r>
            <a:r>
              <a:rPr lang="en-US" sz="2400" b="1" dirty="0"/>
              <a:t> le </a:t>
            </a:r>
            <a:r>
              <a:rPr lang="en-US" sz="2400" b="1" dirty="0" err="1"/>
              <a:t>rette</a:t>
            </a:r>
            <a:r>
              <a:rPr lang="en-US" sz="2400" b="1" dirty="0"/>
              <a:t> </a:t>
            </a:r>
            <a:r>
              <a:rPr lang="en-US" sz="2400" b="1" dirty="0" err="1"/>
              <a:t>parallele</a:t>
            </a:r>
            <a:r>
              <a:rPr lang="en-US" sz="2400" b="1" dirty="0"/>
              <a:t> </a:t>
            </a:r>
            <a:r>
              <a:rPr lang="en-US" sz="2400" b="1" dirty="0" err="1"/>
              <a:t>usando</a:t>
            </a:r>
            <a:r>
              <a:rPr lang="en-US" sz="2400" b="1" dirty="0"/>
              <a:t> un </a:t>
            </a:r>
            <a:r>
              <a:rPr lang="en-US" sz="2400" b="1" dirty="0" err="1"/>
              <a:t>righello</a:t>
            </a:r>
            <a:r>
              <a:rPr lang="en-US" sz="2400" b="1" dirty="0"/>
              <a:t> e un </a:t>
            </a:r>
            <a:r>
              <a:rPr lang="en-US" sz="2400" b="1" dirty="0" err="1"/>
              <a:t>compasso</a:t>
            </a:r>
            <a:r>
              <a:rPr lang="en-US" sz="2400" b="1" dirty="0"/>
              <a:t>.</a:t>
            </a:r>
          </a:p>
          <a:p>
            <a:r>
              <a:rPr lang="en-US" sz="2400" b="1" dirty="0"/>
              <a:t> </a:t>
            </a:r>
          </a:p>
          <a:p>
            <a:r>
              <a:rPr lang="en-US" sz="2400" b="1" dirty="0"/>
              <a:t>Sia AB </a:t>
            </a:r>
            <a:r>
              <a:rPr lang="en-US" sz="2400" b="1" dirty="0" err="1"/>
              <a:t>una</a:t>
            </a:r>
            <a:r>
              <a:rPr lang="en-US" sz="2400" b="1" dirty="0"/>
              <a:t> </a:t>
            </a:r>
            <a:r>
              <a:rPr lang="en-US" sz="2400" b="1" dirty="0" err="1"/>
              <a:t>retta</a:t>
            </a:r>
            <a:r>
              <a:rPr lang="en-US" sz="2400" b="1" dirty="0"/>
              <a:t> e P un punto </a:t>
            </a:r>
            <a:r>
              <a:rPr lang="en-US" sz="2400" b="1" dirty="0" err="1"/>
              <a:t>esterno</a:t>
            </a:r>
            <a:r>
              <a:rPr lang="en-US" sz="2400" b="1" dirty="0"/>
              <a:t> </a:t>
            </a:r>
            <a:r>
              <a:rPr lang="en-US" sz="2400" b="1" dirty="0" err="1"/>
              <a:t>alla</a:t>
            </a:r>
            <a:r>
              <a:rPr lang="en-US" sz="2400" b="1" dirty="0"/>
              <a:t> </a:t>
            </a:r>
            <a:r>
              <a:rPr lang="en-US" sz="2400" b="1" dirty="0" err="1"/>
              <a:t>retta</a:t>
            </a:r>
            <a:r>
              <a:rPr lang="en-US" sz="2400" b="1" dirty="0"/>
              <a:t> AB</a:t>
            </a:r>
          </a:p>
        </p:txBody>
      </p:sp>
    </p:spTree>
    <p:extLst>
      <p:ext uri="{BB962C8B-B14F-4D97-AF65-F5344CB8AC3E}">
        <p14:creationId xmlns:p14="http://schemas.microsoft.com/office/powerpoint/2010/main" val="37140626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Linee parallele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Sia AB </a:t>
            </a:r>
            <a:r>
              <a:rPr lang="en-US" sz="2400" b="1" dirty="0" err="1"/>
              <a:t>una</a:t>
            </a:r>
            <a:r>
              <a:rPr lang="en-US" sz="2400" b="1" dirty="0"/>
              <a:t> </a:t>
            </a:r>
            <a:r>
              <a:rPr lang="en-US" sz="2400" b="1" dirty="0" err="1"/>
              <a:t>retta</a:t>
            </a:r>
            <a:r>
              <a:rPr lang="en-US" sz="2400" b="1" dirty="0"/>
              <a:t> e P un punto </a:t>
            </a:r>
            <a:r>
              <a:rPr lang="en-US" sz="2400" b="1" dirty="0" err="1"/>
              <a:t>esterno</a:t>
            </a:r>
            <a:r>
              <a:rPr lang="en-US" sz="2400" b="1" dirty="0"/>
              <a:t> </a:t>
            </a:r>
            <a:r>
              <a:rPr lang="en-US" sz="2400" b="1" dirty="0" err="1"/>
              <a:t>alla</a:t>
            </a:r>
            <a:r>
              <a:rPr lang="en-US" sz="2400" b="1" dirty="0"/>
              <a:t> </a:t>
            </a:r>
            <a:r>
              <a:rPr lang="en-US" sz="2400" b="1" dirty="0" err="1"/>
              <a:t>retta</a:t>
            </a:r>
            <a:r>
              <a:rPr lang="en-US" sz="2400" b="1" dirty="0"/>
              <a:t> AB</a:t>
            </a:r>
          </a:p>
        </p:txBody>
      </p:sp>
      <p:pic>
        <p:nvPicPr>
          <p:cNvPr id="5" name="Obrázok 4" descr="Obrázok, na ktorom je text, atletické hry, šport, tenis&#10;&#10;Automaticky generovaný popis">
            <a:extLst>
              <a:ext uri="{FF2B5EF4-FFF2-40B4-BE49-F238E27FC236}">
                <a16:creationId xmlns:a16="http://schemas.microsoft.com/office/drawing/2014/main" id="{40D6966C-639A-460C-BCDF-BED2832967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4465" y="2708920"/>
            <a:ext cx="4995069" cy="2873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6292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Linee parallele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 err="1"/>
              <a:t>Disegnare</a:t>
            </a:r>
            <a:r>
              <a:rPr lang="en-US" sz="2400" b="1" dirty="0"/>
              <a:t> </a:t>
            </a:r>
            <a:r>
              <a:rPr lang="en-US" sz="2400" b="1" dirty="0" err="1"/>
              <a:t>una</a:t>
            </a:r>
            <a:r>
              <a:rPr lang="en-US" sz="2400" b="1" dirty="0"/>
              <a:t> </a:t>
            </a:r>
            <a:r>
              <a:rPr lang="en-US" sz="2400" b="1" dirty="0" err="1"/>
              <a:t>linea</a:t>
            </a:r>
            <a:r>
              <a:rPr lang="en-US" sz="2400" b="1" dirty="0"/>
              <a:t> </a:t>
            </a:r>
            <a:r>
              <a:rPr lang="en-US" sz="2400" b="1" dirty="0" err="1"/>
              <a:t>trasversale</a:t>
            </a:r>
            <a:r>
              <a:rPr lang="en-US" sz="2400" b="1" dirty="0"/>
              <a:t> </a:t>
            </a:r>
            <a:r>
              <a:rPr lang="en-US" sz="2400" b="1" dirty="0" err="1"/>
              <a:t>passante</a:t>
            </a:r>
            <a:r>
              <a:rPr lang="en-US" sz="2400" b="1" dirty="0"/>
              <a:t> per il punto P </a:t>
            </a:r>
            <a:r>
              <a:rPr lang="en-US" sz="2400" b="1" dirty="0" err="1"/>
              <a:t>che</a:t>
            </a:r>
            <a:r>
              <a:rPr lang="en-US" sz="2400" b="1" dirty="0"/>
              <a:t> </a:t>
            </a:r>
            <a:r>
              <a:rPr lang="en-US" sz="2400" b="1" dirty="0" err="1"/>
              <a:t>interseca</a:t>
            </a:r>
            <a:r>
              <a:rPr lang="en-US" sz="2400" b="1" dirty="0"/>
              <a:t> la </a:t>
            </a:r>
            <a:r>
              <a:rPr lang="en-US" sz="2400" b="1" dirty="0" err="1"/>
              <a:t>retta</a:t>
            </a:r>
            <a:r>
              <a:rPr lang="en-US" sz="2400" b="1" dirty="0"/>
              <a:t> AB, ad </a:t>
            </a:r>
            <a:r>
              <a:rPr lang="en-US" sz="2400" b="1" dirty="0" err="1"/>
              <a:t>esempio</a:t>
            </a:r>
            <a:r>
              <a:rPr lang="en-US" sz="2400" b="1" dirty="0"/>
              <a:t> in X.</a:t>
            </a:r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C7F84FA6-3384-4BD0-B265-3B50F66EB9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6024" y="2636912"/>
            <a:ext cx="5251952" cy="3135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1515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614</Words>
  <Application>Microsoft Macintosh PowerPoint</Application>
  <PresentationFormat>Presentazione su schermo (4:3)</PresentationFormat>
  <Paragraphs>47</Paragraphs>
  <Slides>18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22" baseType="lpstr">
      <vt:lpstr>Adobe Heiti Std R</vt:lpstr>
      <vt:lpstr>Arial</vt:lpstr>
      <vt:lpstr>Calibri</vt:lpstr>
      <vt:lpstr>Office Theme</vt:lpstr>
      <vt:lpstr>Costruzioni Geometriche</vt:lpstr>
      <vt:lpstr>Costruzioni Geometriche</vt:lpstr>
      <vt:lpstr>Strumenti</vt:lpstr>
      <vt:lpstr>Bisettrice perpendicolare</vt:lpstr>
      <vt:lpstr>Bisettrice perpendicolare</vt:lpstr>
      <vt:lpstr>Bisettrice perpendicolare</vt:lpstr>
      <vt:lpstr>Linee parallele</vt:lpstr>
      <vt:lpstr>Linee parallele</vt:lpstr>
      <vt:lpstr>Linee parallele</vt:lpstr>
      <vt:lpstr>Linee parallele</vt:lpstr>
      <vt:lpstr>Linee parallele</vt:lpstr>
      <vt:lpstr>Linee parallele</vt:lpstr>
      <vt:lpstr>Linee parallele</vt:lpstr>
      <vt:lpstr>Bisettrice di un angolo</vt:lpstr>
      <vt:lpstr>Bisettrice di un angolo</vt:lpstr>
      <vt:lpstr>Bisettrice di un angolo</vt:lpstr>
      <vt:lpstr>Costruire gli angoli con il goniometro</vt:lpstr>
      <vt:lpstr>Costruire gli angoli con il goniometro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Dario La Guardia</cp:lastModifiedBy>
  <cp:revision>27</cp:revision>
  <dcterms:created xsi:type="dcterms:W3CDTF">2016-10-07T11:12:08Z</dcterms:created>
  <dcterms:modified xsi:type="dcterms:W3CDTF">2022-06-28T13:18:11Z</dcterms:modified>
  <cp:category/>
</cp:coreProperties>
</file>