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63"/>
  </p:normalViewPr>
  <p:slideViewPr>
    <p:cSldViewPr>
      <p:cViewPr varScale="1">
        <p:scale>
          <a:sx n="117" d="100"/>
          <a:sy n="117" d="100"/>
        </p:scale>
        <p:origin x="2024"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28/06/22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‹N›</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28/6/22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‹N›</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‹N›</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‹N›</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n-US" b="1" dirty="0" err="1">
                <a:solidFill>
                  <a:srgbClr val="166C59"/>
                </a:solidFill>
              </a:rPr>
              <a:t>Calcolare</a:t>
            </a:r>
            <a:r>
              <a:rPr lang="en-US" b="1" dirty="0">
                <a:solidFill>
                  <a:srgbClr val="166C59"/>
                </a:solidFill>
              </a:rPr>
              <a:t> </a:t>
            </a:r>
            <a:r>
              <a:rPr lang="en-US" b="1" dirty="0" err="1">
                <a:solidFill>
                  <a:srgbClr val="166C59"/>
                </a:solidFill>
              </a:rPr>
              <a:t>gli</a:t>
            </a:r>
            <a:r>
              <a:rPr lang="en-US" b="1" dirty="0">
                <a:solidFill>
                  <a:srgbClr val="166C59"/>
                </a:solidFill>
              </a:rPr>
              <a:t> </a:t>
            </a:r>
            <a:r>
              <a:rPr lang="en-US" b="1" dirty="0" err="1">
                <a:solidFill>
                  <a:srgbClr val="166C59"/>
                </a:solidFill>
              </a:rPr>
              <a:t>angoli</a:t>
            </a:r>
            <a:r>
              <a:rPr lang="en-US" b="1" dirty="0">
                <a:solidFill>
                  <a:srgbClr val="166C59"/>
                </a:solidFill>
              </a:rPr>
              <a:t> </a:t>
            </a:r>
            <a:r>
              <a:rPr lang="en-US" b="1" dirty="0" err="1">
                <a:solidFill>
                  <a:srgbClr val="166C59"/>
                </a:solidFill>
              </a:rPr>
              <a:t>dei</a:t>
            </a:r>
            <a:r>
              <a:rPr lang="en-US" b="1" dirty="0">
                <a:solidFill>
                  <a:srgbClr val="166C59"/>
                </a:solidFill>
              </a:rPr>
              <a:t> </a:t>
            </a:r>
            <a:r>
              <a:rPr lang="en-US" b="1" dirty="0" err="1">
                <a:solidFill>
                  <a:srgbClr val="166C59"/>
                </a:solidFill>
              </a:rPr>
              <a:t>poligoni</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Quadrilateri (Quadrato, </a:t>
            </a:r>
            <a:r>
              <a:rPr lang="it-IT" b="1" dirty="0" err="1">
                <a:solidFill>
                  <a:srgbClr val="166C59"/>
                </a:solidFill>
              </a:rPr>
              <a:t>etc</a:t>
            </a:r>
            <a:r>
              <a:rPr lang="it-IT" b="1" dirty="0">
                <a:solidFill>
                  <a:srgbClr val="166C59"/>
                </a:solidFill>
              </a:rPr>
              <a:t>)</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800" dirty="0"/>
              <a:t>La somma degli angoli interni di un triangolo è pari a 180° e per il quadrato  è pari a 360° perché il quadrato può essere formato da due triangoli.</a:t>
            </a:r>
          </a:p>
        </p:txBody>
      </p:sp>
      <p:pic>
        <p:nvPicPr>
          <p:cNvPr id="5" name="Obrázok 4" descr="Obrázok, na ktorom je text, zariadenie&#10;&#10;Automaticky generovaný popis">
            <a:extLst>
              <a:ext uri="{FF2B5EF4-FFF2-40B4-BE49-F238E27FC236}">
                <a16:creationId xmlns:a16="http://schemas.microsoft.com/office/drawing/2014/main" id="{0C3039A6-4011-4C73-AF46-D7ED32893F82}"/>
              </a:ext>
            </a:extLst>
          </p:cNvPr>
          <p:cNvPicPr>
            <a:picLocks noChangeAspect="1"/>
          </p:cNvPicPr>
          <p:nvPr/>
        </p:nvPicPr>
        <p:blipFill>
          <a:blip r:embed="rId2"/>
          <a:stretch>
            <a:fillRect/>
          </a:stretch>
        </p:blipFill>
        <p:spPr>
          <a:xfrm>
            <a:off x="1182486" y="3068960"/>
            <a:ext cx="6779027" cy="343296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Quadrilateri (Quadrato, </a:t>
            </a:r>
            <a:r>
              <a:rPr lang="it-IT" b="1" dirty="0" err="1">
                <a:solidFill>
                  <a:srgbClr val="166C59"/>
                </a:solidFill>
              </a:rPr>
              <a:t>etc</a:t>
            </a:r>
            <a:r>
              <a:rPr lang="it-IT" b="1" dirty="0">
                <a:solidFill>
                  <a:srgbClr val="166C59"/>
                </a:solidFill>
              </a:rPr>
              <a:t>)</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800" dirty="0" err="1"/>
              <a:t>n</a:t>
            </a:r>
            <a:r>
              <a:rPr lang="it-IT" sz="2800" dirty="0"/>
              <a:t> = 4.</a:t>
            </a:r>
          </a:p>
          <a:p>
            <a:pPr marL="0" indent="0">
              <a:buNone/>
            </a:pPr>
            <a:endParaRPr lang="it-IT" sz="2800" dirty="0"/>
          </a:p>
          <a:p>
            <a:pPr marL="0" indent="0">
              <a:buNone/>
            </a:pPr>
            <a:r>
              <a:rPr lang="it-IT" sz="2800" dirty="0"/>
              <a:t>Per sostituzione, la somma degli angoli = 180° * (</a:t>
            </a:r>
            <a:r>
              <a:rPr lang="it-IT" sz="2800" dirty="0" err="1"/>
              <a:t>n</a:t>
            </a:r>
            <a:r>
              <a:rPr lang="it-IT" sz="2800" dirty="0"/>
              <a:t> - 2)</a:t>
            </a:r>
          </a:p>
          <a:p>
            <a:pPr marL="0" indent="0">
              <a:buNone/>
            </a:pPr>
            <a:r>
              <a:rPr lang="en-US" sz="2800" dirty="0"/>
              <a:t>= 180° * (4 - 2)</a:t>
            </a:r>
            <a:endParaRPr lang="it-IT" sz="2800" dirty="0"/>
          </a:p>
          <a:p>
            <a:pPr marL="0" indent="0">
              <a:buNone/>
            </a:pPr>
            <a:r>
              <a:rPr lang="en-US" sz="2800" dirty="0"/>
              <a:t>= 180° * 2</a:t>
            </a:r>
            <a:endParaRPr lang="it-IT" sz="2800" dirty="0"/>
          </a:p>
          <a:p>
            <a:pPr marL="0" indent="0">
              <a:buNone/>
            </a:pPr>
            <a:r>
              <a:rPr lang="en-US" sz="2800" dirty="0"/>
              <a:t>= 360°</a:t>
            </a:r>
            <a:endParaRPr lang="it-IT" sz="2800" dirty="0"/>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Pentagono</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buNone/>
            </a:pPr>
            <a:r>
              <a:rPr lang="it-IT" sz="2400" dirty="0"/>
              <a:t>Un pentagono ha 5 lati e può essere formato da tre triangoli, quindi i suoi angoli interni sono pari a 3 × 180° = 540°</a:t>
            </a:r>
          </a:p>
          <a:p>
            <a:pPr marL="0" indent="0">
              <a:buNone/>
            </a:pPr>
            <a:endParaRPr lang="it-IT" sz="2400" dirty="0"/>
          </a:p>
          <a:p>
            <a:pPr marL="0" indent="0">
              <a:buNone/>
            </a:pPr>
            <a:r>
              <a:rPr lang="it-IT" sz="2400" dirty="0"/>
              <a:t>Per un pentagono regolare abbiamo che tutti gli angoli sono uguali; ogni angolo è 540° / 5 = 108°.</a:t>
            </a:r>
          </a:p>
          <a:p>
            <a:pPr marL="0" indent="0">
              <a:buNone/>
            </a:pPr>
            <a:endParaRPr lang="it-IT" sz="2400" dirty="0"/>
          </a:p>
          <a:p>
            <a:pPr marL="0" indent="0">
              <a:buNone/>
            </a:pPr>
            <a:r>
              <a:rPr lang="it-IT" sz="2400" dirty="0"/>
              <a:t>Se l'angolo formato tra due lati è esattamente di 90°, allora si chiama angolo retto o angolo di 90°.</a:t>
            </a:r>
          </a:p>
        </p:txBody>
      </p:sp>
      <p:pic>
        <p:nvPicPr>
          <p:cNvPr id="4" name="Obrázok 3">
            <a:extLst>
              <a:ext uri="{FF2B5EF4-FFF2-40B4-BE49-F238E27FC236}">
                <a16:creationId xmlns:a16="http://schemas.microsoft.com/office/drawing/2014/main" id="{2F5ED37D-715A-453B-B8F8-30D2F9D0E828}"/>
              </a:ext>
            </a:extLst>
          </p:cNvPr>
          <p:cNvPicPr>
            <a:picLocks noChangeAspect="1"/>
          </p:cNvPicPr>
          <p:nvPr/>
        </p:nvPicPr>
        <p:blipFill>
          <a:blip r:embed="rId2"/>
          <a:stretch>
            <a:fillRect/>
          </a:stretch>
        </p:blipFill>
        <p:spPr>
          <a:xfrm>
            <a:off x="3131840" y="4149080"/>
            <a:ext cx="2609850" cy="257175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Pentagono</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400" dirty="0"/>
              <a:t>Il pentagono è un poligono a 5 lati.</a:t>
            </a:r>
          </a:p>
          <a:p>
            <a:pPr marL="0" indent="0">
              <a:buNone/>
            </a:pPr>
            <a:r>
              <a:rPr lang="it-IT" sz="2400" dirty="0" err="1"/>
              <a:t>n</a:t>
            </a:r>
            <a:r>
              <a:rPr lang="it-IT" sz="2400" dirty="0"/>
              <a:t> = 5</a:t>
            </a:r>
          </a:p>
          <a:p>
            <a:pPr marL="0" indent="0">
              <a:buNone/>
            </a:pPr>
            <a:r>
              <a:rPr lang="it-IT" sz="2400" dirty="0"/>
              <a:t>Sostituire.</a:t>
            </a:r>
          </a:p>
          <a:p>
            <a:pPr marL="0" indent="0">
              <a:buNone/>
            </a:pPr>
            <a:r>
              <a:rPr lang="it-IT" sz="2400" dirty="0"/>
              <a:t>Somma degli angoli interni = 180° * (</a:t>
            </a:r>
            <a:r>
              <a:rPr lang="it-IT" sz="2400" dirty="0" err="1"/>
              <a:t>n</a:t>
            </a:r>
            <a:r>
              <a:rPr lang="it-IT" sz="2400" dirty="0"/>
              <a:t> - 2)</a:t>
            </a:r>
          </a:p>
          <a:p>
            <a:pPr marL="0" indent="0">
              <a:buNone/>
            </a:pPr>
            <a:r>
              <a:rPr lang="it-IT" sz="2400" dirty="0"/>
              <a:t> </a:t>
            </a:r>
          </a:p>
          <a:p>
            <a:pPr marL="0" indent="0">
              <a:buNone/>
            </a:pPr>
            <a:r>
              <a:rPr lang="it-IT" sz="2400" dirty="0"/>
              <a:t>=180° * (5 - 2)</a:t>
            </a:r>
          </a:p>
          <a:p>
            <a:pPr marL="0" indent="0">
              <a:buNone/>
            </a:pPr>
            <a:r>
              <a:rPr lang="it-IT" sz="2400" dirty="0"/>
              <a:t>= 180° * 3</a:t>
            </a:r>
          </a:p>
          <a:p>
            <a:pPr marL="0" indent="0">
              <a:buNone/>
            </a:pPr>
            <a:r>
              <a:rPr lang="it-IT" sz="2400" dirty="0"/>
              <a:t>= 540°</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La regola generale</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800" dirty="0"/>
              <a:t>Ogni volta che aggiungiamo un lato (da triangolo a quadrilatero, da quadrilatero a pentagono, ecc.), aggiungiamo altri 180° al totale:</a:t>
            </a:r>
          </a:p>
          <a:p>
            <a:pPr marL="0" indent="0">
              <a:buNone/>
            </a:pPr>
            <a:endParaRPr lang="it-IT" sz="2800" dirty="0"/>
          </a:p>
          <a:p>
            <a:pPr marL="0" indent="0">
              <a:buNone/>
            </a:pPr>
            <a:r>
              <a:rPr lang="it-IT" sz="2800" dirty="0"/>
              <a:t>Se si tratta di un poligono regolare (tutti i lati sono uguali, tutti gli angoli sono uguali)</a:t>
            </a:r>
          </a:p>
          <a:p>
            <a:pPr marL="0" indent="0">
              <a:buNone/>
            </a:pPr>
            <a:r>
              <a:rPr lang="it-IT" sz="2800" dirty="0"/>
              <a:t>Quindi la regola generale è:</a:t>
            </a:r>
          </a:p>
          <a:p>
            <a:pPr marL="0" indent="0">
              <a:buNone/>
            </a:pPr>
            <a:r>
              <a:rPr lang="it-IT" sz="2800" dirty="0"/>
              <a:t>Somma di angoli interni = (n-2) × 180°</a:t>
            </a:r>
          </a:p>
          <a:p>
            <a:pPr marL="0" indent="0">
              <a:buNone/>
            </a:pPr>
            <a:r>
              <a:rPr lang="it-IT" sz="2800" dirty="0"/>
              <a:t>Ogni angolo (di un poligono regolare) = (n-2) × 180° / </a:t>
            </a:r>
            <a:r>
              <a:rPr lang="it-IT" sz="2800" dirty="0" err="1"/>
              <a:t>n</a:t>
            </a:r>
            <a:endParaRPr lang="it-IT" sz="2800" dirty="0"/>
          </a:p>
          <a:p>
            <a:pPr marL="0" indent="0" algn="just">
              <a:buNone/>
            </a:pPr>
            <a:endParaRPr lang="en-US" sz="2400" b="1" dirty="0"/>
          </a:p>
        </p:txBody>
      </p:sp>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La regola generale</a:t>
            </a:r>
            <a:endParaRPr lang="el-GR" b="1" dirty="0">
              <a:solidFill>
                <a:srgbClr val="166C59"/>
              </a:solidFill>
            </a:endParaRPr>
          </a:p>
        </p:txBody>
      </p:sp>
      <p:pic>
        <p:nvPicPr>
          <p:cNvPr id="7" name="Obrázok 6" descr="Obrázok, na ktorom je stôl&#10;&#10;Automaticky generovaný popis">
            <a:extLst>
              <a:ext uri="{FF2B5EF4-FFF2-40B4-BE49-F238E27FC236}">
                <a16:creationId xmlns:a16="http://schemas.microsoft.com/office/drawing/2014/main" id="{350003F6-2E2A-4DAF-99D4-F248BA70E322}"/>
              </a:ext>
            </a:extLst>
          </p:cNvPr>
          <p:cNvPicPr>
            <a:picLocks noChangeAspect="1"/>
          </p:cNvPicPr>
          <p:nvPr/>
        </p:nvPicPr>
        <p:blipFill>
          <a:blip r:embed="rId2"/>
          <a:stretch>
            <a:fillRect/>
          </a:stretch>
        </p:blipFill>
        <p:spPr>
          <a:xfrm>
            <a:off x="1600200" y="980728"/>
            <a:ext cx="5943600" cy="554482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Angoli esterni di un poligono</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400" dirty="0"/>
              <a:t>Se il lato di un poligono viene esteso, l'angolo che si forma all'esterno del poligono si chiama angolo esterno.</a:t>
            </a:r>
          </a:p>
          <a:p>
            <a:pPr marL="0" indent="0">
              <a:buNone/>
            </a:pPr>
            <a:r>
              <a:rPr lang="it-IT" sz="2400" dirty="0"/>
              <a:t> La somma degli angoli esterni di un poligono è 360°.</a:t>
            </a:r>
          </a:p>
        </p:txBody>
      </p:sp>
      <p:pic>
        <p:nvPicPr>
          <p:cNvPr id="5" name="Obrázok 4" descr="Obrázok, na ktorom je obloha, doplnok&#10;&#10;Automaticky generovaný popis">
            <a:extLst>
              <a:ext uri="{FF2B5EF4-FFF2-40B4-BE49-F238E27FC236}">
                <a16:creationId xmlns:a16="http://schemas.microsoft.com/office/drawing/2014/main" id="{E9298A13-BDA1-4E79-9B49-B52AE3DFBD72}"/>
              </a:ext>
            </a:extLst>
          </p:cNvPr>
          <p:cNvPicPr>
            <a:picLocks noChangeAspect="1"/>
          </p:cNvPicPr>
          <p:nvPr/>
        </p:nvPicPr>
        <p:blipFill>
          <a:blip r:embed="rId2"/>
          <a:stretch>
            <a:fillRect/>
          </a:stretch>
        </p:blipFill>
        <p:spPr>
          <a:xfrm>
            <a:off x="1331640" y="2924944"/>
            <a:ext cx="5943600" cy="357251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Angoli esterni di un poligono</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800" dirty="0"/>
              <a:t>La formula per calcolare la dimensione di un angolo esterno di un poligono regolare è:</a:t>
            </a:r>
          </a:p>
          <a:p>
            <a:pPr marL="0" indent="0">
              <a:buNone/>
            </a:pPr>
            <a:r>
              <a:rPr lang="it-IT" sz="2800" dirty="0"/>
              <a:t> </a:t>
            </a:r>
          </a:p>
          <a:p>
            <a:pPr marL="0" indent="0">
              <a:buNone/>
            </a:pPr>
            <a:r>
              <a:rPr lang="it-IT" sz="2800" dirty="0"/>
              <a:t>Angolo esterno di un poligono regolare = 360 ∕ numero di lati.</a:t>
            </a:r>
          </a:p>
          <a:p>
            <a:pPr marL="0" indent="0">
              <a:buNone/>
            </a:pPr>
            <a:r>
              <a:rPr lang="it-IT" sz="2800" dirty="0"/>
              <a:t> </a:t>
            </a:r>
          </a:p>
          <a:p>
            <a:pPr marL="0" indent="0">
              <a:buNone/>
            </a:pPr>
            <a:r>
              <a:rPr lang="it-IT" sz="2800" dirty="0"/>
              <a:t>Ricordate che la somma fra angolo esterno e angolo interno e l'angolo è 180°.</a:t>
            </a:r>
          </a:p>
        </p:txBody>
      </p:sp>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Ricorda</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buNone/>
            </a:pPr>
            <a:r>
              <a:rPr lang="it-IT" sz="2400" dirty="0"/>
              <a:t>La somma degli angoli di un triangolo è 180°. Per trovare la somma degli angoli interni di un poligono, moltiplicare il numero di triangoli del poligono per 180°.</a:t>
            </a:r>
          </a:p>
          <a:p>
            <a:pPr marL="0" indent="0">
              <a:buNone/>
            </a:pPr>
            <a:r>
              <a:rPr lang="it-IT" sz="2400" dirty="0"/>
              <a:t> </a:t>
            </a:r>
          </a:p>
          <a:p>
            <a:pPr marL="0" indent="0">
              <a:buNone/>
            </a:pPr>
            <a:r>
              <a:rPr lang="it-IT" sz="2400" dirty="0"/>
              <a:t>La formula per calcolare la somma degli angoli interni di un poligono è (n-2) x 180°, dove "</a:t>
            </a:r>
            <a:r>
              <a:rPr lang="it-IT" sz="2400" dirty="0" err="1"/>
              <a:t>n</a:t>
            </a:r>
            <a:r>
              <a:rPr lang="it-IT" sz="2400" dirty="0"/>
              <a:t>" è il numero di lati.</a:t>
            </a:r>
          </a:p>
          <a:p>
            <a:pPr marL="0" indent="0">
              <a:buNone/>
            </a:pPr>
            <a:r>
              <a:rPr lang="it-IT" sz="2400" dirty="0"/>
              <a:t> </a:t>
            </a:r>
          </a:p>
          <a:p>
            <a:pPr marL="0" indent="0">
              <a:buNone/>
            </a:pPr>
            <a:r>
              <a:rPr lang="it-IT" sz="2400" dirty="0"/>
              <a:t>Tutti gli angoli interni di un poligono regolare sono uguali. La formula per calcolare la misura di un angolo interno in un poligono regolare è: somma degli angoli interni/numero di lati.</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Ricorda</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400" dirty="0"/>
              <a:t>La somma degli angoli esterni di un poligono è di 360°.</a:t>
            </a:r>
          </a:p>
          <a:p>
            <a:pPr marL="0" indent="0">
              <a:buNone/>
            </a:pPr>
            <a:r>
              <a:rPr lang="it-IT" sz="2400" dirty="0"/>
              <a:t> </a:t>
            </a:r>
          </a:p>
          <a:p>
            <a:pPr marL="0" indent="0">
              <a:buNone/>
            </a:pPr>
            <a:r>
              <a:rPr lang="it-IT" sz="2400" dirty="0"/>
              <a:t>La formula per calcolare la misura di un angolo esterno in un poligono regolare è: 360/numero di lati.</a:t>
            </a:r>
          </a:p>
          <a:p>
            <a:pPr marL="0" indent="0">
              <a:buNone/>
            </a:pPr>
            <a:r>
              <a:rPr lang="it-IT" sz="2400" dirty="0"/>
              <a:t> </a:t>
            </a:r>
          </a:p>
          <a:p>
            <a:pPr marL="0" indent="0">
              <a:buNone/>
            </a:pPr>
            <a:r>
              <a:rPr lang="it-IT" sz="2400" dirty="0"/>
              <a:t>Se si conosce l'angolo esterno, si può trovare l'angolo interno con la formula: angolo interno + angolo esterno = 180°</a:t>
            </a:r>
          </a:p>
        </p:txBody>
      </p:sp>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err="1">
                <a:solidFill>
                  <a:srgbClr val="166C59"/>
                </a:solidFill>
              </a:rPr>
              <a:t>Polygoni</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it-IT" dirty="0"/>
              <a:t>Un poligono è una forma piana chiusa composta da linee rette. Il poligono non riguarda solo si riferisce solo al numero dei lati. Ci possono essere scenari in cui si ha più di una forma con lo stesso numero di lati. </a:t>
            </a:r>
          </a:p>
          <a:p>
            <a:pPr marL="0" indent="0" algn="just">
              <a:buNone/>
            </a:pPr>
            <a:r>
              <a:rPr lang="en-US" sz="2400" b="1" dirty="0"/>
              <a:t>. </a:t>
            </a:r>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Polygons</a:t>
            </a:r>
            <a:endParaRPr lang="el-GR" b="1" dirty="0">
              <a:solidFill>
                <a:srgbClr val="166C59"/>
              </a:solidFill>
            </a:endParaRPr>
          </a:p>
        </p:txBody>
      </p:sp>
      <p:sp>
        <p:nvSpPr>
          <p:cNvPr id="3" name="Content Placeholder 2"/>
          <p:cNvSpPr>
            <a:spLocks noGrp="1"/>
          </p:cNvSpPr>
          <p:nvPr>
            <p:ph idx="1"/>
          </p:nvPr>
        </p:nvSpPr>
        <p:spPr>
          <a:xfrm>
            <a:off x="481652" y="1166018"/>
            <a:ext cx="8229600" cy="4525963"/>
          </a:xfrm>
        </p:spPr>
        <p:txBody>
          <a:bodyPr/>
          <a:lstStyle/>
          <a:p>
            <a:pPr marL="0" indent="0" algn="just">
              <a:buNone/>
            </a:pPr>
            <a:r>
              <a:rPr lang="it-IT" sz="2800" dirty="0"/>
              <a:t>L'esempio più semplice è che sia il rettangolo che il parallelogramma hanno 4 lati ciascuno, con lati opposti paralleli e di uguale lunghezza. La differenza sta negli angoli: un rettangolo ha angoli di 90 gradi su tutti e 4 i lati, mentre un parallelogramma ha angoli opposti di uguale misura.</a:t>
            </a:r>
          </a:p>
          <a:p>
            <a:pPr marL="0" indent="0" algn="just">
              <a:buNone/>
            </a:pPr>
            <a:endParaRPr lang="en-US" sz="2400" b="1" dirty="0"/>
          </a:p>
          <a:p>
            <a:pPr marL="0" indent="0" algn="just">
              <a:buNone/>
            </a:pPr>
            <a:endParaRPr lang="en-US" sz="2400" b="1" dirty="0"/>
          </a:p>
        </p:txBody>
      </p:sp>
      <p:pic>
        <p:nvPicPr>
          <p:cNvPr id="4" name="Obrázok 3">
            <a:extLst>
              <a:ext uri="{FF2B5EF4-FFF2-40B4-BE49-F238E27FC236}">
                <a16:creationId xmlns:a16="http://schemas.microsoft.com/office/drawing/2014/main" id="{7995DA72-DF7A-43B2-A7B8-AAB9D5F5DE56}"/>
              </a:ext>
            </a:extLst>
          </p:cNvPr>
          <p:cNvPicPr>
            <a:picLocks noChangeAspect="1"/>
          </p:cNvPicPr>
          <p:nvPr/>
        </p:nvPicPr>
        <p:blipFill>
          <a:blip r:embed="rId2"/>
          <a:stretch>
            <a:fillRect/>
          </a:stretch>
        </p:blipFill>
        <p:spPr>
          <a:xfrm>
            <a:off x="2308542" y="3789040"/>
            <a:ext cx="4526915" cy="295656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rgbClr val="166C59"/>
                </a:solidFill>
              </a:rPr>
              <a:t>Angoli</a:t>
            </a:r>
            <a:r>
              <a:rPr lang="en-US" b="1" dirty="0">
                <a:solidFill>
                  <a:srgbClr val="166C59"/>
                </a:solidFill>
              </a:rPr>
              <a:t> </a:t>
            </a:r>
            <a:r>
              <a:rPr lang="en-US" b="1" dirty="0" err="1">
                <a:solidFill>
                  <a:srgbClr val="166C59"/>
                </a:solidFill>
              </a:rPr>
              <a:t>interni</a:t>
            </a:r>
            <a:r>
              <a:rPr lang="en-US" b="1" dirty="0">
                <a:solidFill>
                  <a:srgbClr val="166C59"/>
                </a:solidFill>
              </a:rPr>
              <a:t> di un </a:t>
            </a:r>
            <a:r>
              <a:rPr lang="en-US" b="1" dirty="0" err="1">
                <a:solidFill>
                  <a:srgbClr val="166C59"/>
                </a:solidFill>
              </a:rPr>
              <a:t>poligono</a:t>
            </a:r>
            <a:endParaRPr lang="el-GR" b="1" dirty="0">
              <a:solidFill>
                <a:srgbClr val="166C59"/>
              </a:solidFill>
            </a:endParaRPr>
          </a:p>
        </p:txBody>
      </p:sp>
      <p:pic>
        <p:nvPicPr>
          <p:cNvPr id="5" name="Obrázok 4">
            <a:extLst>
              <a:ext uri="{FF2B5EF4-FFF2-40B4-BE49-F238E27FC236}">
                <a16:creationId xmlns:a16="http://schemas.microsoft.com/office/drawing/2014/main" id="{92547F12-05F0-4D8D-96A6-7346A7615444}"/>
              </a:ext>
            </a:extLst>
          </p:cNvPr>
          <p:cNvPicPr>
            <a:picLocks noChangeAspect="1"/>
          </p:cNvPicPr>
          <p:nvPr/>
        </p:nvPicPr>
        <p:blipFill>
          <a:blip r:embed="rId2"/>
          <a:stretch>
            <a:fillRect/>
          </a:stretch>
        </p:blipFill>
        <p:spPr>
          <a:xfrm>
            <a:off x="363833" y="3615874"/>
            <a:ext cx="4211525" cy="1829350"/>
          </a:xfrm>
          <a:prstGeom prst="rect">
            <a:avLst/>
          </a:prstGeom>
        </p:spPr>
      </p:pic>
      <p:pic>
        <p:nvPicPr>
          <p:cNvPr id="7" name="Obrázok 6">
            <a:extLst>
              <a:ext uri="{FF2B5EF4-FFF2-40B4-BE49-F238E27FC236}">
                <a16:creationId xmlns:a16="http://schemas.microsoft.com/office/drawing/2014/main" id="{46F22F56-A727-4A97-874C-E9337117AD52}"/>
              </a:ext>
            </a:extLst>
          </p:cNvPr>
          <p:cNvPicPr>
            <a:picLocks noChangeAspect="1"/>
          </p:cNvPicPr>
          <p:nvPr/>
        </p:nvPicPr>
        <p:blipFill>
          <a:blip r:embed="rId3"/>
          <a:stretch>
            <a:fillRect/>
          </a:stretch>
        </p:blipFill>
        <p:spPr>
          <a:xfrm>
            <a:off x="4211959" y="3318690"/>
            <a:ext cx="4496417" cy="2414566"/>
          </a:xfrm>
          <a:prstGeom prst="rect">
            <a:avLst/>
          </a:prstGeom>
        </p:spPr>
      </p:pic>
      <p:sp>
        <p:nvSpPr>
          <p:cNvPr id="4" name="BlokTextu 3">
            <a:extLst>
              <a:ext uri="{FF2B5EF4-FFF2-40B4-BE49-F238E27FC236}">
                <a16:creationId xmlns:a16="http://schemas.microsoft.com/office/drawing/2014/main" id="{6A4CE2C2-53E4-4E16-9BB0-0C77A3197A42}"/>
              </a:ext>
            </a:extLst>
          </p:cNvPr>
          <p:cNvSpPr txBox="1"/>
          <p:nvPr/>
        </p:nvSpPr>
        <p:spPr>
          <a:xfrm>
            <a:off x="457200" y="1268760"/>
            <a:ext cx="8229600" cy="1569660"/>
          </a:xfrm>
          <a:prstGeom prst="rect">
            <a:avLst/>
          </a:prstGeom>
          <a:noFill/>
        </p:spPr>
        <p:txBody>
          <a:bodyPr wrap="square" rtlCol="0">
            <a:spAutoFit/>
          </a:bodyPr>
          <a:lstStyle/>
          <a:p>
            <a:r>
              <a:rPr lang="it-IT" sz="2400" dirty="0"/>
              <a:t>Sappiamo che un poligono è una figura bidimensionale a più lati composta da segmenti di retta. La somma degli angoli di un poligono è la misura totale di tutti gli angoli interni di un poligono.</a:t>
            </a:r>
          </a:p>
        </p:txBody>
      </p:sp>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rgbClr val="166C59"/>
                </a:solidFill>
              </a:rPr>
              <a:t>Angoli</a:t>
            </a:r>
            <a:r>
              <a:rPr lang="en-US" b="1" dirty="0">
                <a:solidFill>
                  <a:srgbClr val="166C59"/>
                </a:solidFill>
              </a:rPr>
              <a:t> </a:t>
            </a:r>
            <a:r>
              <a:rPr lang="en-US" b="1" dirty="0" err="1">
                <a:solidFill>
                  <a:srgbClr val="166C59"/>
                </a:solidFill>
              </a:rPr>
              <a:t>interni</a:t>
            </a:r>
            <a:r>
              <a:rPr lang="en-US" b="1" dirty="0">
                <a:solidFill>
                  <a:srgbClr val="166C59"/>
                </a:solidFill>
              </a:rPr>
              <a:t> di un </a:t>
            </a:r>
            <a:r>
              <a:rPr lang="en-US" b="1" dirty="0" err="1">
                <a:solidFill>
                  <a:srgbClr val="166C59"/>
                </a:solidFill>
              </a:rPr>
              <a:t>poligono</a:t>
            </a:r>
            <a:endParaRPr lang="el-GR" b="1" dirty="0">
              <a:solidFill>
                <a:srgbClr val="166C59"/>
              </a:solidFill>
            </a:endParaRPr>
          </a:p>
        </p:txBody>
      </p:sp>
      <p:sp>
        <p:nvSpPr>
          <p:cNvPr id="3" name="Content Placeholder 2"/>
          <p:cNvSpPr>
            <a:spLocks noGrp="1"/>
          </p:cNvSpPr>
          <p:nvPr>
            <p:ph idx="1"/>
          </p:nvPr>
        </p:nvSpPr>
        <p:spPr/>
        <p:txBody>
          <a:bodyPr/>
          <a:lstStyle/>
          <a:p>
            <a:r>
              <a:rPr lang="it-IT" dirty="0"/>
              <a:t>Per trovare la somma degli angoli interni di un poligono, dividere il poligono in triangoli come in figura.</a:t>
            </a:r>
          </a:p>
        </p:txBody>
      </p:sp>
      <p:pic>
        <p:nvPicPr>
          <p:cNvPr id="5" name="Obrázok 4">
            <a:extLst>
              <a:ext uri="{FF2B5EF4-FFF2-40B4-BE49-F238E27FC236}">
                <a16:creationId xmlns:a16="http://schemas.microsoft.com/office/drawing/2014/main" id="{6E106274-B0DD-495F-B88F-F4A55E17D51B}"/>
              </a:ext>
            </a:extLst>
          </p:cNvPr>
          <p:cNvPicPr>
            <a:picLocks noChangeAspect="1"/>
          </p:cNvPicPr>
          <p:nvPr/>
        </p:nvPicPr>
        <p:blipFill>
          <a:blip r:embed="rId2"/>
          <a:stretch>
            <a:fillRect/>
          </a:stretch>
        </p:blipFill>
        <p:spPr>
          <a:xfrm>
            <a:off x="971600" y="3226861"/>
            <a:ext cx="7555676" cy="2855759"/>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rgbClr val="166C59"/>
                </a:solidFill>
              </a:rPr>
              <a:t>Angoli</a:t>
            </a:r>
            <a:r>
              <a:rPr lang="en-US" b="1" dirty="0">
                <a:solidFill>
                  <a:srgbClr val="166C59"/>
                </a:solidFill>
              </a:rPr>
              <a:t> </a:t>
            </a:r>
            <a:r>
              <a:rPr lang="en-US" b="1" dirty="0" err="1">
                <a:solidFill>
                  <a:srgbClr val="166C59"/>
                </a:solidFill>
              </a:rPr>
              <a:t>interni</a:t>
            </a:r>
            <a:r>
              <a:rPr lang="en-US" b="1" dirty="0">
                <a:solidFill>
                  <a:srgbClr val="166C59"/>
                </a:solidFill>
              </a:rPr>
              <a:t> di un </a:t>
            </a:r>
            <a:r>
              <a:rPr lang="en-US" b="1" dirty="0" err="1">
                <a:solidFill>
                  <a:srgbClr val="166C59"/>
                </a:solidFill>
              </a:rPr>
              <a:t>poligono</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it-IT" sz="2400" dirty="0"/>
              <a:t>La somma degli angoli di un triangolo è 180°. Per trovare la somma degli angoli interni di un poligono, moltiplicare il numero di triangoli del poligono per 180°.</a:t>
            </a:r>
          </a:p>
          <a:p>
            <a:pPr marL="0" indent="0">
              <a:buNone/>
            </a:pPr>
            <a:r>
              <a:rPr lang="it-IT" sz="2400" dirty="0"/>
              <a:t> </a:t>
            </a:r>
          </a:p>
          <a:p>
            <a:pPr marL="0" indent="0">
              <a:buNone/>
            </a:pPr>
            <a:r>
              <a:rPr lang="it-IT" sz="2400" dirty="0"/>
              <a:t>Poiché tutti gli angoli interni dei poligoni regolari sono uguali. Pertanto, la formula per trovare gli angoli di un poligono regolare è data da;</a:t>
            </a:r>
          </a:p>
          <a:p>
            <a:pPr marL="0" indent="0">
              <a:buNone/>
            </a:pPr>
            <a:r>
              <a:rPr lang="it-IT" sz="2400" dirty="0"/>
              <a:t> </a:t>
            </a:r>
          </a:p>
          <a:p>
            <a:pPr marL="0" indent="0">
              <a:buNone/>
            </a:pPr>
            <a:r>
              <a:rPr lang="it-IT" sz="2400" dirty="0"/>
              <a:t>Somma degli angoli interni = 180° * (</a:t>
            </a:r>
            <a:r>
              <a:rPr lang="it-IT" sz="2400" dirty="0" err="1"/>
              <a:t>n</a:t>
            </a:r>
            <a:r>
              <a:rPr lang="it-IT" sz="2400" dirty="0"/>
              <a:t> - 2)</a:t>
            </a:r>
          </a:p>
          <a:p>
            <a:pPr marL="0" indent="0">
              <a:buNone/>
            </a:pPr>
            <a:r>
              <a:rPr lang="it-IT" sz="2400" dirty="0"/>
              <a:t> </a:t>
            </a:r>
          </a:p>
          <a:p>
            <a:pPr marL="0" indent="0">
              <a:buNone/>
            </a:pPr>
            <a:r>
              <a:rPr lang="it-IT" sz="2400" dirty="0"/>
              <a:t>Dove </a:t>
            </a:r>
            <a:r>
              <a:rPr lang="it-IT" sz="2400" dirty="0" err="1"/>
              <a:t>n</a:t>
            </a:r>
            <a:r>
              <a:rPr lang="it-IT" sz="2400" dirty="0"/>
              <a:t> = il numero di lati di un poligono.</a:t>
            </a:r>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Triangoli</a:t>
            </a:r>
            <a:endParaRPr lang="el-GR" b="1" dirty="0">
              <a:solidFill>
                <a:srgbClr val="166C59"/>
              </a:solidFill>
            </a:endParaRPr>
          </a:p>
        </p:txBody>
      </p:sp>
      <p:sp>
        <p:nvSpPr>
          <p:cNvPr id="3" name="Content Placeholder 2"/>
          <p:cNvSpPr>
            <a:spLocks noGrp="1"/>
          </p:cNvSpPr>
          <p:nvPr>
            <p:ph idx="1"/>
          </p:nvPr>
        </p:nvSpPr>
        <p:spPr/>
        <p:txBody>
          <a:bodyPr/>
          <a:lstStyle/>
          <a:p>
            <a:r>
              <a:rPr lang="it-IT" dirty="0"/>
              <a:t>La somma degli angoli interni di un triangolo è 180°</a:t>
            </a:r>
          </a:p>
        </p:txBody>
      </p:sp>
      <p:pic>
        <p:nvPicPr>
          <p:cNvPr id="6" name="Obrázok 5">
            <a:extLst>
              <a:ext uri="{FF2B5EF4-FFF2-40B4-BE49-F238E27FC236}">
                <a16:creationId xmlns:a16="http://schemas.microsoft.com/office/drawing/2014/main" id="{1EE345D1-7E32-494D-8C74-3A19BBB7E8A5}"/>
              </a:ext>
            </a:extLst>
          </p:cNvPr>
          <p:cNvPicPr>
            <a:picLocks noChangeAspect="1"/>
          </p:cNvPicPr>
          <p:nvPr/>
        </p:nvPicPr>
        <p:blipFill>
          <a:blip r:embed="rId2"/>
          <a:stretch>
            <a:fillRect/>
          </a:stretch>
        </p:blipFill>
        <p:spPr>
          <a:xfrm>
            <a:off x="681802" y="2780928"/>
            <a:ext cx="3593588" cy="2385040"/>
          </a:xfrm>
          <a:prstGeom prst="rect">
            <a:avLst/>
          </a:prstGeom>
        </p:spPr>
      </p:pic>
      <p:pic>
        <p:nvPicPr>
          <p:cNvPr id="7" name="Obrázok 6">
            <a:extLst>
              <a:ext uri="{FF2B5EF4-FFF2-40B4-BE49-F238E27FC236}">
                <a16:creationId xmlns:a16="http://schemas.microsoft.com/office/drawing/2014/main" id="{3D2FDE81-0720-4C41-8BF2-B6750B591EDA}"/>
              </a:ext>
            </a:extLst>
          </p:cNvPr>
          <p:cNvPicPr>
            <a:picLocks noChangeAspect="1"/>
          </p:cNvPicPr>
          <p:nvPr/>
        </p:nvPicPr>
        <p:blipFill>
          <a:blip r:embed="rId3"/>
          <a:stretch>
            <a:fillRect/>
          </a:stretch>
        </p:blipFill>
        <p:spPr>
          <a:xfrm>
            <a:off x="4499992" y="2799919"/>
            <a:ext cx="3594071" cy="245788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Triangoli</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400" dirty="0"/>
              <a:t>Un triangolo ha 3 lati, quindi,</a:t>
            </a:r>
          </a:p>
          <a:p>
            <a:pPr marL="0" indent="0">
              <a:buNone/>
            </a:pPr>
            <a:r>
              <a:rPr lang="it-IT" sz="2400" dirty="0"/>
              <a:t> </a:t>
            </a:r>
            <a:r>
              <a:rPr lang="it-IT" sz="2400" dirty="0" err="1"/>
              <a:t>n</a:t>
            </a:r>
            <a:r>
              <a:rPr lang="it-IT" sz="2400" dirty="0"/>
              <a:t> = 3</a:t>
            </a:r>
          </a:p>
          <a:p>
            <a:pPr marL="0" indent="0">
              <a:buNone/>
            </a:pPr>
            <a:r>
              <a:rPr lang="it-IT" sz="2400" dirty="0"/>
              <a:t> </a:t>
            </a:r>
          </a:p>
          <a:p>
            <a:pPr marL="0" indent="0">
              <a:buNone/>
            </a:pPr>
            <a:r>
              <a:rPr lang="it-IT" sz="2400" dirty="0"/>
              <a:t>Sostituire </a:t>
            </a:r>
            <a:r>
              <a:rPr lang="it-IT" sz="2400" dirty="0" err="1"/>
              <a:t>n</a:t>
            </a:r>
            <a:r>
              <a:rPr lang="it-IT" sz="2400" dirty="0"/>
              <a:t> = 3 nella formula per trovare gli angoli di un poligono.</a:t>
            </a:r>
          </a:p>
          <a:p>
            <a:pPr marL="0" indent="0">
              <a:buNone/>
            </a:pPr>
            <a:r>
              <a:rPr lang="it-IT" sz="2400" dirty="0"/>
              <a:t> </a:t>
            </a:r>
          </a:p>
          <a:p>
            <a:pPr marL="0" indent="0">
              <a:buNone/>
            </a:pPr>
            <a:r>
              <a:rPr lang="it-IT" sz="2400" dirty="0"/>
              <a:t>Somma degli angoli interni = 180° * (</a:t>
            </a:r>
            <a:r>
              <a:rPr lang="it-IT" sz="2400" dirty="0" err="1"/>
              <a:t>n</a:t>
            </a:r>
            <a:r>
              <a:rPr lang="it-IT" sz="2400" dirty="0"/>
              <a:t> - 2)</a:t>
            </a:r>
          </a:p>
          <a:p>
            <a:pPr marL="0" indent="0">
              <a:buNone/>
            </a:pPr>
            <a:r>
              <a:rPr lang="it-IT" sz="2400" dirty="0"/>
              <a:t> = 180° * (3 - 2)</a:t>
            </a:r>
          </a:p>
          <a:p>
            <a:pPr marL="0" indent="0">
              <a:buNone/>
            </a:pPr>
            <a:r>
              <a:rPr lang="it-IT" sz="2400" dirty="0"/>
              <a:t> = 180° * 1</a:t>
            </a:r>
          </a:p>
          <a:p>
            <a:pPr marL="0" indent="0">
              <a:buNone/>
            </a:pPr>
            <a:r>
              <a:rPr lang="it-IT" sz="2400" dirty="0"/>
              <a:t> = 180°</a:t>
            </a:r>
          </a:p>
        </p:txBody>
      </p:sp>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Quadrilateri (Quadrato, etc)</a:t>
            </a:r>
            <a:endParaRPr lang="el-GR" b="1" dirty="0">
              <a:solidFill>
                <a:srgbClr val="166C59"/>
              </a:solidFill>
            </a:endParaRPr>
          </a:p>
        </p:txBody>
      </p:sp>
      <p:sp>
        <p:nvSpPr>
          <p:cNvPr id="3" name="Content Placeholder 2"/>
          <p:cNvSpPr>
            <a:spLocks noGrp="1"/>
          </p:cNvSpPr>
          <p:nvPr>
            <p:ph idx="1"/>
          </p:nvPr>
        </p:nvSpPr>
        <p:spPr/>
        <p:txBody>
          <a:bodyPr/>
          <a:lstStyle/>
          <a:p>
            <a:pPr marL="0" indent="0">
              <a:buNone/>
            </a:pPr>
            <a:r>
              <a:rPr lang="it-IT" sz="2800" dirty="0"/>
              <a:t>Un quadrilatero ha 4 lati retti.</a:t>
            </a:r>
          </a:p>
          <a:p>
            <a:pPr marL="0" indent="0">
              <a:buNone/>
            </a:pPr>
            <a:r>
              <a:rPr lang="it-IT" sz="2800" dirty="0"/>
              <a:t>La somma degli  angoli interni di un quadrilatero è pari a 360°, perché in un quadrato ci sono 2 triangoli.</a:t>
            </a:r>
          </a:p>
        </p:txBody>
      </p:sp>
      <p:pic>
        <p:nvPicPr>
          <p:cNvPr id="5" name="Obrázok 4">
            <a:extLst>
              <a:ext uri="{FF2B5EF4-FFF2-40B4-BE49-F238E27FC236}">
                <a16:creationId xmlns:a16="http://schemas.microsoft.com/office/drawing/2014/main" id="{8FD08DCE-EB3F-40B4-B3C9-607A292C509E}"/>
              </a:ext>
            </a:extLst>
          </p:cNvPr>
          <p:cNvPicPr>
            <a:picLocks noChangeAspect="1"/>
          </p:cNvPicPr>
          <p:nvPr/>
        </p:nvPicPr>
        <p:blipFill>
          <a:blip r:embed="rId2"/>
          <a:stretch>
            <a:fillRect/>
          </a:stretch>
        </p:blipFill>
        <p:spPr>
          <a:xfrm>
            <a:off x="323528" y="3128742"/>
            <a:ext cx="3923928" cy="2455118"/>
          </a:xfrm>
          <a:prstGeom prst="rect">
            <a:avLst/>
          </a:prstGeom>
        </p:spPr>
      </p:pic>
      <p:pic>
        <p:nvPicPr>
          <p:cNvPr id="7" name="Obrázok 6">
            <a:extLst>
              <a:ext uri="{FF2B5EF4-FFF2-40B4-BE49-F238E27FC236}">
                <a16:creationId xmlns:a16="http://schemas.microsoft.com/office/drawing/2014/main" id="{001A28B9-C72C-4E13-AB83-5EBAB43A72B9}"/>
              </a:ext>
            </a:extLst>
          </p:cNvPr>
          <p:cNvPicPr>
            <a:picLocks noChangeAspect="1"/>
          </p:cNvPicPr>
          <p:nvPr/>
        </p:nvPicPr>
        <p:blipFill>
          <a:blip r:embed="rId3"/>
          <a:stretch>
            <a:fillRect/>
          </a:stretch>
        </p:blipFill>
        <p:spPr>
          <a:xfrm>
            <a:off x="4407096" y="3128742"/>
            <a:ext cx="3947153" cy="2455118"/>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906</Words>
  <Application>Microsoft Macintosh PowerPoint</Application>
  <PresentationFormat>Presentazione su schermo (4:3)</PresentationFormat>
  <Paragraphs>86</Paragraphs>
  <Slides>19</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19</vt:i4>
      </vt:variant>
    </vt:vector>
  </HeadingPairs>
  <TitlesOfParts>
    <vt:vector size="23" baseType="lpstr">
      <vt:lpstr>Adobe Heiti Std R</vt:lpstr>
      <vt:lpstr>Arial</vt:lpstr>
      <vt:lpstr>Calibri</vt:lpstr>
      <vt:lpstr>Office Theme</vt:lpstr>
      <vt:lpstr>Calcolare gli angoli dei poligoni</vt:lpstr>
      <vt:lpstr>Polygoni</vt:lpstr>
      <vt:lpstr>Polygons</vt:lpstr>
      <vt:lpstr>Angoli interni di un poligono</vt:lpstr>
      <vt:lpstr>Angoli interni di un poligono</vt:lpstr>
      <vt:lpstr>Angoli interni di un poligono</vt:lpstr>
      <vt:lpstr>Triangoli</vt:lpstr>
      <vt:lpstr>Triangoli</vt:lpstr>
      <vt:lpstr>Quadrilateri (Quadrato, etc)</vt:lpstr>
      <vt:lpstr>Quadrilateri (Quadrato, etc)</vt:lpstr>
      <vt:lpstr>Quadrilateri (Quadrato, etc)</vt:lpstr>
      <vt:lpstr>Pentagono</vt:lpstr>
      <vt:lpstr>Pentagono</vt:lpstr>
      <vt:lpstr>La regola generale</vt:lpstr>
      <vt:lpstr>La regola generale</vt:lpstr>
      <vt:lpstr>Angoli esterni di un poligono</vt:lpstr>
      <vt:lpstr>Angoli esterni di un poligono</vt:lpstr>
      <vt:lpstr>Ricorda</vt:lpstr>
      <vt:lpstr>Ricorda</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Dario La Guardia</cp:lastModifiedBy>
  <cp:revision>25</cp:revision>
  <dcterms:created xsi:type="dcterms:W3CDTF">2016-10-07T11:12:08Z</dcterms:created>
  <dcterms:modified xsi:type="dcterms:W3CDTF">2022-06-28T10:34:09Z</dcterms:modified>
  <cp:category/>
</cp:coreProperties>
</file>