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3"/>
  </p:normalViewPr>
  <p:slideViewPr>
    <p:cSldViewPr>
      <p:cViewPr varScale="1">
        <p:scale>
          <a:sx n="117" d="100"/>
          <a:sy n="117" d="100"/>
        </p:scale>
        <p:origin x="2024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29/06/22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29/6/22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166C59"/>
                </a:solidFill>
              </a:rPr>
              <a:t>Pensiero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computazionale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Misure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Comparazione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Conversione</a:t>
            </a:r>
            <a:r>
              <a:rPr lang="en-US" b="1" dirty="0">
                <a:solidFill>
                  <a:srgbClr val="166C59"/>
                </a:solidFill>
              </a:rPr>
              <a:t> 2</a:t>
            </a:r>
            <a:endParaRPr lang="it-IT" b="1" dirty="0">
              <a:solidFill>
                <a:srgbClr val="166C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Formule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6" name="Obrázok 5" descr="Obrázok, na ktorom je stôl&#10;&#10;Automaticky generovaný popis">
            <a:extLst>
              <a:ext uri="{FF2B5EF4-FFF2-40B4-BE49-F238E27FC236}">
                <a16:creationId xmlns:a16="http://schemas.microsoft.com/office/drawing/2014/main" id="{8779F30F-A303-444E-B55E-AE9AA0555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052736"/>
            <a:ext cx="5943600" cy="514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Unità di volume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53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L'unità</a:t>
            </a:r>
            <a:r>
              <a:rPr lang="en-US" sz="2400" b="1" dirty="0"/>
              <a:t> di </a:t>
            </a:r>
            <a:r>
              <a:rPr lang="en-US" sz="2400" b="1" dirty="0" err="1"/>
              <a:t>misura</a:t>
            </a:r>
            <a:r>
              <a:rPr lang="en-US" sz="2400" b="1" dirty="0"/>
              <a:t> standard </a:t>
            </a:r>
            <a:r>
              <a:rPr lang="en-US" sz="2400" b="1" dirty="0" err="1"/>
              <a:t>internazionale</a:t>
            </a:r>
            <a:r>
              <a:rPr lang="en-US" sz="2400" b="1" dirty="0"/>
              <a:t> del volume </a:t>
            </a:r>
            <a:r>
              <a:rPr lang="en-US" sz="2400" b="1" dirty="0" err="1"/>
              <a:t>è</a:t>
            </a:r>
            <a:r>
              <a:rPr lang="en-US" sz="2400" b="1" dirty="0"/>
              <a:t> il metro </a:t>
            </a:r>
            <a:r>
              <a:rPr lang="en-US" sz="2400" b="1" dirty="0" err="1"/>
              <a:t>cubo</a:t>
            </a:r>
            <a:r>
              <a:rPr lang="en-US" sz="2400" b="1" dirty="0"/>
              <a:t> (m3), </a:t>
            </a:r>
            <a:r>
              <a:rPr lang="en-US" sz="2400" b="1" dirty="0" err="1"/>
              <a:t>poiché</a:t>
            </a:r>
            <a:r>
              <a:rPr lang="en-US" sz="2400" b="1" dirty="0"/>
              <a:t> il volume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quantità</a:t>
            </a:r>
            <a:r>
              <a:rPr lang="en-US" sz="2400" b="1" dirty="0"/>
              <a:t> </a:t>
            </a:r>
            <a:r>
              <a:rPr lang="en-US" sz="2400" b="1" dirty="0" err="1"/>
              <a:t>dello</a:t>
            </a:r>
            <a:r>
              <a:rPr lang="en-US" sz="2400" b="1" dirty="0"/>
              <a:t>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tridimensionale</a:t>
            </a:r>
            <a:r>
              <a:rPr lang="en-US" sz="2400" b="1" dirty="0"/>
              <a:t> </a:t>
            </a:r>
            <a:r>
              <a:rPr lang="en-US" sz="2400" b="1" dirty="0" err="1"/>
              <a:t>occupato</a:t>
            </a:r>
            <a:r>
              <a:rPr lang="en-US" sz="2400" b="1" dirty="0"/>
              <a:t> da </a:t>
            </a:r>
            <a:r>
              <a:rPr lang="en-US" sz="2400" b="1" dirty="0" err="1"/>
              <a:t>una</a:t>
            </a:r>
            <a:r>
              <a:rPr lang="en-US" sz="2400" b="1" dirty="0"/>
              <a:t> forma o da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superficie</a:t>
            </a:r>
            <a:r>
              <a:rPr lang="en-US" sz="2400" b="1" dirty="0"/>
              <a:t>. </a:t>
            </a:r>
            <a:r>
              <a:rPr lang="en-US" sz="2400" b="1" dirty="0" err="1"/>
              <a:t>Tuttavia</a:t>
            </a:r>
            <a:r>
              <a:rPr lang="en-US" sz="2400" b="1" dirty="0"/>
              <a:t>, </a:t>
            </a:r>
            <a:r>
              <a:rPr lang="en-US" sz="2400" b="1" dirty="0" err="1"/>
              <a:t>l'unità</a:t>
            </a:r>
            <a:r>
              <a:rPr lang="en-US" sz="2400" b="1" dirty="0"/>
              <a:t> di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più</a:t>
            </a:r>
            <a:r>
              <a:rPr lang="en-US" sz="2400" b="1" dirty="0"/>
              <a:t> </a:t>
            </a:r>
            <a:r>
              <a:rPr lang="en-US" sz="2400" b="1" dirty="0" err="1"/>
              <a:t>comunemente</a:t>
            </a:r>
            <a:r>
              <a:rPr lang="en-US" sz="2400" b="1" dirty="0"/>
              <a:t> </a:t>
            </a:r>
            <a:r>
              <a:rPr lang="en-US" sz="2400" b="1" dirty="0" err="1"/>
              <a:t>utilizzata</a:t>
            </a:r>
            <a:r>
              <a:rPr lang="en-US" sz="2400" b="1" dirty="0"/>
              <a:t> per il volume </a:t>
            </a:r>
            <a:r>
              <a:rPr lang="en-US" sz="2400" b="1" dirty="0" err="1"/>
              <a:t>è</a:t>
            </a:r>
            <a:r>
              <a:rPr lang="en-US" sz="2400" b="1" dirty="0"/>
              <a:t> il </a:t>
            </a:r>
            <a:r>
              <a:rPr lang="en-US" sz="2400" b="1" dirty="0" err="1"/>
              <a:t>litro</a:t>
            </a:r>
            <a:r>
              <a:rPr lang="en-US" sz="2400" b="1" dirty="0"/>
              <a:t>. </a:t>
            </a:r>
            <a:r>
              <a:rPr lang="en-US" sz="2400" b="1" dirty="0" err="1"/>
              <a:t>Oltre</a:t>
            </a:r>
            <a:r>
              <a:rPr lang="en-US" sz="2400" b="1" dirty="0"/>
              <a:t> a </a:t>
            </a:r>
            <a:r>
              <a:rPr lang="en-US" sz="2400" b="1" dirty="0" err="1"/>
              <a:t>questa</a:t>
            </a:r>
            <a:r>
              <a:rPr lang="en-US" sz="2400" b="1" dirty="0"/>
              <a:t>,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volumi</a:t>
            </a:r>
            <a:r>
              <a:rPr lang="en-US" sz="2400" b="1" dirty="0"/>
              <a:t> </a:t>
            </a:r>
            <a:r>
              <a:rPr lang="en-US" sz="2400" b="1" dirty="0" err="1"/>
              <a:t>grandi</a:t>
            </a:r>
            <a:r>
              <a:rPr lang="en-US" sz="2400" b="1" dirty="0"/>
              <a:t> e </a:t>
            </a:r>
            <a:r>
              <a:rPr lang="en-US" sz="2400" b="1" dirty="0" err="1"/>
              <a:t>piccoli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</a:t>
            </a:r>
            <a:r>
              <a:rPr lang="en-US" sz="2400" b="1" dirty="0" err="1"/>
              <a:t>misurati</a:t>
            </a:r>
            <a:r>
              <a:rPr lang="en-US" sz="2400" b="1" dirty="0"/>
              <a:t> in </a:t>
            </a:r>
            <a:r>
              <a:rPr lang="en-US" sz="2400" b="1" dirty="0" err="1"/>
              <a:t>altre</a:t>
            </a:r>
            <a:r>
              <a:rPr lang="en-US" sz="2400" b="1" dirty="0"/>
              <a:t> </a:t>
            </a:r>
            <a:r>
              <a:rPr lang="en-US" sz="2400" b="1" dirty="0" err="1"/>
              <a:t>unità</a:t>
            </a:r>
            <a:r>
              <a:rPr lang="en-US" sz="2400" b="1" dirty="0"/>
              <a:t> come il </a:t>
            </a:r>
            <a:r>
              <a:rPr lang="en-US" sz="2400" b="1" dirty="0" err="1"/>
              <a:t>millilitro</a:t>
            </a:r>
            <a:r>
              <a:rPr lang="en-US" sz="2400" b="1" dirty="0"/>
              <a:t> (ml), il </a:t>
            </a:r>
            <a:r>
              <a:rPr lang="en-US" sz="2400" b="1" dirty="0" err="1"/>
              <a:t>decilitro</a:t>
            </a:r>
            <a:r>
              <a:rPr lang="en-US" sz="2400" b="1" dirty="0"/>
              <a:t> (dl) e </a:t>
            </a:r>
            <a:r>
              <a:rPr lang="en-US" sz="2400" b="1" dirty="0" err="1"/>
              <a:t>altre</a:t>
            </a:r>
            <a:r>
              <a:rPr lang="en-US" sz="2400" b="1" dirty="0"/>
              <a:t> </a:t>
            </a:r>
            <a:r>
              <a:rPr lang="en-US" sz="2400" b="1" dirty="0" err="1"/>
              <a:t>ancora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Unità di volume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5" name="Obrázok 4" descr="Obrázok, na ktorom je stôl&#10;&#10;Automaticky generovaný popis">
            <a:extLst>
              <a:ext uri="{FF2B5EF4-FFF2-40B4-BE49-F238E27FC236}">
                <a16:creationId xmlns:a16="http://schemas.microsoft.com/office/drawing/2014/main" id="{7843F96B-A2A4-4296-A268-5541A1C0A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80728"/>
            <a:ext cx="6435090" cy="538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Conversione fra unità di misura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CAE2A7F-078C-4EEC-AE2F-07CCC410F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85850"/>
            <a:ext cx="5906135" cy="2343150"/>
          </a:xfrm>
          <a:prstGeom prst="rect">
            <a:avLst/>
          </a:prstGeom>
        </p:spPr>
      </p:pic>
      <p:pic>
        <p:nvPicPr>
          <p:cNvPr id="5" name="Obrázok 4" descr="Obrázok, na ktorom je stôl&#10;&#10;Automaticky generovaný popis">
            <a:extLst>
              <a:ext uri="{FF2B5EF4-FFF2-40B4-BE49-F238E27FC236}">
                <a16:creationId xmlns:a16="http://schemas.microsoft.com/office/drawing/2014/main" id="{A08C73D6-8544-4F55-91BD-72774266D5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0" b="48645"/>
          <a:stretch/>
        </p:blipFill>
        <p:spPr bwMode="auto">
          <a:xfrm>
            <a:off x="1499219" y="3455218"/>
            <a:ext cx="5897880" cy="1661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2FC233FC-5872-44C1-AE4F-B68DF23B271A}"/>
              </a:ext>
            </a:extLst>
          </p:cNvPr>
          <p:cNvSpPr txBox="1"/>
          <p:nvPr/>
        </p:nvSpPr>
        <p:spPr>
          <a:xfrm>
            <a:off x="1331640" y="5013176"/>
            <a:ext cx="6408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Per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lunghezza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usa</a:t>
            </a:r>
            <a:r>
              <a:rPr lang="en-US" sz="2400" b="1" dirty="0"/>
              <a:t> la </a:t>
            </a:r>
            <a:r>
              <a:rPr lang="en-US" sz="2400" b="1" dirty="0" err="1"/>
              <a:t>conversione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volta</a:t>
            </a:r>
          </a:p>
          <a:p>
            <a:r>
              <a:rPr lang="en-US" sz="2400" b="1" dirty="0"/>
              <a:t>Per </a:t>
            </a:r>
            <a:r>
              <a:rPr lang="en-US" sz="2400" b="1" dirty="0" err="1"/>
              <a:t>un'area</a:t>
            </a:r>
            <a:r>
              <a:rPr lang="en-US" sz="2400" b="1" dirty="0"/>
              <a:t> -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usa</a:t>
            </a:r>
            <a:r>
              <a:rPr lang="en-US" sz="2400" b="1" dirty="0"/>
              <a:t> la </a:t>
            </a:r>
            <a:r>
              <a:rPr lang="en-US" sz="2400" b="1" dirty="0" err="1"/>
              <a:t>conversione</a:t>
            </a:r>
            <a:r>
              <a:rPr lang="en-US" sz="2400" b="1" dirty="0"/>
              <a:t> due volte</a:t>
            </a:r>
          </a:p>
          <a:p>
            <a:r>
              <a:rPr lang="en-US" sz="2400" b="1" dirty="0"/>
              <a:t>Per un volume,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usa</a:t>
            </a:r>
            <a:r>
              <a:rPr lang="en-US" sz="2400" b="1" dirty="0"/>
              <a:t> la </a:t>
            </a:r>
            <a:r>
              <a:rPr lang="en-US" sz="2400" b="1" dirty="0" err="1"/>
              <a:t>conversione</a:t>
            </a:r>
            <a:r>
              <a:rPr lang="en-US" sz="2400" b="1" dirty="0"/>
              <a:t> 3 volte.</a:t>
            </a:r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Convertire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metri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cubi</a:t>
            </a:r>
            <a:r>
              <a:rPr lang="en-US" b="1" dirty="0">
                <a:solidFill>
                  <a:srgbClr val="166C59"/>
                </a:solidFill>
              </a:rPr>
              <a:t> in </a:t>
            </a:r>
            <a:r>
              <a:rPr lang="en-US" b="1" dirty="0" err="1">
                <a:solidFill>
                  <a:srgbClr val="166C59"/>
                </a:solidFill>
              </a:rPr>
              <a:t>litri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D3EAD5D9-32AF-46BD-AFA2-7E5F4DEA7DCA}"/>
              </a:ext>
            </a:extLst>
          </p:cNvPr>
          <p:cNvSpPr txBox="1"/>
          <p:nvPr/>
        </p:nvSpPr>
        <p:spPr>
          <a:xfrm>
            <a:off x="457200" y="1268760"/>
            <a:ext cx="86409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 e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litri</a:t>
            </a:r>
            <a:r>
              <a:rPr lang="en-US" sz="2400" b="1" dirty="0"/>
              <a:t> </a:t>
            </a:r>
            <a:r>
              <a:rPr lang="en-US" sz="2400" b="1" dirty="0" err="1"/>
              <a:t>sono</a:t>
            </a:r>
            <a:r>
              <a:rPr lang="en-US" sz="2400" b="1" dirty="0"/>
              <a:t> due </a:t>
            </a:r>
            <a:r>
              <a:rPr lang="en-US" sz="2400" b="1" dirty="0" err="1"/>
              <a:t>comuni</a:t>
            </a:r>
            <a:r>
              <a:rPr lang="en-US" sz="2400" b="1" dirty="0"/>
              <a:t>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metriche</a:t>
            </a:r>
            <a:r>
              <a:rPr lang="en-US" sz="2400" b="1" dirty="0"/>
              <a:t> di volume.</a:t>
            </a:r>
          </a:p>
          <a:p>
            <a:r>
              <a:rPr lang="en-US" sz="2400" b="1" dirty="0"/>
              <a:t>1 metro </a:t>
            </a:r>
            <a:r>
              <a:rPr lang="en-US" sz="2400" b="1" dirty="0" err="1"/>
              <a:t>cubo</a:t>
            </a:r>
            <a:r>
              <a:rPr lang="en-US" sz="2400" b="1" dirty="0"/>
              <a:t> </a:t>
            </a:r>
            <a:r>
              <a:rPr lang="en-US" sz="2400" b="1" dirty="0" err="1"/>
              <a:t>corrisponde</a:t>
            </a:r>
            <a:r>
              <a:rPr lang="en-US" sz="2400" b="1" dirty="0"/>
              <a:t> a 1000 </a:t>
            </a:r>
            <a:r>
              <a:rPr lang="en-US" sz="2400" b="1" dirty="0" err="1"/>
              <a:t>litri</a:t>
            </a:r>
            <a:r>
              <a:rPr lang="en-US" sz="2400" b="1" dirty="0"/>
              <a:t>.</a:t>
            </a:r>
          </a:p>
          <a:p>
            <a:r>
              <a:rPr lang="en-US" sz="2400" b="1" dirty="0"/>
              <a:t>Il modo </a:t>
            </a:r>
            <a:r>
              <a:rPr lang="en-US" sz="2400" b="1" dirty="0" err="1"/>
              <a:t>più</a:t>
            </a:r>
            <a:r>
              <a:rPr lang="en-US" sz="2400" b="1" dirty="0"/>
              <a:t> semplice per </a:t>
            </a:r>
            <a:r>
              <a:rPr lang="en-US" sz="2400" b="1" dirty="0" err="1"/>
              <a:t>convertire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 in </a:t>
            </a:r>
            <a:r>
              <a:rPr lang="en-US" sz="2400" b="1" dirty="0" err="1"/>
              <a:t>litri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spostare</a:t>
            </a:r>
            <a:r>
              <a:rPr lang="en-US" sz="2400" b="1" dirty="0"/>
              <a:t> la </a:t>
            </a:r>
            <a:r>
              <a:rPr lang="en-US" sz="2400" b="1" dirty="0" err="1"/>
              <a:t>virgola</a:t>
            </a:r>
            <a:r>
              <a:rPr lang="en-US" sz="2400" b="1" dirty="0"/>
              <a:t> </a:t>
            </a:r>
            <a:r>
              <a:rPr lang="en-US" sz="2400" b="1" dirty="0" err="1"/>
              <a:t>decimale</a:t>
            </a:r>
            <a:r>
              <a:rPr lang="en-US" sz="2400" b="1" dirty="0"/>
              <a:t> di </a:t>
            </a:r>
            <a:r>
              <a:rPr lang="en-US" sz="2400" b="1" dirty="0" err="1"/>
              <a:t>tre</a:t>
            </a:r>
            <a:r>
              <a:rPr lang="en-US" sz="2400" b="1" dirty="0"/>
              <a:t> </a:t>
            </a:r>
            <a:r>
              <a:rPr lang="en-US" sz="2400" b="1" dirty="0" err="1"/>
              <a:t>posizioni</a:t>
            </a:r>
            <a:r>
              <a:rPr lang="en-US" sz="2400" b="1" dirty="0"/>
              <a:t> a </a:t>
            </a:r>
            <a:r>
              <a:rPr lang="en-US" sz="2400" b="1" dirty="0" err="1"/>
              <a:t>destra</a:t>
            </a:r>
            <a:r>
              <a:rPr lang="en-US" sz="2400" b="1" dirty="0"/>
              <a:t>. In </a:t>
            </a:r>
            <a:r>
              <a:rPr lang="en-US" sz="2400" b="1" dirty="0" err="1"/>
              <a:t>altre</a:t>
            </a:r>
            <a:r>
              <a:rPr lang="en-US" sz="2400" b="1" dirty="0"/>
              <a:t> parole, </a:t>
            </a:r>
            <a:r>
              <a:rPr lang="en-US" sz="2400" b="1" dirty="0" err="1"/>
              <a:t>moltiplicare</a:t>
            </a:r>
            <a:r>
              <a:rPr lang="en-US" sz="2400" b="1" dirty="0"/>
              <a:t> un </a:t>
            </a:r>
            <a:r>
              <a:rPr lang="en-US" sz="2400" b="1" dirty="0" err="1"/>
              <a:t>valore</a:t>
            </a:r>
            <a:r>
              <a:rPr lang="en-US" sz="2400" b="1" dirty="0"/>
              <a:t> in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 per 1000 per </a:t>
            </a:r>
            <a:r>
              <a:rPr lang="en-US" sz="2400" b="1" dirty="0" err="1"/>
              <a:t>ottenere</a:t>
            </a:r>
            <a:r>
              <a:rPr lang="en-US" sz="2400" b="1" dirty="0"/>
              <a:t> la grandezza in </a:t>
            </a:r>
            <a:r>
              <a:rPr lang="en-US" sz="2400" b="1" dirty="0" err="1"/>
              <a:t>litri</a:t>
            </a:r>
            <a:r>
              <a:rPr lang="en-US" sz="2400" b="1" dirty="0"/>
              <a:t>.</a:t>
            </a:r>
          </a:p>
          <a:p>
            <a:r>
              <a:rPr lang="en-US" sz="2400" b="1" dirty="0"/>
              <a:t>Per </a:t>
            </a:r>
            <a:r>
              <a:rPr lang="en-US" sz="2400" b="1" dirty="0" err="1"/>
              <a:t>convertire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litri</a:t>
            </a:r>
            <a:r>
              <a:rPr lang="en-US" sz="2400" b="1" dirty="0"/>
              <a:t> in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,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sufficiente</a:t>
            </a:r>
            <a:r>
              <a:rPr lang="en-US" sz="2400" b="1" dirty="0"/>
              <a:t> </a:t>
            </a:r>
            <a:r>
              <a:rPr lang="en-US" sz="2400" b="1" dirty="0" err="1"/>
              <a:t>spostare</a:t>
            </a:r>
            <a:r>
              <a:rPr lang="en-US" sz="2400" b="1" dirty="0"/>
              <a:t> la </a:t>
            </a:r>
            <a:r>
              <a:rPr lang="en-US" sz="2400" b="1" dirty="0" err="1"/>
              <a:t>virgola</a:t>
            </a:r>
            <a:r>
              <a:rPr lang="en-US" sz="2400" b="1" dirty="0"/>
              <a:t> </a:t>
            </a:r>
            <a:r>
              <a:rPr lang="en-US" sz="2400" b="1" dirty="0" err="1"/>
              <a:t>decimale</a:t>
            </a:r>
            <a:r>
              <a:rPr lang="en-US" sz="2400" b="1" dirty="0"/>
              <a:t> di </a:t>
            </a:r>
            <a:r>
              <a:rPr lang="en-US" sz="2400" b="1" dirty="0" err="1"/>
              <a:t>tre</a:t>
            </a:r>
            <a:r>
              <a:rPr lang="en-US" sz="2400" b="1" dirty="0"/>
              <a:t> </a:t>
            </a:r>
            <a:r>
              <a:rPr lang="en-US" sz="2400" b="1" dirty="0" err="1"/>
              <a:t>posizioni</a:t>
            </a:r>
            <a:r>
              <a:rPr lang="en-US" sz="2400" b="1" dirty="0"/>
              <a:t> a sinistra. In </a:t>
            </a:r>
            <a:r>
              <a:rPr lang="en-US" sz="2400" b="1" dirty="0" err="1"/>
              <a:t>altre</a:t>
            </a:r>
            <a:r>
              <a:rPr lang="en-US" sz="2400" b="1" dirty="0"/>
              <a:t> parole, </a:t>
            </a:r>
            <a:r>
              <a:rPr lang="en-US" sz="2400" b="1" dirty="0" err="1"/>
              <a:t>dividere</a:t>
            </a:r>
            <a:r>
              <a:rPr lang="en-US" sz="2400" b="1" dirty="0"/>
              <a:t> un </a:t>
            </a:r>
            <a:r>
              <a:rPr lang="en-US" sz="2400" b="1" dirty="0" err="1"/>
              <a:t>valore</a:t>
            </a:r>
            <a:r>
              <a:rPr lang="en-US" sz="2400" b="1" dirty="0"/>
              <a:t> in </a:t>
            </a:r>
            <a:r>
              <a:rPr lang="en-US" sz="2400" b="1" dirty="0" err="1"/>
              <a:t>litri</a:t>
            </a:r>
            <a:r>
              <a:rPr lang="en-US" sz="2400" b="1" dirty="0"/>
              <a:t> per 1000 per </a:t>
            </a:r>
            <a:r>
              <a:rPr lang="en-US" sz="2400" b="1" dirty="0" err="1"/>
              <a:t>ottenere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grandezza in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F71F76B4-DD3B-4F99-B635-297FA26EE2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644" y="4598916"/>
            <a:ext cx="5358712" cy="185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Convertire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metri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cubi</a:t>
            </a:r>
            <a:r>
              <a:rPr lang="en-US" b="1" dirty="0">
                <a:solidFill>
                  <a:srgbClr val="166C59"/>
                </a:solidFill>
              </a:rPr>
              <a:t> in </a:t>
            </a:r>
            <a:r>
              <a:rPr lang="en-US" b="1" dirty="0" err="1">
                <a:solidFill>
                  <a:srgbClr val="166C59"/>
                </a:solidFill>
              </a:rPr>
              <a:t>litri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793" y="1556792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Quanti</a:t>
            </a:r>
            <a:r>
              <a:rPr lang="en-US" sz="2400" b="1" dirty="0"/>
              <a:t> </a:t>
            </a:r>
            <a:r>
              <a:rPr lang="en-US" sz="2400" b="1" dirty="0" err="1"/>
              <a:t>litri</a:t>
            </a:r>
            <a:r>
              <a:rPr lang="en-US" sz="2400" b="1" dirty="0"/>
              <a:t> </a:t>
            </a:r>
            <a:r>
              <a:rPr lang="en-US" sz="2400" b="1" dirty="0" err="1"/>
              <a:t>equivalgono</a:t>
            </a:r>
            <a:r>
              <a:rPr lang="en-US" sz="2400" b="1" dirty="0"/>
              <a:t> a 0,25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?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 err="1"/>
              <a:t>Fattori</a:t>
            </a:r>
            <a:r>
              <a:rPr lang="en-US" sz="2400" b="1" dirty="0"/>
              <a:t> di </a:t>
            </a:r>
            <a:r>
              <a:rPr lang="en-US" sz="2400" b="1" dirty="0" err="1"/>
              <a:t>conversione</a:t>
            </a:r>
            <a:r>
              <a:rPr lang="en-US" sz="2400" b="1" dirty="0"/>
              <a:t> </a:t>
            </a:r>
            <a:r>
              <a:rPr lang="en-US" sz="2400" b="1" dirty="0" err="1"/>
              <a:t>necessari</a:t>
            </a: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1 cm³ = 1 mL</a:t>
            </a:r>
          </a:p>
          <a:p>
            <a:pPr marL="0" indent="0" algn="just">
              <a:buNone/>
            </a:pPr>
            <a:r>
              <a:rPr lang="en-US" sz="2400" b="1" dirty="0"/>
              <a:t>100 cm = 1 L</a:t>
            </a:r>
          </a:p>
          <a:p>
            <a:pPr marL="0" indent="0" algn="just">
              <a:buNone/>
            </a:pPr>
            <a:r>
              <a:rPr lang="en-US" sz="2400" b="1" dirty="0"/>
              <a:t>1000 mL = 1 L</a:t>
            </a:r>
          </a:p>
          <a:p>
            <a:pPr marL="0" indent="0" algn="just">
              <a:buNone/>
            </a:pPr>
            <a:r>
              <a:rPr lang="en-US" sz="2400" b="1" dirty="0"/>
              <a:t>1 m³ = 1000 L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Convertire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metri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cubi</a:t>
            </a:r>
            <a:r>
              <a:rPr lang="en-US" b="1" dirty="0">
                <a:solidFill>
                  <a:srgbClr val="166C59"/>
                </a:solidFill>
              </a:rPr>
              <a:t> in </a:t>
            </a:r>
            <a:r>
              <a:rPr lang="en-US" b="1" dirty="0" err="1">
                <a:solidFill>
                  <a:srgbClr val="166C59"/>
                </a:solidFill>
              </a:rPr>
              <a:t>litri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Metodo</a:t>
            </a:r>
            <a:r>
              <a:rPr lang="en-US" sz="2400" b="1" dirty="0"/>
              <a:t> 1:</a:t>
            </a:r>
          </a:p>
          <a:p>
            <a:pPr marL="0" indent="0" algn="just">
              <a:buNone/>
            </a:pPr>
            <a:r>
              <a:rPr lang="en-US" sz="2400" b="1" dirty="0"/>
              <a:t>Per prima </a:t>
            </a:r>
            <a:r>
              <a:rPr lang="en-US" sz="2400" b="1" dirty="0" err="1"/>
              <a:t>cosa</a:t>
            </a:r>
            <a:r>
              <a:rPr lang="en-US" sz="2400" b="1" dirty="0"/>
              <a:t>, </a:t>
            </a:r>
            <a:r>
              <a:rPr lang="en-US" sz="2400" b="1" dirty="0" err="1"/>
              <a:t>convertire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 in </a:t>
            </a:r>
            <a:r>
              <a:rPr lang="en-US" sz="2400" b="1" dirty="0" err="1"/>
              <a:t>centimetri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r>
              <a:rPr lang="en-US" sz="2400" b="1" dirty="0"/>
              <a:t>100 cm = 1 m</a:t>
            </a:r>
          </a:p>
          <a:p>
            <a:pPr marL="0" indent="0" algn="just">
              <a:buNone/>
            </a:pPr>
            <a:r>
              <a:rPr lang="en-US" sz="2400" b="1" dirty="0"/>
              <a:t>(100 cm) ³ = (1 m) ³</a:t>
            </a:r>
          </a:p>
          <a:p>
            <a:pPr marL="0" indent="0" algn="just">
              <a:buNone/>
            </a:pPr>
            <a:r>
              <a:rPr lang="en-US" sz="2400" b="1" dirty="0"/>
              <a:t>1.000.000 cm³ = 1 m³</a:t>
            </a:r>
          </a:p>
          <a:p>
            <a:pPr marL="0" indent="0" algn="just">
              <a:buNone/>
            </a:pPr>
            <a:r>
              <a:rPr lang="en-US" sz="2400" b="1" dirty="0" err="1"/>
              <a:t>poiché</a:t>
            </a:r>
            <a:r>
              <a:rPr lang="en-US" sz="2400" b="1" dirty="0"/>
              <a:t> 1 cm³ = 1 mL</a:t>
            </a:r>
          </a:p>
          <a:p>
            <a:pPr marL="0" indent="0" algn="just">
              <a:buNone/>
            </a:pPr>
            <a:r>
              <a:rPr lang="en-US" sz="2400" b="1" dirty="0"/>
              <a:t>1 m³ = 1.000.000 mL o 1000 L</a:t>
            </a:r>
          </a:p>
          <a:p>
            <a:pPr marL="0" indent="0" algn="just">
              <a:buNone/>
            </a:pPr>
            <a:r>
              <a:rPr lang="en-US" sz="2400" b="1" dirty="0"/>
              <a:t>0,25 m³ = 1000/4 L = 250L.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166C59"/>
                </a:solidFill>
              </a:rPr>
              <a:t>Convertire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metri</a:t>
            </a:r>
            <a:r>
              <a:rPr lang="en-US" b="1" dirty="0">
                <a:solidFill>
                  <a:srgbClr val="166C59"/>
                </a:solidFill>
              </a:rPr>
              <a:t> </a:t>
            </a:r>
            <a:r>
              <a:rPr lang="en-US" b="1" dirty="0" err="1">
                <a:solidFill>
                  <a:srgbClr val="166C59"/>
                </a:solidFill>
              </a:rPr>
              <a:t>cubi</a:t>
            </a:r>
            <a:r>
              <a:rPr lang="en-US" b="1" dirty="0">
                <a:solidFill>
                  <a:srgbClr val="166C59"/>
                </a:solidFill>
              </a:rPr>
              <a:t> in </a:t>
            </a:r>
            <a:r>
              <a:rPr lang="en-US" b="1">
                <a:solidFill>
                  <a:srgbClr val="166C59"/>
                </a:solidFill>
              </a:rPr>
              <a:t>litri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05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Metodo</a:t>
            </a:r>
            <a:r>
              <a:rPr lang="en-US" sz="2400" b="1" dirty="0"/>
              <a:t> 2:</a:t>
            </a:r>
          </a:p>
          <a:p>
            <a:pPr marL="0" indent="0" algn="just">
              <a:buNone/>
            </a:pPr>
            <a:r>
              <a:rPr lang="en-US" sz="2400" b="1" dirty="0"/>
              <a:t>1 metro </a:t>
            </a:r>
            <a:r>
              <a:rPr lang="en-US" sz="2400" b="1" dirty="0" err="1"/>
              <a:t>cubo</a:t>
            </a:r>
            <a:r>
              <a:rPr lang="en-US" sz="2400" b="1" dirty="0"/>
              <a:t> = 1000 </a:t>
            </a:r>
            <a:r>
              <a:rPr lang="en-US" sz="2400" b="1" dirty="0" err="1"/>
              <a:t>litri</a:t>
            </a:r>
            <a:endParaRPr lang="en-US" sz="2400" b="1" dirty="0"/>
          </a:p>
          <a:p>
            <a:pPr marL="0" indent="0" algn="just">
              <a:buNone/>
            </a:pPr>
            <a:r>
              <a:rPr lang="en-US" sz="2400" b="1" dirty="0" err="1"/>
              <a:t>quindi</a:t>
            </a:r>
            <a:r>
              <a:rPr lang="en-US" sz="2400" b="1" dirty="0"/>
              <a:t> per 0,25 </a:t>
            </a:r>
            <a:r>
              <a:rPr lang="en-US" sz="2400" b="1" dirty="0" err="1"/>
              <a:t>metri</a:t>
            </a:r>
            <a:r>
              <a:rPr lang="en-US" sz="2400" b="1" dirty="0"/>
              <a:t> </a:t>
            </a:r>
            <a:r>
              <a:rPr lang="en-US" sz="2400" b="1" dirty="0" err="1"/>
              <a:t>cubi</a:t>
            </a:r>
            <a:r>
              <a:rPr lang="en-US" sz="2400" b="1" dirty="0"/>
              <a:t>:</a:t>
            </a:r>
          </a:p>
          <a:p>
            <a:pPr marL="0" indent="0" algn="just">
              <a:buNone/>
            </a:pPr>
            <a:r>
              <a:rPr lang="en-US" sz="2400" b="1" dirty="0" err="1"/>
              <a:t>Risposta</a:t>
            </a:r>
            <a:r>
              <a:rPr lang="en-US" sz="2400" b="1" dirty="0"/>
              <a:t> in </a:t>
            </a:r>
            <a:r>
              <a:rPr lang="en-US" sz="2400" b="1" dirty="0" err="1"/>
              <a:t>litri</a:t>
            </a:r>
            <a:r>
              <a:rPr lang="en-US" sz="2400" b="1" dirty="0"/>
              <a:t> = 0,25 m³ * (1000 L/m³)</a:t>
            </a:r>
          </a:p>
          <a:p>
            <a:pPr marL="0" indent="0" algn="just">
              <a:buNone/>
            </a:pPr>
            <a:r>
              <a:rPr lang="en-US" sz="2400" b="1" dirty="0" err="1"/>
              <a:t>Risposta</a:t>
            </a:r>
            <a:r>
              <a:rPr lang="en-US" sz="2400" b="1" dirty="0"/>
              <a:t> in </a:t>
            </a:r>
            <a:r>
              <a:rPr lang="en-US" sz="2400" b="1" dirty="0" err="1"/>
              <a:t>litri</a:t>
            </a:r>
            <a:r>
              <a:rPr lang="en-US" sz="2400" b="1" dirty="0"/>
              <a:t> = 250 L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Volume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193" y="980728"/>
            <a:ext cx="8229600" cy="5544616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Il volume </a:t>
            </a:r>
            <a:r>
              <a:rPr lang="en-US" sz="2400" b="1" dirty="0" err="1"/>
              <a:t>è</a:t>
            </a:r>
            <a:r>
              <a:rPr lang="en-US" sz="2400" b="1" dirty="0"/>
              <a:t> la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capacità</a:t>
            </a:r>
            <a:r>
              <a:rPr lang="en-US" sz="2400" b="1" dirty="0"/>
              <a:t> di un </a:t>
            </a:r>
            <a:r>
              <a:rPr lang="en-US" sz="2400" b="1" dirty="0" err="1"/>
              <a:t>oggetto</a:t>
            </a:r>
            <a:r>
              <a:rPr lang="en-US" sz="2400" b="1" dirty="0"/>
              <a:t>. Ad </a:t>
            </a:r>
            <a:r>
              <a:rPr lang="en-US" sz="2400" b="1" dirty="0" err="1"/>
              <a:t>esempio</a:t>
            </a:r>
            <a:r>
              <a:rPr lang="en-US" sz="2400" b="1" dirty="0"/>
              <a:t>, se </a:t>
            </a:r>
            <a:r>
              <a:rPr lang="en-US" sz="2400" b="1" dirty="0" err="1"/>
              <a:t>una</a:t>
            </a:r>
            <a:r>
              <a:rPr lang="en-US" sz="2400" b="1" dirty="0"/>
              <a:t> tazza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contenere</a:t>
            </a:r>
            <a:r>
              <a:rPr lang="en-US" sz="2400" b="1" dirty="0"/>
              <a:t> </a:t>
            </a:r>
            <a:r>
              <a:rPr lang="en-US" sz="2400" b="1" dirty="0" err="1"/>
              <a:t>fino</a:t>
            </a:r>
            <a:r>
              <a:rPr lang="en-US" sz="2400" b="1" dirty="0"/>
              <a:t> </a:t>
            </a:r>
            <a:r>
              <a:rPr lang="en-US" sz="2400" b="1" dirty="0" err="1"/>
              <a:t>all’orlo</a:t>
            </a:r>
            <a:r>
              <a:rPr lang="en-US" sz="2400" b="1" dirty="0"/>
              <a:t> 100 ml di </a:t>
            </a:r>
            <a:r>
              <a:rPr lang="en-US" sz="2400" b="1" dirty="0" err="1"/>
              <a:t>acqua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dice </a:t>
            </a:r>
            <a:r>
              <a:rPr lang="en-US" sz="2400" b="1" dirty="0" err="1"/>
              <a:t>che</a:t>
            </a:r>
            <a:r>
              <a:rPr lang="en-US" sz="2400" b="1" dirty="0"/>
              <a:t> il </a:t>
            </a:r>
            <a:r>
              <a:rPr lang="en-US" sz="2400" b="1" dirty="0" err="1"/>
              <a:t>suo</a:t>
            </a:r>
            <a:r>
              <a:rPr lang="en-US" sz="2400" b="1" dirty="0"/>
              <a:t> volume </a:t>
            </a:r>
            <a:r>
              <a:rPr lang="en-US" sz="2400" b="1" dirty="0" err="1"/>
              <a:t>è</a:t>
            </a:r>
            <a:r>
              <a:rPr lang="en-US" sz="2400" b="1" dirty="0"/>
              <a:t> di 100 ml. Il volume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anche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definito</a:t>
            </a:r>
            <a:r>
              <a:rPr lang="en-US" sz="2400" b="1" dirty="0"/>
              <a:t> come la </a:t>
            </a:r>
            <a:r>
              <a:rPr lang="en-US" sz="2400" b="1" dirty="0" err="1"/>
              <a:t>quantità</a:t>
            </a:r>
            <a:r>
              <a:rPr lang="en-US" sz="2400" b="1" dirty="0"/>
              <a:t> di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occupato</a:t>
            </a:r>
            <a:r>
              <a:rPr lang="en-US" sz="2400" b="1" dirty="0"/>
              <a:t> da un </a:t>
            </a:r>
            <a:r>
              <a:rPr lang="en-US" sz="2400" b="1" dirty="0" err="1"/>
              <a:t>oggetto</a:t>
            </a:r>
            <a:r>
              <a:rPr lang="en-US" sz="2400" b="1" dirty="0"/>
              <a:t> </a:t>
            </a:r>
            <a:r>
              <a:rPr lang="en-US" sz="2400" b="1" dirty="0" err="1"/>
              <a:t>tridimensionale</a:t>
            </a:r>
            <a:r>
              <a:rPr lang="en-US" sz="2400" b="1" dirty="0"/>
              <a:t>. Il volume di un </a:t>
            </a:r>
            <a:r>
              <a:rPr lang="en-US" sz="2400" b="1" dirty="0" err="1"/>
              <a:t>solido</a:t>
            </a:r>
            <a:r>
              <a:rPr lang="en-US" sz="2400" b="1" dirty="0"/>
              <a:t> come un </a:t>
            </a:r>
            <a:r>
              <a:rPr lang="en-US" sz="2400" b="1" dirty="0" err="1"/>
              <a:t>cubo</a:t>
            </a:r>
            <a:r>
              <a:rPr lang="en-US" sz="2400" b="1" dirty="0"/>
              <a:t> o un </a:t>
            </a:r>
            <a:r>
              <a:rPr lang="en-US" sz="2400" b="1" dirty="0" err="1"/>
              <a:t>cuboide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contando</a:t>
            </a:r>
            <a:r>
              <a:rPr lang="en-US" sz="2400" b="1" dirty="0"/>
              <a:t> il </a:t>
            </a:r>
            <a:r>
              <a:rPr lang="en-US" sz="2400" b="1" dirty="0" err="1"/>
              <a:t>numero</a:t>
            </a:r>
            <a:r>
              <a:rPr lang="en-US" sz="2400" b="1" dirty="0"/>
              <a:t> di </a:t>
            </a:r>
            <a:r>
              <a:rPr lang="en-US" sz="2400" b="1" dirty="0" err="1"/>
              <a:t>cubetti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contiene</a:t>
            </a:r>
            <a:r>
              <a:rPr lang="en-US" sz="2400" b="1" dirty="0"/>
              <a:t>. Il modo </a:t>
            </a:r>
            <a:r>
              <a:rPr lang="en-US" sz="2400" b="1" dirty="0" err="1"/>
              <a:t>migliore</a:t>
            </a:r>
            <a:r>
              <a:rPr lang="en-US" sz="2400" b="1" dirty="0"/>
              <a:t> per </a:t>
            </a:r>
            <a:r>
              <a:rPr lang="en-US" sz="2400" b="1" dirty="0" err="1"/>
              <a:t>visualizzare</a:t>
            </a:r>
            <a:r>
              <a:rPr lang="en-US" sz="2400" b="1" dirty="0"/>
              <a:t> il volume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pensarlo</a:t>
            </a:r>
            <a:r>
              <a:rPr lang="en-US" sz="2400" b="1" dirty="0"/>
              <a:t> in termini di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racchiuso</a:t>
            </a:r>
            <a:r>
              <a:rPr lang="en-US" sz="2400" b="1" dirty="0"/>
              <a:t>/</a:t>
            </a:r>
            <a:r>
              <a:rPr lang="en-US" sz="2400" b="1" dirty="0" err="1"/>
              <a:t>occupato</a:t>
            </a:r>
            <a:r>
              <a:rPr lang="en-US" sz="2400" b="1" dirty="0"/>
              <a:t> da </a:t>
            </a:r>
            <a:r>
              <a:rPr lang="en-US" sz="2400" b="1" dirty="0" err="1"/>
              <a:t>qualsiasi</a:t>
            </a:r>
            <a:r>
              <a:rPr lang="en-US" sz="2400" b="1" dirty="0"/>
              <a:t> </a:t>
            </a:r>
            <a:r>
              <a:rPr lang="en-US" sz="2400" b="1" dirty="0" err="1"/>
              <a:t>oggetto</a:t>
            </a:r>
            <a:r>
              <a:rPr lang="en-US" sz="2400" b="1" dirty="0"/>
              <a:t> </a:t>
            </a:r>
            <a:r>
              <a:rPr lang="en-US" sz="2400" b="1" dirty="0" err="1"/>
              <a:t>tridimensionale</a:t>
            </a:r>
            <a:r>
              <a:rPr lang="en-US" sz="2400" b="1" dirty="0"/>
              <a:t> o forma </a:t>
            </a:r>
            <a:r>
              <a:rPr lang="en-US" sz="2400" b="1" dirty="0" err="1"/>
              <a:t>solida</a:t>
            </a:r>
            <a:r>
              <a:rPr lang="en-US" sz="2400" b="1" dirty="0"/>
              <a:t>. 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Definizione di volume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Il volume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definito</a:t>
            </a:r>
            <a:r>
              <a:rPr lang="en-US" sz="2400" b="1" dirty="0"/>
              <a:t> come la </a:t>
            </a:r>
            <a:r>
              <a:rPr lang="en-US" sz="2400" b="1" dirty="0" err="1"/>
              <a:t>capacità</a:t>
            </a:r>
            <a:r>
              <a:rPr lang="en-US" sz="2400" b="1" dirty="0"/>
              <a:t> </a:t>
            </a:r>
            <a:r>
              <a:rPr lang="en-US" sz="2400" b="1" dirty="0" err="1"/>
              <a:t>occupata</a:t>
            </a:r>
            <a:r>
              <a:rPr lang="en-US" sz="2400" b="1" dirty="0"/>
              <a:t> da </a:t>
            </a:r>
            <a:r>
              <a:rPr lang="en-US" sz="2400" b="1" dirty="0" err="1"/>
              <a:t>una</a:t>
            </a:r>
            <a:r>
              <a:rPr lang="en-US" sz="2400" b="1" dirty="0"/>
              <a:t> forma </a:t>
            </a:r>
            <a:r>
              <a:rPr lang="en-US" sz="2400" b="1" dirty="0" err="1"/>
              <a:t>solida</a:t>
            </a:r>
            <a:r>
              <a:rPr lang="en-US" sz="2400" b="1" dirty="0"/>
              <a:t> </a:t>
            </a:r>
            <a:r>
              <a:rPr lang="en-US" sz="2400" b="1" dirty="0" err="1"/>
              <a:t>tridimensionale</a:t>
            </a:r>
            <a:r>
              <a:rPr lang="en-US" sz="2400" b="1" dirty="0"/>
              <a:t>. In </a:t>
            </a:r>
            <a:r>
              <a:rPr lang="en-US" sz="2400" b="1" dirty="0" err="1"/>
              <a:t>qualsiasi</a:t>
            </a:r>
            <a:r>
              <a:rPr lang="en-US" sz="2400" b="1" dirty="0"/>
              <a:t> forma, </a:t>
            </a:r>
            <a:r>
              <a:rPr lang="en-US" sz="2400" b="1" dirty="0" err="1"/>
              <a:t>è</a:t>
            </a:r>
            <a:r>
              <a:rPr lang="en-US" sz="2400" b="1" dirty="0"/>
              <a:t> difficile da </a:t>
            </a:r>
            <a:r>
              <a:rPr lang="en-US" sz="2400" b="1" dirty="0" err="1"/>
              <a:t>visualizzare</a:t>
            </a:r>
            <a:r>
              <a:rPr lang="en-US" sz="2400" b="1" dirty="0"/>
              <a:t>, ma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confrontato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forme</a:t>
            </a:r>
            <a:r>
              <a:rPr lang="en-US" sz="2400" b="1" dirty="0"/>
              <a:t> diverse. Ad </a:t>
            </a:r>
            <a:r>
              <a:rPr lang="en-US" sz="2400" b="1" dirty="0" err="1"/>
              <a:t>esempio</a:t>
            </a:r>
            <a:r>
              <a:rPr lang="en-US" sz="2400" b="1" dirty="0"/>
              <a:t>, il volume di un </a:t>
            </a:r>
            <a:r>
              <a:rPr lang="en-US" sz="2400" b="1" dirty="0" err="1"/>
              <a:t>compasso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maggiore</a:t>
            </a:r>
            <a:r>
              <a:rPr lang="en-US" sz="2400" b="1" dirty="0"/>
              <a:t> del volume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gomma</a:t>
            </a:r>
            <a:r>
              <a:rPr lang="en-US" sz="2400" b="1" dirty="0"/>
              <a:t> da </a:t>
            </a:r>
            <a:r>
              <a:rPr lang="en-US" sz="2400" b="1" dirty="0" err="1"/>
              <a:t>cancellare</a:t>
            </a:r>
            <a:r>
              <a:rPr lang="en-US" sz="2400" b="1" dirty="0"/>
              <a:t>. Per </a:t>
            </a:r>
            <a:r>
              <a:rPr lang="en-US" sz="2400" b="1" dirty="0" err="1"/>
              <a:t>calcolare</a:t>
            </a:r>
            <a:r>
              <a:rPr lang="en-US" sz="2400" b="1" dirty="0"/>
              <a:t> </a:t>
            </a:r>
            <a:r>
              <a:rPr lang="en-US" sz="2400" b="1" dirty="0" err="1"/>
              <a:t>l'area</a:t>
            </a:r>
            <a:r>
              <a:rPr lang="en-US" sz="2400" b="1" dirty="0"/>
              <a:t> di </a:t>
            </a:r>
            <a:r>
              <a:rPr lang="en-US" sz="2400" b="1" dirty="0" err="1"/>
              <a:t>qualsiasi</a:t>
            </a:r>
            <a:r>
              <a:rPr lang="en-US" sz="2400" b="1" dirty="0"/>
              <a:t> forma </a:t>
            </a:r>
            <a:r>
              <a:rPr lang="en-US" sz="2400" b="1" dirty="0" err="1"/>
              <a:t>bidimensionale</a:t>
            </a:r>
            <a:r>
              <a:rPr lang="en-US" sz="2400" b="1" dirty="0"/>
              <a:t>, </a:t>
            </a:r>
            <a:r>
              <a:rPr lang="en-US" sz="2400" b="1" dirty="0" err="1"/>
              <a:t>si</a:t>
            </a:r>
            <a:r>
              <a:rPr lang="en-US" sz="2400" b="1" dirty="0"/>
              <a:t> divide la </a:t>
            </a:r>
            <a:r>
              <a:rPr lang="en-US" sz="2400" b="1" dirty="0" err="1"/>
              <a:t>porzione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quadrate </a:t>
            </a:r>
            <a:r>
              <a:rPr lang="en-US" sz="2400" b="1" dirty="0" err="1"/>
              <a:t>uguali</a:t>
            </a:r>
            <a:r>
              <a:rPr lang="en-US" sz="2400" b="1" dirty="0"/>
              <a:t>. </a:t>
            </a:r>
            <a:r>
              <a:rPr lang="en-US" sz="2400" b="1" dirty="0" err="1"/>
              <a:t>Allo</a:t>
            </a:r>
            <a:r>
              <a:rPr lang="en-US" sz="2400" b="1" dirty="0"/>
              <a:t> </a:t>
            </a:r>
            <a:r>
              <a:rPr lang="en-US" sz="2400" b="1" dirty="0" err="1"/>
              <a:t>stesso</a:t>
            </a:r>
            <a:r>
              <a:rPr lang="en-US" sz="2400" b="1" dirty="0"/>
              <a:t> modo, per </a:t>
            </a:r>
            <a:r>
              <a:rPr lang="en-US" sz="2400" b="1" dirty="0" err="1"/>
              <a:t>calcolare</a:t>
            </a:r>
            <a:r>
              <a:rPr lang="en-US" sz="2400" b="1" dirty="0"/>
              <a:t> il volume </a:t>
            </a:r>
            <a:r>
              <a:rPr lang="en-US" sz="2400" b="1" dirty="0" err="1"/>
              <a:t>delle</a:t>
            </a:r>
            <a:r>
              <a:rPr lang="en-US" sz="2400" b="1" dirty="0"/>
              <a:t> </a:t>
            </a:r>
            <a:r>
              <a:rPr lang="en-US" sz="2400" b="1" dirty="0" err="1"/>
              <a:t>forme</a:t>
            </a:r>
            <a:r>
              <a:rPr lang="en-US" sz="2400" b="1" dirty="0"/>
              <a:t> </a:t>
            </a:r>
            <a:r>
              <a:rPr lang="en-US" sz="2400" b="1" dirty="0" err="1"/>
              <a:t>solide</a:t>
            </a:r>
            <a:r>
              <a:rPr lang="en-US" sz="2400" b="1" dirty="0"/>
              <a:t> lo </a:t>
            </a:r>
            <a:r>
              <a:rPr lang="en-US" sz="2400" b="1" dirty="0" err="1"/>
              <a:t>dividiamo</a:t>
            </a:r>
            <a:r>
              <a:rPr lang="en-US" sz="2400" b="1" dirty="0"/>
              <a:t> in </a:t>
            </a:r>
            <a:r>
              <a:rPr lang="en-US" sz="2400" b="1" dirty="0" err="1"/>
              <a:t>unità</a:t>
            </a:r>
            <a:r>
              <a:rPr lang="en-US" sz="2400" b="1" dirty="0"/>
              <a:t> </a:t>
            </a:r>
            <a:r>
              <a:rPr lang="en-US" sz="2400" b="1" dirty="0" err="1"/>
              <a:t>cubiche</a:t>
            </a:r>
            <a:r>
              <a:rPr lang="en-US" sz="2400" b="1" dirty="0"/>
              <a:t> </a:t>
            </a:r>
            <a:r>
              <a:rPr lang="en-US" sz="2400" b="1" dirty="0" err="1"/>
              <a:t>uguali</a:t>
            </a:r>
            <a:r>
              <a:rPr lang="en-US" sz="2400" b="1" dirty="0"/>
              <a:t>. Nella </a:t>
            </a:r>
            <a:r>
              <a:rPr lang="en-US" sz="2400" b="1" dirty="0" err="1"/>
              <a:t>prossima</a:t>
            </a:r>
            <a:r>
              <a:rPr lang="en-US" sz="2400" b="1" dirty="0"/>
              <a:t> </a:t>
            </a:r>
            <a:r>
              <a:rPr lang="en-US" sz="2400" b="1" dirty="0" err="1"/>
              <a:t>sezione</a:t>
            </a:r>
            <a:r>
              <a:rPr lang="en-US" sz="2400" b="1" dirty="0"/>
              <a:t> </a:t>
            </a:r>
            <a:r>
              <a:rPr lang="en-US" sz="2400" b="1" dirty="0" err="1"/>
              <a:t>scopriremo</a:t>
            </a:r>
            <a:r>
              <a:rPr lang="en-US" sz="2400" b="1" dirty="0"/>
              <a:t> come </a:t>
            </a:r>
            <a:r>
              <a:rPr lang="en-US" sz="2400" b="1" dirty="0" err="1"/>
              <a:t>calcolare</a:t>
            </a:r>
            <a:r>
              <a:rPr lang="en-US" sz="2400" b="1" dirty="0"/>
              <a:t> il volume di diverse </a:t>
            </a:r>
            <a:r>
              <a:rPr lang="en-US" sz="2400" b="1" dirty="0" err="1"/>
              <a:t>forme</a:t>
            </a:r>
            <a:r>
              <a:rPr lang="en-US" sz="2400" b="1" dirty="0"/>
              <a:t> </a:t>
            </a:r>
            <a:r>
              <a:rPr lang="en-US" sz="2400" b="1" dirty="0" err="1"/>
              <a:t>solide</a:t>
            </a:r>
            <a:r>
              <a:rPr lang="en-US" sz="2400" b="1" dirty="0"/>
              <a:t>.</a:t>
            </a:r>
          </a:p>
        </p:txBody>
      </p:sp>
      <p:pic>
        <p:nvPicPr>
          <p:cNvPr id="5" name="Obrázok 4" descr="Obrázok, na ktorom je šodži, budova&#10;&#10;Automaticky generovaný popis">
            <a:extLst>
              <a:ext uri="{FF2B5EF4-FFF2-40B4-BE49-F238E27FC236}">
                <a16:creationId xmlns:a16="http://schemas.microsoft.com/office/drawing/2014/main" id="{41578611-EDC4-493C-B564-3B75A5D0E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509120"/>
            <a:ext cx="3286125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Volume di un </a:t>
            </a:r>
            <a:r>
              <a:rPr lang="en-US" b="1" dirty="0" err="1">
                <a:solidFill>
                  <a:srgbClr val="166C59"/>
                </a:solidFill>
              </a:rPr>
              <a:t>cuboide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783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/>
              <a:t>Supponiamo</a:t>
            </a:r>
            <a:r>
              <a:rPr lang="en-US" sz="2400" b="1" dirty="0"/>
              <a:t> di </a:t>
            </a:r>
            <a:r>
              <a:rPr lang="en-US" sz="2400" b="1" dirty="0" err="1"/>
              <a:t>avere</a:t>
            </a:r>
            <a:r>
              <a:rPr lang="en-US" sz="2400" b="1" dirty="0"/>
              <a:t> </a:t>
            </a:r>
            <a:r>
              <a:rPr lang="en-US" sz="2400" b="1" dirty="0" err="1"/>
              <a:t>dei</a:t>
            </a:r>
            <a:r>
              <a:rPr lang="en-US" sz="2400" b="1" dirty="0"/>
              <a:t> </a:t>
            </a:r>
            <a:r>
              <a:rPr lang="en-US" sz="2400" b="1" dirty="0" err="1"/>
              <a:t>fogli</a:t>
            </a:r>
            <a:r>
              <a:rPr lang="en-US" sz="2400" b="1" dirty="0"/>
              <a:t> </a:t>
            </a:r>
            <a:r>
              <a:rPr lang="en-US" sz="2400" b="1" dirty="0" err="1"/>
              <a:t>rettangolari</a:t>
            </a:r>
            <a:r>
              <a:rPr lang="en-US" sz="2400" b="1" dirty="0"/>
              <a:t> di </a:t>
            </a:r>
            <a:r>
              <a:rPr lang="en-US" sz="2400" b="1" dirty="0" err="1"/>
              <a:t>lunghezza</a:t>
            </a:r>
            <a:r>
              <a:rPr lang="en-US" sz="2400" b="1" dirty="0"/>
              <a:t> 'l' e </a:t>
            </a:r>
            <a:r>
              <a:rPr lang="en-US" sz="2400" b="1" dirty="0" err="1"/>
              <a:t>larghezza</a:t>
            </a:r>
            <a:r>
              <a:rPr lang="en-US" sz="2400" b="1" dirty="0"/>
              <a:t> 'b'. Se li </a:t>
            </a:r>
            <a:r>
              <a:rPr lang="en-US" sz="2400" b="1" dirty="0" err="1"/>
              <a:t>impiliamo</a:t>
            </a:r>
            <a:r>
              <a:rPr lang="en-US" sz="2400" b="1" dirty="0"/>
              <a:t> uno </a:t>
            </a:r>
            <a:r>
              <a:rPr lang="en-US" sz="2400" b="1" dirty="0" err="1"/>
              <a:t>sull'altro</a:t>
            </a:r>
            <a:r>
              <a:rPr lang="en-US" sz="2400" b="1" dirty="0"/>
              <a:t> </a:t>
            </a:r>
            <a:r>
              <a:rPr lang="en-US" sz="2400" b="1" dirty="0" err="1"/>
              <a:t>fino</a:t>
            </a:r>
            <a:r>
              <a:rPr lang="en-US" sz="2400" b="1" dirty="0"/>
              <a:t> </a:t>
            </a:r>
            <a:r>
              <a:rPr lang="en-US" sz="2400" b="1" dirty="0" err="1"/>
              <a:t>all'altezza</a:t>
            </a:r>
            <a:r>
              <a:rPr lang="en-US" sz="2400" b="1" dirty="0"/>
              <a:t> 'h', </a:t>
            </a:r>
            <a:r>
              <a:rPr lang="en-US" sz="2400" b="1" dirty="0" err="1"/>
              <a:t>otteniamo</a:t>
            </a:r>
            <a:r>
              <a:rPr lang="en-US" sz="2400" b="1" dirty="0"/>
              <a:t> un </a:t>
            </a:r>
            <a:r>
              <a:rPr lang="en-US" sz="2400" b="1" dirty="0" err="1"/>
              <a:t>cuboide</a:t>
            </a:r>
            <a:r>
              <a:rPr lang="en-US" sz="2400" b="1" dirty="0"/>
              <a:t> di </a:t>
            </a:r>
            <a:r>
              <a:rPr lang="en-US" sz="2400" b="1" dirty="0" err="1"/>
              <a:t>dimensioni</a:t>
            </a:r>
            <a:r>
              <a:rPr lang="en-US" sz="2400" b="1" dirty="0"/>
              <a:t> l, b, h.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vedere</a:t>
            </a:r>
            <a:r>
              <a:rPr lang="en-US" sz="2400" b="1" dirty="0"/>
              <a:t> </a:t>
            </a:r>
            <a:r>
              <a:rPr lang="en-US" sz="2400" b="1" dirty="0" err="1"/>
              <a:t>nella</a:t>
            </a:r>
            <a:r>
              <a:rPr lang="en-US" sz="2400" b="1" dirty="0"/>
              <a:t> </a:t>
            </a:r>
            <a:r>
              <a:rPr lang="en-US" sz="2400" b="1" dirty="0" err="1"/>
              <a:t>figura</a:t>
            </a:r>
            <a:r>
              <a:rPr lang="en-US" sz="2400" b="1" dirty="0"/>
              <a:t> </a:t>
            </a:r>
            <a:r>
              <a:rPr lang="en-US" sz="2400" b="1" dirty="0" err="1"/>
              <a:t>seguente</a:t>
            </a:r>
            <a:r>
              <a:rPr lang="en-US" sz="2400" b="1" dirty="0"/>
              <a:t>,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mostra</a:t>
            </a:r>
            <a:r>
              <a:rPr lang="en-US" sz="2400" b="1" dirty="0"/>
              <a:t> la </a:t>
            </a:r>
            <a:r>
              <a:rPr lang="en-US" sz="2400" b="1" dirty="0" err="1"/>
              <a:t>lunghezza</a:t>
            </a:r>
            <a:r>
              <a:rPr lang="en-US" sz="2400" b="1" dirty="0"/>
              <a:t>, la </a:t>
            </a:r>
            <a:r>
              <a:rPr lang="en-US" sz="2400" b="1" dirty="0" err="1"/>
              <a:t>larghezza</a:t>
            </a:r>
            <a:r>
              <a:rPr lang="en-US" sz="2400" b="1" dirty="0"/>
              <a:t> (</a:t>
            </a:r>
            <a:r>
              <a:rPr lang="en-US" sz="2400" b="1" dirty="0" err="1"/>
              <a:t>larghezza</a:t>
            </a:r>
            <a:r>
              <a:rPr lang="en-US" sz="2400" b="1" dirty="0"/>
              <a:t>) e </a:t>
            </a:r>
            <a:r>
              <a:rPr lang="en-US" sz="2400" b="1" dirty="0" err="1"/>
              <a:t>l'altezza</a:t>
            </a:r>
            <a:r>
              <a:rPr lang="en-US" sz="2400" b="1" dirty="0"/>
              <a:t> del </a:t>
            </a:r>
            <a:r>
              <a:rPr lang="en-US" sz="2400" b="1" dirty="0" err="1"/>
              <a:t>cuboide</a:t>
            </a:r>
            <a:r>
              <a:rPr lang="en-US" sz="2400" b="1" dirty="0"/>
              <a:t> </a:t>
            </a:r>
            <a:r>
              <a:rPr lang="en-US" sz="2400" b="1" dirty="0" err="1"/>
              <a:t>così</a:t>
            </a:r>
            <a:r>
              <a:rPr lang="en-US" sz="2400" b="1" dirty="0"/>
              <a:t> </a:t>
            </a:r>
            <a:r>
              <a:rPr lang="en-US" sz="2400" b="1" dirty="0" err="1"/>
              <a:t>formato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Per </a:t>
            </a:r>
            <a:r>
              <a:rPr lang="en-US" sz="2400" b="1" dirty="0" err="1"/>
              <a:t>calcolare</a:t>
            </a:r>
            <a:r>
              <a:rPr lang="en-US" sz="2400" b="1" dirty="0"/>
              <a:t> la </a:t>
            </a:r>
            <a:r>
              <a:rPr lang="en-US" sz="2400" b="1" dirty="0" err="1"/>
              <a:t>quantità</a:t>
            </a:r>
            <a:r>
              <a:rPr lang="en-US" sz="2400" b="1" dirty="0"/>
              <a:t> di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racchiusa</a:t>
            </a:r>
            <a:r>
              <a:rPr lang="en-US" sz="2400" b="1" dirty="0"/>
              <a:t> da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cuboide</a:t>
            </a:r>
            <a:r>
              <a:rPr lang="en-US" sz="2400" b="1" dirty="0"/>
              <a:t>, </a:t>
            </a:r>
            <a:r>
              <a:rPr lang="en-US" sz="2400" b="1" dirty="0" err="1"/>
              <a:t>utilizziamo</a:t>
            </a:r>
            <a:r>
              <a:rPr lang="en-US" sz="2400" b="1" dirty="0"/>
              <a:t> la formula: Volume di un </a:t>
            </a:r>
            <a:r>
              <a:rPr lang="en-US" sz="2400" b="1" dirty="0" err="1"/>
              <a:t>cuboide</a:t>
            </a:r>
            <a:r>
              <a:rPr lang="en-US" sz="2400" b="1" dirty="0"/>
              <a:t> = l × b × h</a:t>
            </a:r>
          </a:p>
        </p:txBody>
      </p:sp>
      <p:pic>
        <p:nvPicPr>
          <p:cNvPr id="6" name="Obrázok 5" descr="Obrázok, na ktorom je text, stôl, nábytok, pingpongový stôl&#10;&#10;Automaticky generovaný popis">
            <a:extLst>
              <a:ext uri="{FF2B5EF4-FFF2-40B4-BE49-F238E27FC236}">
                <a16:creationId xmlns:a16="http://schemas.microsoft.com/office/drawing/2014/main" id="{14DA35EC-D2FA-41FC-998D-BE3CF3912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548" y="3052061"/>
            <a:ext cx="5988903" cy="137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166C59"/>
                </a:solidFill>
              </a:rPr>
              <a:t>Volume di un </a:t>
            </a:r>
            <a:r>
              <a:rPr lang="en-US" b="1" dirty="0" err="1">
                <a:solidFill>
                  <a:srgbClr val="166C59"/>
                </a:solidFill>
              </a:rPr>
              <a:t>cubo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41284"/>
            <a:ext cx="8229600" cy="5328592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Il </a:t>
            </a:r>
            <a:r>
              <a:rPr lang="en-US" sz="2400" b="1" dirty="0" err="1"/>
              <a:t>cubo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un </a:t>
            </a:r>
            <a:r>
              <a:rPr lang="en-US" sz="2400" b="1" dirty="0" err="1"/>
              <a:t>caso</a:t>
            </a:r>
            <a:r>
              <a:rPr lang="en-US" sz="2400" b="1" dirty="0"/>
              <a:t> </a:t>
            </a:r>
            <a:r>
              <a:rPr lang="en-US" sz="2400" b="1" dirty="0" err="1"/>
              <a:t>particolare</a:t>
            </a:r>
            <a:r>
              <a:rPr lang="en-US" sz="2400" b="1" dirty="0"/>
              <a:t> di </a:t>
            </a:r>
            <a:r>
              <a:rPr lang="en-US" sz="2400" b="1" dirty="0" err="1"/>
              <a:t>cuboide</a:t>
            </a:r>
            <a:r>
              <a:rPr lang="en-US" sz="2400" b="1" dirty="0"/>
              <a:t> in cui tutti e </a:t>
            </a:r>
            <a:r>
              <a:rPr lang="en-US" sz="2400" b="1" dirty="0" err="1"/>
              <a:t>tre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 </a:t>
            </a:r>
            <a:r>
              <a:rPr lang="en-US" sz="2400" b="1" dirty="0" err="1"/>
              <a:t>sono</a:t>
            </a:r>
            <a:r>
              <a:rPr lang="en-US" sz="2400" b="1" dirty="0"/>
              <a:t> di </a:t>
            </a:r>
            <a:r>
              <a:rPr lang="en-US" sz="2400" b="1" dirty="0" err="1"/>
              <a:t>misura</a:t>
            </a:r>
            <a:r>
              <a:rPr lang="en-US" sz="2400" b="1" dirty="0"/>
              <a:t> </a:t>
            </a:r>
            <a:r>
              <a:rPr lang="en-US" sz="2400" b="1" dirty="0" err="1"/>
              <a:t>uguale</a:t>
            </a:r>
            <a:r>
              <a:rPr lang="en-US" sz="2400" b="1" dirty="0"/>
              <a:t>. Se </a:t>
            </a:r>
            <a:r>
              <a:rPr lang="en-US" sz="2400" b="1" dirty="0" err="1"/>
              <a:t>rappresentiamo</a:t>
            </a:r>
            <a:r>
              <a:rPr lang="en-US" sz="2400" b="1" dirty="0"/>
              <a:t>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valore</a:t>
            </a:r>
            <a:r>
              <a:rPr lang="en-US" sz="2400" b="1" dirty="0"/>
              <a:t> </a:t>
            </a:r>
            <a:r>
              <a:rPr lang="en-US" sz="2400" b="1" dirty="0" err="1"/>
              <a:t>uguale</a:t>
            </a:r>
            <a:r>
              <a:rPr lang="en-US" sz="2400" b="1" dirty="0"/>
              <a:t> come "a", il volume di </a:t>
            </a:r>
            <a:r>
              <a:rPr lang="en-US" sz="2400" b="1" dirty="0" err="1"/>
              <a:t>questo</a:t>
            </a:r>
            <a:r>
              <a:rPr lang="en-US" sz="2400" b="1" dirty="0"/>
              <a:t> </a:t>
            </a:r>
            <a:r>
              <a:rPr lang="en-US" sz="2400" b="1" dirty="0" err="1"/>
              <a:t>cubo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calcolato</a:t>
            </a:r>
            <a:r>
              <a:rPr lang="en-US" sz="2400" b="1" dirty="0"/>
              <a:t> con la formula: Volume di un </a:t>
            </a:r>
            <a:r>
              <a:rPr lang="en-US" sz="2400" b="1" dirty="0" err="1"/>
              <a:t>cubo</a:t>
            </a:r>
            <a:r>
              <a:rPr lang="en-US" sz="2400" b="1" dirty="0"/>
              <a:t> = a × a × a = a³. La </a:t>
            </a:r>
            <a:r>
              <a:rPr lang="en-US" sz="2400" b="1" dirty="0" err="1"/>
              <a:t>figura</a:t>
            </a:r>
            <a:r>
              <a:rPr lang="en-US" sz="2400" b="1" dirty="0"/>
              <a:t> </a:t>
            </a:r>
            <a:r>
              <a:rPr lang="en-US" sz="2400" b="1" dirty="0" err="1"/>
              <a:t>seguente</a:t>
            </a:r>
            <a:r>
              <a:rPr lang="en-US" sz="2400" b="1" dirty="0"/>
              <a:t> </a:t>
            </a:r>
            <a:r>
              <a:rPr lang="en-US" sz="2400" b="1" dirty="0" err="1"/>
              <a:t>mostra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lati </a:t>
            </a:r>
            <a:r>
              <a:rPr lang="en-US" sz="2400" b="1" dirty="0" err="1"/>
              <a:t>uguali</a:t>
            </a:r>
            <a:r>
              <a:rPr lang="en-US" sz="2400" b="1" dirty="0"/>
              <a:t> di un </a:t>
            </a:r>
            <a:r>
              <a:rPr lang="en-US" sz="2400" b="1" dirty="0" err="1"/>
              <a:t>cubo</a:t>
            </a:r>
            <a:r>
              <a:rPr lang="en-US" sz="2400" b="1" dirty="0"/>
              <a:t> e lo </a:t>
            </a:r>
            <a:r>
              <a:rPr lang="en-US" sz="2400" b="1" dirty="0" err="1"/>
              <a:t>spazio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occupa</a:t>
            </a:r>
            <a:r>
              <a:rPr lang="en-US" sz="2400" b="1" dirty="0"/>
              <a:t>..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54A7348-2F22-4F62-B4E4-2DF601591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350" y="3717032"/>
            <a:ext cx="27813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Volume di un cilindro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866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err="1"/>
              <a:t>Così</a:t>
            </a:r>
            <a:r>
              <a:rPr lang="en-US" sz="2400" b="1" dirty="0"/>
              <a:t> come </a:t>
            </a:r>
            <a:r>
              <a:rPr lang="en-US" sz="2400" b="1" dirty="0" err="1"/>
              <a:t>abbiamo</a:t>
            </a:r>
            <a:r>
              <a:rPr lang="en-US" sz="2400" b="1" dirty="0"/>
              <a:t> </a:t>
            </a:r>
            <a:r>
              <a:rPr lang="en-US" sz="2400" b="1" dirty="0" err="1"/>
              <a:t>costruito</a:t>
            </a:r>
            <a:r>
              <a:rPr lang="en-US" sz="2400" b="1" dirty="0"/>
              <a:t> un </a:t>
            </a:r>
            <a:r>
              <a:rPr lang="en-US" sz="2400" b="1" dirty="0" err="1"/>
              <a:t>cuboide</a:t>
            </a:r>
            <a:r>
              <a:rPr lang="en-US" sz="2400" b="1" dirty="0"/>
              <a:t> </a:t>
            </a:r>
            <a:r>
              <a:rPr lang="en-US" sz="2400" b="1" dirty="0" err="1"/>
              <a:t>usando</a:t>
            </a:r>
            <a:r>
              <a:rPr lang="en-US" sz="2400" b="1" dirty="0"/>
              <a:t> </a:t>
            </a:r>
            <a:r>
              <a:rPr lang="en-US" sz="2400" b="1" dirty="0" err="1"/>
              <a:t>i</a:t>
            </a:r>
            <a:r>
              <a:rPr lang="en-US" sz="2400" b="1" dirty="0"/>
              <a:t> </a:t>
            </a:r>
            <a:r>
              <a:rPr lang="en-US" sz="2400" b="1" dirty="0" err="1"/>
              <a:t>rettangoli</a:t>
            </a:r>
            <a:r>
              <a:rPr lang="en-US" sz="2400" b="1" dirty="0"/>
              <a:t>, </a:t>
            </a:r>
            <a:r>
              <a:rPr lang="en-US" sz="2400" b="1" dirty="0" err="1"/>
              <a:t>possiamo</a:t>
            </a:r>
            <a:r>
              <a:rPr lang="en-US" sz="2400" b="1" dirty="0"/>
              <a:t> </a:t>
            </a:r>
            <a:r>
              <a:rPr lang="en-US" sz="2400" b="1" dirty="0" err="1"/>
              <a:t>costruire</a:t>
            </a:r>
            <a:r>
              <a:rPr lang="en-US" sz="2400" b="1" dirty="0"/>
              <a:t> un </a:t>
            </a:r>
            <a:r>
              <a:rPr lang="en-US" sz="2400" b="1" dirty="0" err="1"/>
              <a:t>cilindro</a:t>
            </a:r>
            <a:r>
              <a:rPr lang="en-US" sz="2400" b="1" dirty="0"/>
              <a:t> </a:t>
            </a:r>
            <a:r>
              <a:rPr lang="en-US" sz="2400" b="1" dirty="0" err="1"/>
              <a:t>usando</a:t>
            </a:r>
            <a:r>
              <a:rPr lang="en-US" sz="2400" b="1" dirty="0"/>
              <a:t> </a:t>
            </a:r>
            <a:r>
              <a:rPr lang="en-US" sz="2400" b="1" dirty="0" err="1"/>
              <a:t>cerchi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stessa</a:t>
            </a:r>
            <a:r>
              <a:rPr lang="en-US" sz="2400" b="1" dirty="0"/>
              <a:t> </a:t>
            </a:r>
            <a:r>
              <a:rPr lang="en-US" sz="2400" b="1" dirty="0" err="1"/>
              <a:t>dimensione</a:t>
            </a:r>
            <a:r>
              <a:rPr lang="en-US" sz="2400" b="1" dirty="0"/>
              <a:t>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/>
              <a:t>Un </a:t>
            </a:r>
            <a:r>
              <a:rPr lang="en-US" sz="2400" b="1" dirty="0" err="1"/>
              <a:t>cilindro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struttura</a:t>
            </a:r>
            <a:r>
              <a:rPr lang="en-US" sz="2400" b="1" dirty="0"/>
              <a:t> </a:t>
            </a:r>
            <a:r>
              <a:rPr lang="en-US" sz="2400" b="1" dirty="0" err="1"/>
              <a:t>tubolare</a:t>
            </a:r>
            <a:r>
              <a:rPr lang="en-US" sz="2400" b="1" dirty="0"/>
              <a:t> con due </a:t>
            </a:r>
            <a:r>
              <a:rPr lang="en-US" sz="2400" b="1" dirty="0" err="1"/>
              <a:t>basi</a:t>
            </a:r>
            <a:r>
              <a:rPr lang="en-US" sz="2400" b="1" dirty="0"/>
              <a:t> </a:t>
            </a:r>
            <a:r>
              <a:rPr lang="en-US" sz="2400" b="1" dirty="0" err="1"/>
              <a:t>circolari</a:t>
            </a:r>
            <a:r>
              <a:rPr lang="en-US" sz="2400" b="1" dirty="0"/>
              <a:t> </a:t>
            </a:r>
            <a:r>
              <a:rPr lang="en-US" sz="2400" b="1" dirty="0" err="1"/>
              <a:t>parallele</a:t>
            </a:r>
            <a:r>
              <a:rPr lang="en-US" sz="2400" b="1" dirty="0"/>
              <a:t> unite da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superficie</a:t>
            </a:r>
            <a:r>
              <a:rPr lang="en-US" sz="2400" b="1" dirty="0"/>
              <a:t> </a:t>
            </a:r>
            <a:r>
              <a:rPr lang="en-US" sz="2400" b="1" dirty="0" err="1"/>
              <a:t>curva</a:t>
            </a:r>
            <a:r>
              <a:rPr lang="en-US" sz="2400" b="1" dirty="0"/>
              <a:t> a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distanza</a:t>
            </a:r>
            <a:r>
              <a:rPr lang="en-US" sz="2400" b="1" dirty="0"/>
              <a:t> </a:t>
            </a:r>
            <a:r>
              <a:rPr lang="en-US" sz="2400" b="1" dirty="0" err="1"/>
              <a:t>fissa</a:t>
            </a:r>
            <a:r>
              <a:rPr lang="en-US" sz="2400" b="1" dirty="0"/>
              <a:t> dal </a:t>
            </a:r>
            <a:r>
              <a:rPr lang="en-US" sz="2400" b="1" dirty="0" err="1"/>
              <a:t>centro</a:t>
            </a:r>
            <a:r>
              <a:rPr lang="en-US" sz="2400" b="1" dirty="0"/>
              <a:t>. La </a:t>
            </a:r>
            <a:r>
              <a:rPr lang="en-US" sz="2400" b="1" dirty="0" err="1"/>
              <a:t>distanza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</a:t>
            </a:r>
            <a:r>
              <a:rPr lang="en-US" sz="2400" b="1" dirty="0" err="1"/>
              <a:t>queste</a:t>
            </a:r>
            <a:r>
              <a:rPr lang="en-US" sz="2400" b="1" dirty="0"/>
              <a:t> due </a:t>
            </a:r>
            <a:r>
              <a:rPr lang="en-US" sz="2400" b="1" dirty="0" err="1"/>
              <a:t>basi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l'altezza</a:t>
            </a:r>
            <a:r>
              <a:rPr lang="en-US" sz="2400" b="1" dirty="0"/>
              <a:t> del </a:t>
            </a:r>
            <a:r>
              <a:rPr lang="en-US" sz="2400" b="1" dirty="0" err="1"/>
              <a:t>cilindro</a:t>
            </a:r>
            <a:r>
              <a:rPr lang="en-US" sz="2400" b="1" dirty="0"/>
              <a:t>. Se </a:t>
            </a:r>
            <a:r>
              <a:rPr lang="en-US" sz="2400" b="1" dirty="0" err="1"/>
              <a:t>consideriamo</a:t>
            </a:r>
            <a:r>
              <a:rPr lang="en-US" sz="2400" b="1" dirty="0"/>
              <a:t> "r" come il </a:t>
            </a:r>
            <a:r>
              <a:rPr lang="en-US" sz="2400" b="1" dirty="0" err="1"/>
              <a:t>raggio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base </a:t>
            </a:r>
            <a:r>
              <a:rPr lang="en-US" sz="2400" b="1" dirty="0" err="1"/>
              <a:t>circolare</a:t>
            </a:r>
            <a:r>
              <a:rPr lang="en-US" sz="2400" b="1" dirty="0"/>
              <a:t> (e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sommità</a:t>
            </a:r>
            <a:r>
              <a:rPr lang="en-US" sz="2400" b="1" dirty="0"/>
              <a:t>) e "h" come </a:t>
            </a:r>
            <a:r>
              <a:rPr lang="en-US" sz="2400" b="1" dirty="0" err="1"/>
              <a:t>l'altezza</a:t>
            </a:r>
            <a:r>
              <a:rPr lang="en-US" sz="2400" b="1" dirty="0"/>
              <a:t> del </a:t>
            </a:r>
            <a:r>
              <a:rPr lang="en-US" sz="2400" b="1" dirty="0" err="1"/>
              <a:t>cilindro</a:t>
            </a:r>
            <a:r>
              <a:rPr lang="en-US" sz="2400" b="1" dirty="0"/>
              <a:t>, il volume del </a:t>
            </a:r>
            <a:r>
              <a:rPr lang="en-US" sz="2400" b="1" dirty="0" err="1"/>
              <a:t>cilindro</a:t>
            </a:r>
            <a:r>
              <a:rPr lang="en-US" sz="2400" b="1" dirty="0"/>
              <a:t>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espresso come Volume di un </a:t>
            </a:r>
            <a:r>
              <a:rPr lang="en-US" sz="2400" b="1" dirty="0" err="1"/>
              <a:t>cilindro</a:t>
            </a:r>
            <a:r>
              <a:rPr lang="en-US" sz="2400" b="1" dirty="0"/>
              <a:t> = </a:t>
            </a:r>
            <a:r>
              <a:rPr lang="el-GR" sz="2400" b="1" dirty="0"/>
              <a:t>π </a:t>
            </a:r>
            <a:r>
              <a:rPr lang="en-US" sz="2400" b="1" dirty="0"/>
              <a:t>r² h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it-IT" sz="2400" dirty="0"/>
          </a:p>
        </p:txBody>
      </p:sp>
      <p:pic>
        <p:nvPicPr>
          <p:cNvPr id="4" name="Obrázok 3" descr="Obrázok, na ktorom je hudba, bubon&#10;&#10;Automaticky generovaný popis">
            <a:extLst>
              <a:ext uri="{FF2B5EF4-FFF2-40B4-BE49-F238E27FC236}">
                <a16:creationId xmlns:a16="http://schemas.microsoft.com/office/drawing/2014/main" id="{81F42129-55D5-4224-9617-572003097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116737"/>
            <a:ext cx="5424805" cy="13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Volume di una piramide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48946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Le </a:t>
            </a:r>
            <a:r>
              <a:rPr lang="en-US" sz="2400" b="1" dirty="0" err="1"/>
              <a:t>piramidi</a:t>
            </a:r>
            <a:r>
              <a:rPr lang="en-US" sz="2400" b="1" dirty="0"/>
              <a:t> </a:t>
            </a:r>
            <a:r>
              <a:rPr lang="en-US" sz="2400" b="1" dirty="0" err="1"/>
              <a:t>hanno</a:t>
            </a:r>
            <a:r>
              <a:rPr lang="en-US" sz="2400" b="1" dirty="0"/>
              <a:t> un </a:t>
            </a:r>
            <a:r>
              <a:rPr lang="en-US" sz="2400" b="1" dirty="0" err="1"/>
              <a:t>poligono</a:t>
            </a:r>
            <a:r>
              <a:rPr lang="en-US" sz="2400" b="1" dirty="0"/>
              <a:t> come base e </a:t>
            </a:r>
            <a:r>
              <a:rPr lang="en-US" sz="2400" b="1" dirty="0" err="1"/>
              <a:t>facce</a:t>
            </a:r>
            <a:r>
              <a:rPr lang="en-US" sz="2400" b="1" dirty="0"/>
              <a:t> </a:t>
            </a:r>
            <a:r>
              <a:rPr lang="en-US" sz="2400" b="1" dirty="0" err="1"/>
              <a:t>triangolari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incontrano</a:t>
            </a:r>
            <a:r>
              <a:rPr lang="en-US" sz="2400" b="1" dirty="0"/>
              <a:t> al </a:t>
            </a:r>
            <a:r>
              <a:rPr lang="en-US" sz="2400" b="1" dirty="0" err="1"/>
              <a:t>vertice</a:t>
            </a:r>
            <a:r>
              <a:rPr lang="en-US" sz="2400" b="1" dirty="0"/>
              <a:t>. Il volume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calcola</a:t>
            </a:r>
            <a:r>
              <a:rPr lang="en-US" sz="2400" b="1" dirty="0"/>
              <a:t> con </a:t>
            </a:r>
            <a:r>
              <a:rPr lang="en-US" sz="2400" b="1" dirty="0" err="1"/>
              <a:t>l'aiuto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formula: Volume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 = 1/3 × </a:t>
            </a:r>
            <a:r>
              <a:rPr lang="en-US" sz="2400" b="1" dirty="0" err="1"/>
              <a:t>lunghezza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base × </a:t>
            </a:r>
            <a:r>
              <a:rPr lang="en-US" sz="2400" b="1" dirty="0" err="1"/>
              <a:t>larghezza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base × </a:t>
            </a:r>
            <a:r>
              <a:rPr lang="en-US" sz="2400" b="1" dirty="0" err="1"/>
              <a:t>altezza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. Questa formula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anche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</a:t>
            </a:r>
            <a:r>
              <a:rPr lang="en-US" sz="2400" b="1" dirty="0" err="1"/>
              <a:t>scritta</a:t>
            </a:r>
            <a:r>
              <a:rPr lang="en-US" sz="2400" b="1" dirty="0"/>
              <a:t> come 1/3 × area </a:t>
            </a:r>
            <a:r>
              <a:rPr lang="en-US" sz="2400" b="1" dirty="0" err="1"/>
              <a:t>della</a:t>
            </a:r>
            <a:r>
              <a:rPr lang="en-US" sz="2400" b="1" dirty="0"/>
              <a:t> base del </a:t>
            </a:r>
            <a:r>
              <a:rPr lang="en-US" sz="2400" b="1" dirty="0" err="1"/>
              <a:t>poligono</a:t>
            </a:r>
            <a:r>
              <a:rPr lang="en-US" sz="2400" b="1" dirty="0"/>
              <a:t> × </a:t>
            </a:r>
            <a:r>
              <a:rPr lang="en-US" sz="2400" b="1" dirty="0" err="1"/>
              <a:t>altezza</a:t>
            </a:r>
            <a:r>
              <a:rPr lang="en-US" sz="2400" b="1" dirty="0"/>
              <a:t> </a:t>
            </a:r>
            <a:r>
              <a:rPr lang="en-US" sz="2400" b="1" dirty="0" err="1"/>
              <a:t>della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BDE69896-4F50-4747-9F8B-6651CD89F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643" y="3999896"/>
            <a:ext cx="3093370" cy="234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Volume di un cono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La </a:t>
            </a:r>
            <a:r>
              <a:rPr lang="en-US" sz="2400" b="1" dirty="0" err="1"/>
              <a:t>differenza</a:t>
            </a:r>
            <a:r>
              <a:rPr lang="en-US" sz="2400" b="1" dirty="0"/>
              <a:t> </a:t>
            </a:r>
            <a:r>
              <a:rPr lang="en-US" sz="2400" b="1" dirty="0" err="1"/>
              <a:t>tra</a:t>
            </a:r>
            <a:r>
              <a:rPr lang="en-US" sz="2400" b="1" dirty="0"/>
              <a:t> un </a:t>
            </a:r>
            <a:r>
              <a:rPr lang="en-US" sz="2400" b="1" dirty="0" err="1"/>
              <a:t>cono</a:t>
            </a:r>
            <a:r>
              <a:rPr lang="en-US" sz="2400" b="1" dirty="0"/>
              <a:t> e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che</a:t>
            </a:r>
            <a:r>
              <a:rPr lang="en-US" sz="2400" b="1" dirty="0"/>
              <a:t> la base di un </a:t>
            </a:r>
            <a:r>
              <a:rPr lang="en-US" sz="2400" b="1" dirty="0" err="1"/>
              <a:t>cono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</a:t>
            </a:r>
            <a:r>
              <a:rPr lang="en-US" sz="2400" b="1" dirty="0" err="1"/>
              <a:t>circolare</a:t>
            </a:r>
            <a:r>
              <a:rPr lang="en-US" sz="2400" b="1" dirty="0"/>
              <a:t>, </a:t>
            </a:r>
            <a:r>
              <a:rPr lang="en-US" sz="2400" b="1" dirty="0" err="1"/>
              <a:t>mentre</a:t>
            </a:r>
            <a:r>
              <a:rPr lang="en-US" sz="2400" b="1" dirty="0"/>
              <a:t> la base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piramide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un </a:t>
            </a:r>
            <a:r>
              <a:rPr lang="en-US" sz="2400" b="1" dirty="0" err="1"/>
              <a:t>poligono</a:t>
            </a:r>
            <a:r>
              <a:rPr lang="en-US" sz="2400" b="1" dirty="0"/>
              <a:t>. Il volume di un </a:t>
            </a:r>
            <a:r>
              <a:rPr lang="en-US" sz="2400" b="1" dirty="0" err="1"/>
              <a:t>cono</a:t>
            </a:r>
            <a:r>
              <a:rPr lang="en-US" sz="2400" b="1" dirty="0"/>
              <a:t> </a:t>
            </a:r>
            <a:r>
              <a:rPr lang="en-US" sz="2400" b="1" dirty="0" err="1"/>
              <a:t>si</a:t>
            </a:r>
            <a:r>
              <a:rPr lang="en-US" sz="2400" b="1" dirty="0"/>
              <a:t> </a:t>
            </a:r>
            <a:r>
              <a:rPr lang="en-US" sz="2400" b="1" dirty="0" err="1"/>
              <a:t>calcola</a:t>
            </a:r>
            <a:r>
              <a:rPr lang="en-US" sz="2400" b="1" dirty="0"/>
              <a:t> con la formula: 1/3 ×</a:t>
            </a:r>
            <a:r>
              <a:rPr lang="el-GR" sz="2400" b="1" dirty="0"/>
              <a:t>π</a:t>
            </a:r>
            <a:r>
              <a:rPr lang="en-US" sz="2400" b="1" dirty="0"/>
              <a:t>r</a:t>
            </a:r>
            <a:r>
              <a:rPr lang="en-US" sz="2400" b="1" baseline="30000" dirty="0"/>
              <a:t>2</a:t>
            </a:r>
            <a:r>
              <a:rPr lang="en-US" sz="2400" b="1" dirty="0"/>
              <a:t>h.</a:t>
            </a:r>
            <a:endParaRPr lang="el-GR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ACAE8FAB-BD78-496A-A4FF-A2302E742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4" y="2996952"/>
            <a:ext cx="2920991" cy="267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Volume di una sfera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387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/>
              <a:t>Il volume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sfera</a:t>
            </a:r>
            <a:r>
              <a:rPr lang="en-US" sz="2400" b="1" dirty="0"/>
              <a:t> </a:t>
            </a:r>
            <a:r>
              <a:rPr lang="en-US" sz="2400" b="1" dirty="0" err="1"/>
              <a:t>è</a:t>
            </a:r>
            <a:r>
              <a:rPr lang="en-US" sz="2400" b="1" dirty="0"/>
              <a:t> lo </a:t>
            </a:r>
            <a:r>
              <a:rPr lang="en-US" sz="2400" b="1" dirty="0" err="1"/>
              <a:t>spazio</a:t>
            </a:r>
            <a:r>
              <a:rPr lang="en-US" sz="2400" b="1" dirty="0"/>
              <a:t> da </a:t>
            </a:r>
            <a:r>
              <a:rPr lang="en-US" sz="2400" b="1" dirty="0" err="1"/>
              <a:t>essa</a:t>
            </a:r>
            <a:r>
              <a:rPr lang="en-US" sz="2400" b="1" dirty="0"/>
              <a:t> </a:t>
            </a:r>
            <a:r>
              <a:rPr lang="en-US" sz="2400" b="1" dirty="0" err="1"/>
              <a:t>occupato</a:t>
            </a:r>
            <a:r>
              <a:rPr lang="en-US" sz="2400" b="1" dirty="0"/>
              <a:t>.</a:t>
            </a:r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endParaRPr lang="en-US" sz="2400" b="1" dirty="0"/>
          </a:p>
          <a:p>
            <a:pPr marL="0" indent="0" algn="just">
              <a:buNone/>
            </a:pPr>
            <a:r>
              <a:rPr lang="en-US" sz="2400" b="1" dirty="0"/>
              <a:t>Il volume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sfera</a:t>
            </a:r>
            <a:r>
              <a:rPr lang="en-US" sz="2400" b="1" dirty="0"/>
              <a:t> di </a:t>
            </a:r>
            <a:r>
              <a:rPr lang="en-US" sz="2400" b="1" dirty="0" err="1"/>
              <a:t>raggio</a:t>
            </a:r>
            <a:r>
              <a:rPr lang="en-US" sz="2400" b="1" dirty="0"/>
              <a:t> r </a:t>
            </a:r>
            <a:r>
              <a:rPr lang="en-US" sz="2400" b="1" dirty="0" err="1"/>
              <a:t>è</a:t>
            </a:r>
            <a:r>
              <a:rPr lang="en-US" sz="2400" b="1" dirty="0"/>
              <a:t> 4/3 </a:t>
            </a:r>
            <a:r>
              <a:rPr lang="el-GR" sz="2400" b="1" dirty="0"/>
              <a:t>π</a:t>
            </a:r>
            <a:r>
              <a:rPr lang="en-US" sz="2400" b="1" dirty="0"/>
              <a:t>r³.</a:t>
            </a:r>
          </a:p>
          <a:p>
            <a:pPr marL="0" indent="0" algn="just">
              <a:buNone/>
            </a:pPr>
            <a:r>
              <a:rPr lang="en-US" sz="2400" b="1" dirty="0"/>
              <a:t>Ora </a:t>
            </a:r>
            <a:r>
              <a:rPr lang="en-US" sz="2400" b="1" dirty="0" err="1"/>
              <a:t>che</a:t>
            </a:r>
            <a:r>
              <a:rPr lang="en-US" sz="2400" b="1" dirty="0"/>
              <a:t> </a:t>
            </a:r>
            <a:r>
              <a:rPr lang="en-US" sz="2400" b="1" dirty="0" err="1"/>
              <a:t>conosciamo</a:t>
            </a:r>
            <a:r>
              <a:rPr lang="en-US" sz="2400" b="1" dirty="0"/>
              <a:t> le </a:t>
            </a:r>
            <a:r>
              <a:rPr lang="en-US" sz="2400" b="1" dirty="0" err="1"/>
              <a:t>formule</a:t>
            </a:r>
            <a:r>
              <a:rPr lang="en-US" sz="2400" b="1" dirty="0"/>
              <a:t> </a:t>
            </a:r>
            <a:r>
              <a:rPr lang="en-US" sz="2400" b="1" dirty="0" err="1"/>
              <a:t>delle</a:t>
            </a:r>
            <a:r>
              <a:rPr lang="en-US" sz="2400" b="1" dirty="0"/>
              <a:t> </a:t>
            </a:r>
            <a:r>
              <a:rPr lang="en-US" sz="2400" b="1" dirty="0" err="1"/>
              <a:t>varie</a:t>
            </a:r>
            <a:r>
              <a:rPr lang="en-US" sz="2400" b="1" dirty="0"/>
              <a:t> </a:t>
            </a:r>
            <a:r>
              <a:rPr lang="en-US" sz="2400" b="1" dirty="0" err="1"/>
              <a:t>forme</a:t>
            </a:r>
            <a:r>
              <a:rPr lang="en-US" sz="2400" b="1" dirty="0"/>
              <a:t> </a:t>
            </a:r>
            <a:r>
              <a:rPr lang="en-US" sz="2400" b="1" dirty="0" err="1"/>
              <a:t>geometriche</a:t>
            </a:r>
            <a:r>
              <a:rPr lang="en-US" sz="2400" b="1" dirty="0"/>
              <a:t>, </a:t>
            </a:r>
            <a:r>
              <a:rPr lang="en-US" sz="2400" b="1" dirty="0" err="1"/>
              <a:t>diamo</a:t>
            </a:r>
            <a:r>
              <a:rPr lang="en-US" sz="2400" b="1" dirty="0"/>
              <a:t> </a:t>
            </a:r>
            <a:r>
              <a:rPr lang="en-US" sz="2400" b="1" dirty="0" err="1"/>
              <a:t>un'occhiata</a:t>
            </a:r>
            <a:r>
              <a:rPr lang="en-US" sz="2400" b="1" dirty="0"/>
              <a:t> alle diverse </a:t>
            </a:r>
            <a:r>
              <a:rPr lang="en-US" sz="2400" b="1" dirty="0" err="1"/>
              <a:t>unità</a:t>
            </a:r>
            <a:r>
              <a:rPr lang="en-US" sz="2400" b="1" dirty="0"/>
              <a:t> di </a:t>
            </a:r>
            <a:r>
              <a:rPr lang="en-US" sz="2400" b="1" dirty="0" err="1"/>
              <a:t>misura</a:t>
            </a:r>
            <a:r>
              <a:rPr lang="en-US" sz="2400" b="1" dirty="0"/>
              <a:t> del volume.</a:t>
            </a:r>
          </a:p>
          <a:p>
            <a:pPr marL="0" indent="0" algn="just">
              <a:buNone/>
            </a:pPr>
            <a:endParaRPr lang="en-US" sz="2400" b="1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10BFA01A-C4D7-4F08-87D6-9A36E1E71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286" y="1628800"/>
            <a:ext cx="23241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997</Words>
  <Application>Microsoft Macintosh PowerPoint</Application>
  <PresentationFormat>Presentazione su schermo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Adobe Heiti Std R</vt:lpstr>
      <vt:lpstr>Arial</vt:lpstr>
      <vt:lpstr>Calibri</vt:lpstr>
      <vt:lpstr>Office Theme</vt:lpstr>
      <vt:lpstr>Pensiero computazionale Misure Comparazione Conversione 2</vt:lpstr>
      <vt:lpstr>Volume</vt:lpstr>
      <vt:lpstr>Definizione di volume</vt:lpstr>
      <vt:lpstr>Volume di un cuboide</vt:lpstr>
      <vt:lpstr>Volume di un cubo</vt:lpstr>
      <vt:lpstr>Volume di un cilindro</vt:lpstr>
      <vt:lpstr>Volume di una piramide</vt:lpstr>
      <vt:lpstr>Volume di un cono</vt:lpstr>
      <vt:lpstr>Volume di una sfera</vt:lpstr>
      <vt:lpstr>Formule</vt:lpstr>
      <vt:lpstr>Unità di volume</vt:lpstr>
      <vt:lpstr>Unità di volume</vt:lpstr>
      <vt:lpstr>Conversione fra unità di misura</vt:lpstr>
      <vt:lpstr>Convertire metri cubi in litri</vt:lpstr>
      <vt:lpstr>Convertire metri cubi in litri</vt:lpstr>
      <vt:lpstr>Convertire metri cubi in litri</vt:lpstr>
      <vt:lpstr>Convertire metri cubi in litri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33</cp:revision>
  <dcterms:created xsi:type="dcterms:W3CDTF">2016-10-07T11:12:08Z</dcterms:created>
  <dcterms:modified xsi:type="dcterms:W3CDTF">2022-06-29T10:26:24Z</dcterms:modified>
  <cp:category/>
</cp:coreProperties>
</file>