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19" roundtripDataSignature="AMtx7mhJG2wDqCUEJITIkVSQ8r6UXCZwf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customschemas.google.com/relationships/presentationmetadata" Target="meta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 name="Google Shape;3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6" name="Google Shape;96;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3287a2c2a5_0_5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2" name="Google Shape;102;g13287a2c2a5_0_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3287a2c2a5_0_7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8" name="Google Shape;108;g13287a2c2a5_0_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13287a2c2a5_0_6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5" name="Google Shape;115;g13287a2c2a5_0_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 name="Google Shape;45;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 name="Google Shape;5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3287a2c2a5_0_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7" name="Google Shape;57;g13287a2c2a5_0_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3287a2c2a5_0_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3" name="Google Shape;63;g13287a2c2a5_0_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3287a2c2a5_0_2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9" name="Google Shape;69;g13287a2c2a5_0_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5" name="Google Shape;75;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3287a2c2a5_0_3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g13287a2c2a5_0_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3287a2c2a5_0_4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9" name="Google Shape;89;g13287a2c2a5_0_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p:nvPr/>
        </p:nvSpPr>
        <p:spPr>
          <a:xfrm>
            <a:off x="0" y="5805265"/>
            <a:ext cx="8964488" cy="1080120"/>
          </a:xfrm>
          <a:prstGeom prst="rect">
            <a:avLst/>
          </a:prstGeom>
          <a:solidFill>
            <a:schemeClr val="lt1">
              <a:alpha val="49411"/>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7" name="Google Shape;17;p11"/>
          <p:cNvSpPr txBox="1"/>
          <p:nvPr>
            <p:ph type="ctrTitle"/>
          </p:nvPr>
        </p:nvSpPr>
        <p:spPr>
          <a:xfrm>
            <a:off x="327992" y="1052736"/>
            <a:ext cx="7772400" cy="14700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8" name="Google Shape;18;p11"/>
          <p:cNvSpPr txBox="1"/>
          <p:nvPr>
            <p:ph idx="1" type="subTitle"/>
          </p:nvPr>
        </p:nvSpPr>
        <p:spPr>
          <a:xfrm>
            <a:off x="323528" y="2636912"/>
            <a:ext cx="6400800" cy="17526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640"/>
              </a:spcBef>
              <a:spcAft>
                <a:spcPts val="0"/>
              </a:spcAft>
              <a:buClr>
                <a:srgbClr val="595959"/>
              </a:buClr>
              <a:buSzPts val="3200"/>
              <a:buFont typeface="Arial"/>
              <a:buNone/>
              <a:defRPr b="0" i="0" sz="3200" u="none" cap="none" strike="noStrike">
                <a:solidFill>
                  <a:srgbClr val="595959"/>
                </a:solidFill>
                <a:latin typeface="Calibri"/>
                <a:ea typeface="Calibri"/>
                <a:cs typeface="Calibri"/>
                <a:sym typeface="Calibri"/>
              </a:defRPr>
            </a:lvl1pPr>
            <a:lvl2pPr lvl="1" marR="0" rtl="0" algn="ctr">
              <a:lnSpc>
                <a:spcPct val="100000"/>
              </a:lnSpc>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0" algn="ctr">
              <a:lnSpc>
                <a:spcPct val="100000"/>
              </a:lnSpc>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pic>
        <p:nvPicPr>
          <p:cNvPr descr="C:\Users\mkomod05.cs8500\Google Drive\SEIT lab\Projects\World of Physics\Kick-off\eu flag.JPG" id="19" name="Google Shape;19;p11"/>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0" name="Google Shape;20;p11"/>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rgbClr val="003996"/>
                </a:solidFill>
                <a:latin typeface="Arial"/>
                <a:ea typeface="Arial"/>
                <a:cs typeface="Arial"/>
                <a:sym typeface="Arial"/>
              </a:rPr>
              <a:t>Erasmus</a:t>
            </a:r>
            <a:r>
              <a:rPr b="0" i="0" lang="it-IT"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pic>
        <p:nvPicPr>
          <p:cNvPr id="21" name="Google Shape;21;p11"/>
          <p:cNvPicPr preferRelativeResize="0"/>
          <p:nvPr/>
        </p:nvPicPr>
        <p:blipFill rotWithShape="1">
          <a:blip r:embed="rId3">
            <a:alphaModFix/>
          </a:blip>
          <a:srcRect b="0" l="0" r="0" t="0"/>
          <a:stretch/>
        </p:blipFill>
        <p:spPr>
          <a:xfrm>
            <a:off x="7608064" y="5661248"/>
            <a:ext cx="1356424" cy="1356424"/>
          </a:xfrm>
          <a:prstGeom prst="rect">
            <a:avLst/>
          </a:prstGeom>
          <a:noFill/>
          <a:ln>
            <a:noFill/>
          </a:ln>
        </p:spPr>
      </p:pic>
      <p:sp>
        <p:nvSpPr>
          <p:cNvPr id="22" name="Google Shape;22;p11"/>
          <p:cNvSpPr/>
          <p:nvPr/>
        </p:nvSpPr>
        <p:spPr>
          <a:xfrm>
            <a:off x="0" y="0"/>
            <a:ext cx="9144000" cy="6885385"/>
          </a:xfrm>
          <a:prstGeom prst="rect">
            <a:avLst/>
          </a:prstGeom>
          <a:solidFill>
            <a:schemeClr val="lt1">
              <a:alpha val="34509"/>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3" name="Shape 23"/>
        <p:cNvGrpSpPr/>
        <p:nvPr/>
      </p:nvGrpSpPr>
      <p:grpSpPr>
        <a:xfrm>
          <a:off x="0" y="0"/>
          <a:ext cx="0" cy="0"/>
          <a:chOff x="0" y="0"/>
          <a:chExt cx="0" cy="0"/>
        </a:xfrm>
      </p:grpSpPr>
      <p:sp>
        <p:nvSpPr>
          <p:cNvPr id="24" name="Google Shape;24;p12"/>
          <p:cNvSpPr/>
          <p:nvPr/>
        </p:nvSpPr>
        <p:spPr>
          <a:xfrm>
            <a:off x="0" y="0"/>
            <a:ext cx="9144000" cy="6885385"/>
          </a:xfrm>
          <a:prstGeom prst="rect">
            <a:avLst/>
          </a:prstGeom>
          <a:solidFill>
            <a:schemeClr val="lt1">
              <a:alpha val="34509"/>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5" name="Google Shape;25;p1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6" name="Google Shape;26;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rgbClr val="3F3F3F"/>
              </a:buClr>
              <a:buSzPts val="3200"/>
              <a:buFont typeface="Arial"/>
              <a:buChar char="•"/>
              <a:defRPr b="0" i="0" sz="3200" u="none" cap="none" strike="noStrike">
                <a:solidFill>
                  <a:srgbClr val="3F3F3F"/>
                </a:solidFill>
                <a:latin typeface="Calibri"/>
                <a:ea typeface="Calibri"/>
                <a:cs typeface="Calibri"/>
                <a:sym typeface="Calibri"/>
              </a:defRPr>
            </a:lvl1pPr>
            <a:lvl2pPr indent="-406400" lvl="1" marL="914400" marR="0" rtl="0" algn="l">
              <a:lnSpc>
                <a:spcPct val="100000"/>
              </a:lnSpc>
              <a:spcBef>
                <a:spcPts val="560"/>
              </a:spcBef>
              <a:spcAft>
                <a:spcPts val="0"/>
              </a:spcAft>
              <a:buClr>
                <a:srgbClr val="3F3F3F"/>
              </a:buClr>
              <a:buSzPts val="2800"/>
              <a:buFont typeface="Arial"/>
              <a:buChar char="–"/>
              <a:defRPr b="0" i="0" sz="2800" u="none" cap="none" strike="noStrike">
                <a:solidFill>
                  <a:srgbClr val="3F3F3F"/>
                </a:solidFill>
                <a:latin typeface="Calibri"/>
                <a:ea typeface="Calibri"/>
                <a:cs typeface="Calibri"/>
                <a:sym typeface="Calibri"/>
              </a:defRPr>
            </a:lvl2pPr>
            <a:lvl3pPr indent="-381000" lvl="2" marL="1371600" marR="0" rtl="0" algn="l">
              <a:lnSpc>
                <a:spcPct val="100000"/>
              </a:lnSpc>
              <a:spcBef>
                <a:spcPts val="480"/>
              </a:spcBef>
              <a:spcAft>
                <a:spcPts val="0"/>
              </a:spcAft>
              <a:buClr>
                <a:srgbClr val="3F3F3F"/>
              </a:buClr>
              <a:buSzPts val="2400"/>
              <a:buFont typeface="Arial"/>
              <a:buChar char="•"/>
              <a:defRPr b="0" i="0" sz="2400" u="none" cap="none" strike="noStrike">
                <a:solidFill>
                  <a:srgbClr val="3F3F3F"/>
                </a:solidFill>
                <a:latin typeface="Calibri"/>
                <a:ea typeface="Calibri"/>
                <a:cs typeface="Calibri"/>
                <a:sym typeface="Calibri"/>
              </a:defRPr>
            </a:lvl3pPr>
            <a:lvl4pPr indent="-355600" lvl="3" marL="1828800" marR="0" rtl="0" algn="l">
              <a:lnSpc>
                <a:spcPct val="100000"/>
              </a:lnSpc>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4pPr>
            <a:lvl5pPr indent="-355600" lvl="4" marL="2286000" marR="0" rtl="0" algn="l">
              <a:lnSpc>
                <a:spcPct val="100000"/>
              </a:lnSpc>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7" name="Google Shape;27;p12"/>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fld id="{00000000-1234-1234-1234-123412341234}" type="slidenum">
              <a:rPr b="1" i="0" lang="it-IT" sz="1400" u="none" cap="none" strike="noStrike">
                <a:solidFill>
                  <a:srgbClr val="494429"/>
                </a:solidFill>
                <a:latin typeface="Calibri"/>
                <a:ea typeface="Calibri"/>
                <a:cs typeface="Calibri"/>
                <a:sym typeface="Calibri"/>
              </a:rPr>
              <a:t>‹#›</a:t>
            </a:fld>
            <a:endParaRPr b="1" i="0" sz="1400" u="none" cap="none" strike="noStrike">
              <a:solidFill>
                <a:srgbClr val="494429"/>
              </a:solidFill>
              <a:latin typeface="Calibri"/>
              <a:ea typeface="Calibri"/>
              <a:cs typeface="Calibri"/>
              <a:sym typeface="Calibri"/>
            </a:endParaRPr>
          </a:p>
        </p:txBody>
      </p:sp>
      <p:pic>
        <p:nvPicPr>
          <p:cNvPr descr="C:\Users\mkomod05.cs8500\Google Drive\SEIT lab\Projects\World of Physics\Kick-off\eu flag.JPG" id="28" name="Google Shape;28;p12"/>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9" name="Google Shape;29;p12"/>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rgbClr val="003996"/>
                </a:solidFill>
                <a:latin typeface="Arial"/>
                <a:ea typeface="Arial"/>
                <a:cs typeface="Arial"/>
                <a:sym typeface="Arial"/>
              </a:rPr>
              <a:t>Erasmus</a:t>
            </a:r>
            <a:r>
              <a:rPr b="0" i="0" lang="it-IT"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13"/>
          <p:cNvSpPr/>
          <p:nvPr/>
        </p:nvSpPr>
        <p:spPr>
          <a:xfrm>
            <a:off x="0" y="0"/>
            <a:ext cx="9144000" cy="6885385"/>
          </a:xfrm>
          <a:prstGeom prst="rect">
            <a:avLst/>
          </a:prstGeom>
          <a:solidFill>
            <a:schemeClr val="lt1">
              <a:alpha val="34509"/>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2" name="Google Shape;32;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chemeClr val="dk1"/>
              </a:buClr>
              <a:buSzPts val="4000"/>
              <a:buFont typeface="Calibri"/>
              <a:buNone/>
              <a:defRPr b="1" i="0" sz="40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3" name="Google Shape;33;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marR="0" rtl="0" algn="l">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1pPr>
            <a:lvl2pPr indent="-228600" lvl="1" marL="914400" marR="0" rtl="0" algn="l">
              <a:lnSpc>
                <a:spcPct val="100000"/>
              </a:lnSpc>
              <a:spcBef>
                <a:spcPts val="36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2pPr>
            <a:lvl3pPr indent="-228600" lvl="2" marL="1371600" marR="0" rtl="0" algn="l">
              <a:lnSpc>
                <a:spcPct val="100000"/>
              </a:lnSpc>
              <a:spcBef>
                <a:spcPts val="32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3pPr>
            <a:lvl4pPr indent="-228600" lvl="3" marL="18288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4pPr>
            <a:lvl5pPr indent="-228600" lvl="4" marL="22860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5pPr>
            <a:lvl6pPr indent="-228600" lvl="5" marL="27432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9pPr>
          </a:lstStyle>
          <a:p/>
        </p:txBody>
      </p:sp>
      <p:sp>
        <p:nvSpPr>
          <p:cNvPr id="34" name="Google Shape;34;p13"/>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fld id="{00000000-1234-1234-1234-123412341234}" type="slidenum">
              <a:rPr b="1" i="0" lang="it-IT" sz="1400" u="none" cap="none" strike="noStrike">
                <a:solidFill>
                  <a:srgbClr val="494429"/>
                </a:solidFill>
                <a:latin typeface="Calibri"/>
                <a:ea typeface="Calibri"/>
                <a:cs typeface="Calibri"/>
                <a:sym typeface="Calibri"/>
              </a:rPr>
              <a:t>‹#›</a:t>
            </a:fld>
            <a:endParaRPr b="1" i="0" sz="1400" u="none" cap="none" strike="noStrike">
              <a:solidFill>
                <a:srgbClr val="494429"/>
              </a:solidFill>
              <a:latin typeface="Calibri"/>
              <a:ea typeface="Calibri"/>
              <a:cs typeface="Calibri"/>
              <a:sym typeface="Calibri"/>
            </a:endParaRPr>
          </a:p>
        </p:txBody>
      </p:sp>
      <p:pic>
        <p:nvPicPr>
          <p:cNvPr descr="C:\Users\mkomod05.cs8500\Google Drive\SEIT lab\Projects\World of Physics\Kick-off\eu flag.JPG" id="35" name="Google Shape;35;p13"/>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36" name="Google Shape;36;p13"/>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rgbClr val="003996"/>
                </a:solidFill>
                <a:latin typeface="Arial"/>
                <a:ea typeface="Arial"/>
                <a:cs typeface="Arial"/>
                <a:sym typeface="Arial"/>
              </a:rPr>
              <a:t>Erasmus</a:t>
            </a:r>
            <a:r>
              <a:rPr b="0" i="0" lang="it-IT"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image" Target="../media/image10.png"/><Relationship Id="rId3" Type="http://schemas.openxmlformats.org/officeDocument/2006/relationships/image" Target="../media/image9.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28235"/>
          </a:schemeClr>
        </a:solidFill>
      </p:bgPr>
    </p:bg>
    <p:spTree>
      <p:nvGrpSpPr>
        <p:cNvPr id="9" name="Shape 9"/>
        <p:cNvGrpSpPr/>
        <p:nvPr/>
      </p:nvGrpSpPr>
      <p:grpSpPr>
        <a:xfrm>
          <a:off x="0" y="0"/>
          <a:ext cx="0" cy="0"/>
          <a:chOff x="0" y="0"/>
          <a:chExt cx="0" cy="0"/>
        </a:xfrm>
      </p:grpSpPr>
      <p:pic>
        <p:nvPicPr>
          <p:cNvPr descr="C:\Users\mkomod05.cs8500\Google Drive\SEIT lab\Projects\World of Physics\Kick-off\eu flag.JPG" id="10" name="Google Shape;10;p10"/>
          <p:cNvPicPr preferRelativeResize="0"/>
          <p:nvPr/>
        </p:nvPicPr>
        <p:blipFill rotWithShape="1">
          <a:blip r:embed="rId1">
            <a:alphaModFix/>
          </a:blip>
          <a:srcRect b="0" l="0" r="0" t="0"/>
          <a:stretch/>
        </p:blipFill>
        <p:spPr>
          <a:xfrm>
            <a:off x="233141" y="6275280"/>
            <a:ext cx="766959" cy="511306"/>
          </a:xfrm>
          <a:prstGeom prst="rect">
            <a:avLst/>
          </a:prstGeom>
          <a:noFill/>
          <a:ln>
            <a:noFill/>
          </a:ln>
        </p:spPr>
      </p:pic>
      <p:sp>
        <p:nvSpPr>
          <p:cNvPr id="11" name="Google Shape;11;p10"/>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rgbClr val="003996"/>
                </a:solidFill>
                <a:latin typeface="Arial"/>
                <a:ea typeface="Arial"/>
                <a:cs typeface="Arial"/>
                <a:sym typeface="Arial"/>
              </a:rPr>
              <a:t>Erasmus</a:t>
            </a:r>
            <a:r>
              <a:rPr b="0" i="0" lang="it-IT"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sp>
        <p:nvSpPr>
          <p:cNvPr id="12" name="Google Shape;12;p10"/>
          <p:cNvSpPr txBox="1"/>
          <p:nvPr/>
        </p:nvSpPr>
        <p:spPr>
          <a:xfrm>
            <a:off x="5621849" y="116632"/>
            <a:ext cx="3486147"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600"/>
              <a:buFont typeface="Calibri"/>
              <a:buNone/>
            </a:pPr>
            <a:r>
              <a:rPr b="0" i="0" lang="it-IT" sz="1600" u="none" cap="none" strike="noStrike">
                <a:solidFill>
                  <a:schemeClr val="dk1"/>
                </a:solidFill>
                <a:latin typeface="Calibri"/>
                <a:ea typeface="Calibri"/>
                <a:cs typeface="Calibri"/>
                <a:sym typeface="Calibri"/>
              </a:rPr>
              <a:t>Mathesis - 2020-1-RO01-KA201-080410</a:t>
            </a:r>
            <a:endParaRPr b="0" i="0" sz="1600" u="none" cap="none" strike="noStrike">
              <a:solidFill>
                <a:schemeClr val="dk1"/>
              </a:solidFill>
              <a:latin typeface="Calibri"/>
              <a:ea typeface="Calibri"/>
              <a:cs typeface="Calibri"/>
              <a:sym typeface="Calibri"/>
            </a:endParaRPr>
          </a:p>
        </p:txBody>
      </p:sp>
      <p:pic>
        <p:nvPicPr>
          <p:cNvPr id="13" name="Google Shape;13;p10"/>
          <p:cNvPicPr preferRelativeResize="0"/>
          <p:nvPr/>
        </p:nvPicPr>
        <p:blipFill rotWithShape="1">
          <a:blip r:embed="rId2">
            <a:alphaModFix/>
          </a:blip>
          <a:srcRect b="0" l="0" r="0" t="0"/>
          <a:stretch/>
        </p:blipFill>
        <p:spPr>
          <a:xfrm>
            <a:off x="7608064" y="5661248"/>
            <a:ext cx="1356424" cy="1356424"/>
          </a:xfrm>
          <a:prstGeom prst="rect">
            <a:avLst/>
          </a:prstGeom>
          <a:noFill/>
          <a:ln>
            <a:noFill/>
          </a:ln>
        </p:spPr>
      </p:pic>
      <p:pic>
        <p:nvPicPr>
          <p:cNvPr id="14" name="Google Shape;14;p10"/>
          <p:cNvPicPr preferRelativeResize="0"/>
          <p:nvPr/>
        </p:nvPicPr>
        <p:blipFill rotWithShape="1">
          <a:blip r:embed="rId3">
            <a:alphaModFix/>
          </a:blip>
          <a:srcRect b="0" l="0" r="0" t="0"/>
          <a:stretch/>
        </p:blipFill>
        <p:spPr>
          <a:xfrm>
            <a:off x="9036495" y="-1"/>
            <a:ext cx="107505" cy="688538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1"/>
          <p:cNvSpPr txBox="1"/>
          <p:nvPr>
            <p:ph type="ctrTitle"/>
          </p:nvPr>
        </p:nvSpPr>
        <p:spPr>
          <a:xfrm>
            <a:off x="327992" y="1052736"/>
            <a:ext cx="8276456" cy="1470025"/>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Concetti di base del pensiero algoritmico</a:t>
            </a:r>
            <a:endParaRPr b="1">
              <a:solidFill>
                <a:srgbClr val="166C59"/>
              </a:solidFill>
            </a:endParaRPr>
          </a:p>
        </p:txBody>
      </p:sp>
      <p:sp>
        <p:nvSpPr>
          <p:cNvPr id="42" name="Google Shape;42;p1"/>
          <p:cNvSpPr txBox="1"/>
          <p:nvPr>
            <p:ph idx="1" type="subTitle"/>
          </p:nvPr>
        </p:nvSpPr>
        <p:spPr>
          <a:xfrm>
            <a:off x="323528" y="2636912"/>
            <a:ext cx="8568952" cy="17526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595959"/>
              </a:buClr>
              <a:buSzPts val="3200"/>
              <a:buNone/>
            </a:pPr>
            <a:r>
              <a:rPr lang="it-IT"/>
              <a:t>Sequenza, selezione e ripetizione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Ripetizione</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t/>
            </a:r>
            <a:endParaRPr b="1">
              <a:solidFill>
                <a:srgbClr val="166C59"/>
              </a:solidFill>
            </a:endParaRPr>
          </a:p>
        </p:txBody>
      </p:sp>
      <p:sp>
        <p:nvSpPr>
          <p:cNvPr id="99" name="Google Shape;99;p5"/>
          <p:cNvSpPr txBox="1"/>
          <p:nvPr>
            <p:ph idx="1" type="body"/>
          </p:nvPr>
        </p:nvSpPr>
        <p:spPr>
          <a:xfrm>
            <a:off x="457200" y="1518150"/>
            <a:ext cx="8352600" cy="4608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40"/>
              </a:spcBef>
              <a:spcAft>
                <a:spcPts val="0"/>
              </a:spcAft>
              <a:buClr>
                <a:srgbClr val="3F3F3F"/>
              </a:buClr>
              <a:buSzPts val="3200"/>
              <a:buNone/>
            </a:pPr>
            <a:r>
              <a:rPr b="1" lang="it-IT"/>
              <a:t>La ripetizione, spesso chiamata anche iterazione o looping, è un costrutto che consente di eseguire un'istruzione più di una volta senza doverla ripetere ogni volta nel contesto di un blocco di istruzioni sequenziali. In genere, esistono tre tipi di ripetizione: conteggio controllato, mentre e ripetere fino a quando.</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g13287a2c2a5_0_5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it-IT">
                <a:solidFill>
                  <a:srgbClr val="166C59"/>
                </a:solidFill>
              </a:rPr>
              <a:t>Ripetizione</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Controllo del conteggio</a:t>
            </a:r>
            <a:endParaRPr b="1">
              <a:solidFill>
                <a:srgbClr val="166C59"/>
              </a:solidFill>
            </a:endParaRPr>
          </a:p>
        </p:txBody>
      </p:sp>
      <p:sp>
        <p:nvSpPr>
          <p:cNvPr id="105" name="Google Shape;105;g13287a2c2a5_0_53"/>
          <p:cNvSpPr txBox="1"/>
          <p:nvPr>
            <p:ph idx="1" type="body"/>
          </p:nvPr>
        </p:nvSpPr>
        <p:spPr>
          <a:xfrm>
            <a:off x="457200" y="1894574"/>
            <a:ext cx="8229600" cy="42315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640"/>
              </a:spcBef>
              <a:spcAft>
                <a:spcPts val="0"/>
              </a:spcAft>
              <a:buClr>
                <a:srgbClr val="3F3F3F"/>
              </a:buClr>
              <a:buSzPts val="3200"/>
              <a:buNone/>
            </a:pPr>
            <a:r>
              <a:rPr b="1" lang="it-IT"/>
              <a:t>La ripetizione controllata dal conteggio è un tipo di ripetizione che consente di ripetere un blocco di istruzioni per un numero predefinito di volte. Ad esempio, se volessimo rendere esplicite le istruzioni per il conteggio alla rovescia da 10 a 0, potremmo dire "sottrai 1 dal conteggio corrente per 10 volte di seguito".</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g13287a2c2a5_0_70"/>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it-IT">
                <a:solidFill>
                  <a:srgbClr val="166C59"/>
                </a:solidFill>
              </a:rPr>
              <a:t>Ripetizione</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Mentre</a:t>
            </a:r>
            <a:endParaRPr b="1">
              <a:solidFill>
                <a:srgbClr val="166C59"/>
              </a:solidFill>
            </a:endParaRPr>
          </a:p>
        </p:txBody>
      </p:sp>
      <p:sp>
        <p:nvSpPr>
          <p:cNvPr id="111" name="Google Shape;111;g13287a2c2a5_0_70"/>
          <p:cNvSpPr txBox="1"/>
          <p:nvPr>
            <p:ph idx="1" type="body"/>
          </p:nvPr>
        </p:nvSpPr>
        <p:spPr>
          <a:xfrm>
            <a:off x="178775" y="1503475"/>
            <a:ext cx="4463400" cy="46227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640"/>
              </a:spcBef>
              <a:spcAft>
                <a:spcPts val="0"/>
              </a:spcAft>
              <a:buClr>
                <a:srgbClr val="3F3F3F"/>
              </a:buClr>
              <a:buSzPts val="3200"/>
              <a:buNone/>
            </a:pPr>
            <a:r>
              <a:rPr b="1" lang="it-IT"/>
              <a:t>Mentre la ripetizione consente di ripetere un blocco di istruzioni finché non viene soddisfatta una condizione, senza sapere in anticipo quante volte devono essere ripetute.</a:t>
            </a:r>
            <a:endParaRPr/>
          </a:p>
        </p:txBody>
      </p:sp>
      <p:pic>
        <p:nvPicPr>
          <p:cNvPr id="112" name="Google Shape;112;g13287a2c2a5_0_70"/>
          <p:cNvPicPr preferRelativeResize="0"/>
          <p:nvPr/>
        </p:nvPicPr>
        <p:blipFill rotWithShape="1">
          <a:blip r:embed="rId3">
            <a:alphaModFix/>
          </a:blip>
          <a:srcRect b="0" l="0" r="0" t="0"/>
          <a:stretch/>
        </p:blipFill>
        <p:spPr>
          <a:xfrm>
            <a:off x="4642150" y="2572038"/>
            <a:ext cx="4086225" cy="28765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g13287a2c2a5_0_61"/>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it-IT">
                <a:solidFill>
                  <a:srgbClr val="166C59"/>
                </a:solidFill>
              </a:rPr>
              <a:t>Ripetizione</a:t>
            </a:r>
            <a:endParaRPr b="1">
              <a:solidFill>
                <a:srgbClr val="166C59"/>
              </a:solidFill>
            </a:endParaRPr>
          </a:p>
          <a:p>
            <a:pPr indent="0" lvl="0" marL="0" rtl="0" algn="ctr">
              <a:lnSpc>
                <a:spcPct val="100000"/>
              </a:lnSpc>
              <a:spcBef>
                <a:spcPts val="0"/>
              </a:spcBef>
              <a:spcAft>
                <a:spcPts val="0"/>
              </a:spcAft>
              <a:buClr>
                <a:schemeClr val="dk1"/>
              </a:buClr>
              <a:buSzPts val="1100"/>
              <a:buFont typeface="Arial"/>
              <a:buNone/>
            </a:pPr>
            <a:r>
              <a:rPr b="1" lang="it-IT">
                <a:solidFill>
                  <a:srgbClr val="166C59"/>
                </a:solidFill>
              </a:rPr>
              <a:t>Ripetere fino a quando</a:t>
            </a:r>
            <a:endParaRPr b="1">
              <a:solidFill>
                <a:srgbClr val="166C59"/>
              </a:solidFill>
            </a:endParaRPr>
          </a:p>
          <a:p>
            <a:pPr indent="0" lvl="0" marL="0" rtl="0" algn="ctr">
              <a:lnSpc>
                <a:spcPct val="100000"/>
              </a:lnSpc>
              <a:spcBef>
                <a:spcPts val="0"/>
              </a:spcBef>
              <a:spcAft>
                <a:spcPts val="0"/>
              </a:spcAft>
              <a:buClr>
                <a:schemeClr val="dk1"/>
              </a:buClr>
              <a:buSzPts val="1100"/>
              <a:buFont typeface="Arial"/>
              <a:buNone/>
            </a:pPr>
            <a:r>
              <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t/>
            </a:r>
            <a:endParaRPr b="1">
              <a:solidFill>
                <a:srgbClr val="166C59"/>
              </a:solidFill>
            </a:endParaRPr>
          </a:p>
        </p:txBody>
      </p:sp>
      <p:sp>
        <p:nvSpPr>
          <p:cNvPr id="118" name="Google Shape;118;g13287a2c2a5_0_61"/>
          <p:cNvSpPr txBox="1"/>
          <p:nvPr>
            <p:ph idx="1" type="body"/>
          </p:nvPr>
        </p:nvSpPr>
        <p:spPr>
          <a:xfrm>
            <a:off x="208075" y="1746550"/>
            <a:ext cx="4363800" cy="45195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640"/>
              </a:spcBef>
              <a:spcAft>
                <a:spcPts val="0"/>
              </a:spcAft>
              <a:buClr>
                <a:srgbClr val="3F3F3F"/>
              </a:buClr>
              <a:buSzPts val="3200"/>
              <a:buNone/>
            </a:pPr>
            <a:r>
              <a:rPr b="1" lang="it-IT"/>
              <a:t>La ripetizione fino a quando è un costrutto molto simile al while. La differenza è che il controllo delle condizioni viene eseguito dopo la prima iterazione dell'istruzione</a:t>
            </a:r>
            <a:endParaRPr/>
          </a:p>
        </p:txBody>
      </p:sp>
      <p:pic>
        <p:nvPicPr>
          <p:cNvPr id="119" name="Google Shape;119;g13287a2c2a5_0_61"/>
          <p:cNvPicPr preferRelativeResize="0"/>
          <p:nvPr/>
        </p:nvPicPr>
        <p:blipFill rotWithShape="1">
          <a:blip r:embed="rId3">
            <a:alphaModFix/>
          </a:blip>
          <a:srcRect b="0" l="0" r="0" t="0"/>
          <a:stretch/>
        </p:blipFill>
        <p:spPr>
          <a:xfrm>
            <a:off x="4572000" y="2453738"/>
            <a:ext cx="4305300" cy="3133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sp>
        <p:nvSpPr>
          <p:cNvPr id="47" name="Google Shape;47;p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Che cos'è un algoritmo?</a:t>
            </a:r>
            <a:endParaRPr b="1">
              <a:solidFill>
                <a:srgbClr val="166C59"/>
              </a:solidFill>
            </a:endParaRPr>
          </a:p>
        </p:txBody>
      </p:sp>
      <p:sp>
        <p:nvSpPr>
          <p:cNvPr id="48" name="Google Shape;48;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Clr>
                <a:srgbClr val="3F3F3F"/>
              </a:buClr>
              <a:buSzPts val="3200"/>
              <a:buNone/>
            </a:pPr>
            <a:r>
              <a:rPr b="1" lang="it-IT"/>
              <a:t>Un algoritmo, spesso chiamato anche più semplicemente procedura, è un insieme di passaggi chiari e ben definiti che possono essere utilizzati per completare un'attività.</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it-IT">
                <a:solidFill>
                  <a:srgbClr val="166C59"/>
                </a:solidFill>
              </a:rPr>
              <a:t>Caratteristiche di un algoritmo:</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Efficacia</a:t>
            </a:r>
            <a:endParaRPr b="1">
              <a:solidFill>
                <a:srgbClr val="166C59"/>
              </a:solidFill>
            </a:endParaRPr>
          </a:p>
        </p:txBody>
      </p:sp>
      <p:sp>
        <p:nvSpPr>
          <p:cNvPr id="54" name="Google Shape;54;p3"/>
          <p:cNvSpPr txBox="1"/>
          <p:nvPr>
            <p:ph idx="1" type="body"/>
          </p:nvPr>
        </p:nvSpPr>
        <p:spPr>
          <a:xfrm>
            <a:off x="457200" y="1805774"/>
            <a:ext cx="8229600" cy="43203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Clr>
                <a:schemeClr val="dk1"/>
              </a:buClr>
              <a:buSzPts val="1100"/>
              <a:buFont typeface="Arial"/>
              <a:buNone/>
            </a:pPr>
            <a:r>
              <a:rPr b="1" lang="it-IT"/>
              <a:t>Un algoritmo deve essere effettivamente eseguibile da un esecutore; ciò significa che l'esecutore deve essere in grado di comprendere la descrizione dell'algoritmo e quindi di riconoscere il linguaggio in cui sono espressi i passaggi che compongono la procedura.</a:t>
            </a:r>
            <a:endParaRPr b="1"/>
          </a:p>
          <a:p>
            <a:pPr indent="0" lvl="0" marL="0" rtl="0" algn="just">
              <a:lnSpc>
                <a:spcPct val="100000"/>
              </a:lnSpc>
              <a:spcBef>
                <a:spcPts val="0"/>
              </a:spcBef>
              <a:spcAft>
                <a:spcPts val="0"/>
              </a:spcAft>
              <a:buClr>
                <a:schemeClr val="dk1"/>
              </a:buClr>
              <a:buSzPts val="1100"/>
              <a:buFont typeface="Arial"/>
              <a:buNone/>
            </a:pPr>
            <a:r>
              <a:t/>
            </a:r>
            <a:endParaRPr b="1"/>
          </a:p>
          <a:p>
            <a:pPr indent="0" lvl="0" marL="0" rtl="0" algn="just">
              <a:lnSpc>
                <a:spcPct val="100000"/>
              </a:lnSpc>
              <a:spcBef>
                <a:spcPts val="0"/>
              </a:spcBef>
              <a:spcAft>
                <a:spcPts val="0"/>
              </a:spcAft>
              <a:buClr>
                <a:srgbClr val="3F3F3F"/>
              </a:buClr>
              <a:buSzPts val="3200"/>
              <a:buNone/>
            </a:pPr>
            <a:r>
              <a:t/>
            </a:r>
            <a:endParaRPr b="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13287a2c2a5_0_8"/>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it-IT">
                <a:solidFill>
                  <a:srgbClr val="166C59"/>
                </a:solidFill>
              </a:rPr>
              <a:t>Caratteristiche di un algoritmo:</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Finitezza dell'espressione</a:t>
            </a:r>
            <a:endParaRPr b="1">
              <a:solidFill>
                <a:srgbClr val="166C59"/>
              </a:solidFill>
            </a:endParaRPr>
          </a:p>
        </p:txBody>
      </p:sp>
      <p:sp>
        <p:nvSpPr>
          <p:cNvPr id="60" name="Google Shape;60;g13287a2c2a5_0_8"/>
          <p:cNvSpPr txBox="1"/>
          <p:nvPr>
            <p:ph idx="1" type="body"/>
          </p:nvPr>
        </p:nvSpPr>
        <p:spPr>
          <a:xfrm>
            <a:off x="457200" y="1805774"/>
            <a:ext cx="8229600" cy="43203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Clr>
                <a:srgbClr val="3F3F3F"/>
              </a:buClr>
              <a:buSzPts val="3200"/>
              <a:buNone/>
            </a:pPr>
            <a:r>
              <a:rPr b="1" lang="it-IT"/>
              <a:t>La procedura descritta da un algoritmo deve essere articolata in un numero finito di istruzioni.</a:t>
            </a:r>
            <a:endParaRPr b="1"/>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g13287a2c2a5_0_1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it-IT">
                <a:solidFill>
                  <a:srgbClr val="166C59"/>
                </a:solidFill>
              </a:rPr>
              <a:t>Caratteristiche di un algoritmo:</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Finitezza del calcolo</a:t>
            </a:r>
            <a:endParaRPr b="1">
              <a:solidFill>
                <a:srgbClr val="166C59"/>
              </a:solidFill>
            </a:endParaRPr>
          </a:p>
        </p:txBody>
      </p:sp>
      <p:sp>
        <p:nvSpPr>
          <p:cNvPr id="66" name="Google Shape;66;g13287a2c2a5_0_13"/>
          <p:cNvSpPr txBox="1"/>
          <p:nvPr>
            <p:ph idx="1" type="body"/>
          </p:nvPr>
        </p:nvSpPr>
        <p:spPr>
          <a:xfrm>
            <a:off x="457200" y="2339174"/>
            <a:ext cx="8229600" cy="43203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Clr>
                <a:srgbClr val="3F3F3F"/>
              </a:buClr>
              <a:buSzPts val="3200"/>
              <a:buNone/>
            </a:pPr>
            <a:r>
              <a:rPr b="1" lang="it-IT"/>
              <a:t>Analogamente alla finitezza dell'espressione, un algoritmo deve sempre essere caratterizzato da un numero finito di passi di esecuzione. In altre parole, un algoritmo deve sempre specificare una condizione per la quale l'esecuzione termina.</a:t>
            </a:r>
            <a:endParaRPr b="1"/>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g13287a2c2a5_0_22"/>
          <p:cNvSpPr txBox="1"/>
          <p:nvPr>
            <p:ph type="title"/>
          </p:nvPr>
        </p:nvSpPr>
        <p:spPr>
          <a:xfrm>
            <a:off x="457200" y="7318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it-IT">
                <a:solidFill>
                  <a:srgbClr val="166C59"/>
                </a:solidFill>
              </a:rPr>
              <a:t>Caratteristiche di un algoritmo:</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Determinismo</a:t>
            </a:r>
            <a:endParaRPr b="1">
              <a:solidFill>
                <a:srgbClr val="166C59"/>
              </a:solidFill>
            </a:endParaRPr>
          </a:p>
        </p:txBody>
      </p:sp>
      <p:sp>
        <p:nvSpPr>
          <p:cNvPr id="72" name="Google Shape;72;g13287a2c2a5_0_22"/>
          <p:cNvSpPr txBox="1"/>
          <p:nvPr>
            <p:ph idx="1" type="body"/>
          </p:nvPr>
        </p:nvSpPr>
        <p:spPr>
          <a:xfrm>
            <a:off x="457200" y="2796374"/>
            <a:ext cx="8229600" cy="43203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Clr>
                <a:srgbClr val="3F3F3F"/>
              </a:buClr>
              <a:buSzPts val="3200"/>
              <a:buNone/>
            </a:pPr>
            <a:r>
              <a:rPr b="1" lang="it-IT"/>
              <a:t>Un algoritmo deve essere deterministico, il che significa che applicando lo stesso algoritmo allo stesso insieme di dati in ingresso si otterranno sempre gli stessi risultati in uscita.</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4"/>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Sequenziamento</a:t>
            </a:r>
            <a:endParaRPr b="1">
              <a:solidFill>
                <a:srgbClr val="166C59"/>
              </a:solidFill>
            </a:endParaRPr>
          </a:p>
        </p:txBody>
      </p:sp>
      <p:sp>
        <p:nvSpPr>
          <p:cNvPr id="78" name="Google Shape;78;p4"/>
          <p:cNvSpPr txBox="1"/>
          <p:nvPr>
            <p:ph idx="1" type="body"/>
          </p:nvPr>
        </p:nvSpPr>
        <p:spPr>
          <a:xfrm>
            <a:off x="457200" y="1600200"/>
            <a:ext cx="40215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3F3F3F"/>
              </a:buClr>
              <a:buSzPts val="3200"/>
              <a:buNone/>
            </a:pPr>
            <a:r>
              <a:rPr b="1" lang="it-IT"/>
              <a:t>Sequenziare significa definire un ordine per le istruzioni che fanno parte dell'algoritmo.</a:t>
            </a:r>
            <a:endParaRPr b="1"/>
          </a:p>
        </p:txBody>
      </p:sp>
      <p:pic>
        <p:nvPicPr>
          <p:cNvPr id="79" name="Google Shape;79;p4"/>
          <p:cNvPicPr preferRelativeResize="0"/>
          <p:nvPr/>
        </p:nvPicPr>
        <p:blipFill rotWithShape="1">
          <a:blip r:embed="rId3">
            <a:alphaModFix/>
          </a:blip>
          <a:srcRect b="0" l="0" r="0" t="0"/>
          <a:stretch/>
        </p:blipFill>
        <p:spPr>
          <a:xfrm>
            <a:off x="4572000" y="1076075"/>
            <a:ext cx="4507525" cy="58481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g13287a2c2a5_0_3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Selezione</a:t>
            </a:r>
            <a:endParaRPr b="1">
              <a:solidFill>
                <a:srgbClr val="166C59"/>
              </a:solidFill>
            </a:endParaRPr>
          </a:p>
        </p:txBody>
      </p:sp>
      <p:sp>
        <p:nvSpPr>
          <p:cNvPr id="85" name="Google Shape;85;g13287a2c2a5_0_35"/>
          <p:cNvSpPr txBox="1"/>
          <p:nvPr>
            <p:ph idx="1" type="body"/>
          </p:nvPr>
        </p:nvSpPr>
        <p:spPr>
          <a:xfrm>
            <a:off x="279400" y="1165950"/>
            <a:ext cx="43605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rgbClr val="3F3F3F"/>
              </a:buClr>
              <a:buSzPts val="3200"/>
              <a:buNone/>
            </a:pPr>
            <a:r>
              <a:rPr b="1" lang="it-IT"/>
              <a:t>La selezione è il costrutto che ci permette di definire diversi percorsi di 'esecuzione' e di sceglierne uno piuttosto che un altro a seconda della verifica di una particolare condizione.</a:t>
            </a:r>
            <a:endParaRPr b="1"/>
          </a:p>
        </p:txBody>
      </p:sp>
      <p:pic>
        <p:nvPicPr>
          <p:cNvPr id="86" name="Google Shape;86;g13287a2c2a5_0_35"/>
          <p:cNvPicPr preferRelativeResize="0"/>
          <p:nvPr/>
        </p:nvPicPr>
        <p:blipFill rotWithShape="1">
          <a:blip r:embed="rId3">
            <a:alphaModFix/>
          </a:blip>
          <a:srcRect b="0" l="0" r="0" t="0"/>
          <a:stretch/>
        </p:blipFill>
        <p:spPr>
          <a:xfrm>
            <a:off x="4554900" y="1457113"/>
            <a:ext cx="4360500" cy="438863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g13287a2c2a5_0_41"/>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Sequenziamento</a:t>
            </a:r>
            <a:endParaRPr b="1">
              <a:solidFill>
                <a:srgbClr val="166C59"/>
              </a:solidFill>
            </a:endParaRPr>
          </a:p>
        </p:txBody>
      </p:sp>
      <p:sp>
        <p:nvSpPr>
          <p:cNvPr id="92" name="Google Shape;92;g13287a2c2a5_0_41"/>
          <p:cNvSpPr txBox="1"/>
          <p:nvPr>
            <p:ph idx="1" type="body"/>
          </p:nvPr>
        </p:nvSpPr>
        <p:spPr>
          <a:xfrm>
            <a:off x="457200" y="1600200"/>
            <a:ext cx="4021500" cy="45261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Clr>
                <a:srgbClr val="3F3F3F"/>
              </a:buClr>
              <a:buSzPts val="3200"/>
              <a:buNone/>
            </a:pPr>
            <a:r>
              <a:rPr b="1" lang="it-IT"/>
              <a:t>Sequenziare significa definire un ordine per le istruzioni che fanno parte dell'algoritmo.</a:t>
            </a:r>
            <a:endParaRPr b="1"/>
          </a:p>
        </p:txBody>
      </p:sp>
      <p:pic>
        <p:nvPicPr>
          <p:cNvPr id="93" name="Google Shape;93;g13287a2c2a5_0_41"/>
          <p:cNvPicPr preferRelativeResize="0"/>
          <p:nvPr/>
        </p:nvPicPr>
        <p:blipFill rotWithShape="1">
          <a:blip r:embed="rId3">
            <a:alphaModFix/>
          </a:blip>
          <a:srcRect b="0" l="0" r="0" t="0"/>
          <a:stretch/>
        </p:blipFill>
        <p:spPr>
          <a:xfrm>
            <a:off x="4665200" y="1178650"/>
            <a:ext cx="4021600" cy="52176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2016-10-07T11:12:08Z</dcterms:created>
</cp:coreProperties>
</file>