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77" r:id="rId2"/>
    <p:sldMasterId id="2147483682" r:id="rId3"/>
    <p:sldMasterId id="2147483720" r:id="rId4"/>
  </p:sldMasterIdLst>
  <p:notesMasterIdLst>
    <p:notesMasterId r:id="rId3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9144000" cy="6858000" type="screen4x3"/>
  <p:notesSz cx="6858000" cy="9144000"/>
  <p:custDataLst>
    <p:tags r:id="rId40"/>
  </p:custDataLst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03.02.2023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7577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</p:spTree>
    <p:extLst>
      <p:ext uri="{BB962C8B-B14F-4D97-AF65-F5344CB8AC3E}">
        <p14:creationId xmlns:p14="http://schemas.microsoft.com/office/powerpoint/2010/main" val="178064057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35719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l-GR" sz="1050" b="1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51848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l-GR" sz="1050" b="1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9173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3836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75059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EFBE2F-8BCD-C48F-B6BC-B53CA5BBE379}"/>
              </a:ext>
            </a:extLst>
          </p:cNvPr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2A363BCA-8713-39BB-3410-04967B21B9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>
            <a:extLst>
              <a:ext uri="{FF2B5EF4-FFF2-40B4-BE49-F238E27FC236}">
                <a16:creationId xmlns:a16="http://schemas.microsoft.com/office/drawing/2014/main" id="{F2CFC257-4EF8-5631-BE97-3C2654E329BB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pic>
        <p:nvPicPr>
          <p:cNvPr id="10" name="Immagine 10">
            <a:extLst>
              <a:ext uri="{FF2B5EF4-FFF2-40B4-BE49-F238E27FC236}">
                <a16:creationId xmlns:a16="http://schemas.microsoft.com/office/drawing/2014/main" id="{E416793D-5A33-FFCE-D4E0-AE2E351FF2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F7D913B5-E40D-3ACD-8C09-96342DC1CCE8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14128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EA1B0-939B-AC34-068C-56DED5D9EE46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D068CBE-4F0C-F893-D6B5-4E64BDF1E0AE}"/>
              </a:ext>
            </a:extLst>
          </p:cNvPr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l-GR" sz="1050" b="1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5AF14D5D-1152-B25D-2985-12345F8025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9">
            <a:extLst>
              <a:ext uri="{FF2B5EF4-FFF2-40B4-BE49-F238E27FC236}">
                <a16:creationId xmlns:a16="http://schemas.microsoft.com/office/drawing/2014/main" id="{993DB62C-E5F5-DAA1-D9CA-65B2B635914E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35249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E68B9-D579-10E4-E5BC-B9B6E4FD45B6}"/>
              </a:ext>
            </a:extLst>
          </p:cNvPr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l-GR" sz="1050" b="1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369FC503-55D6-7606-C1F6-7061850F59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>
            <a:extLst>
              <a:ext uri="{FF2B5EF4-FFF2-40B4-BE49-F238E27FC236}">
                <a16:creationId xmlns:a16="http://schemas.microsoft.com/office/drawing/2014/main" id="{4C5F7290-47FA-C8EB-521D-5A5FF15A5AB0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704435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45963"/>
      </p:ext>
    </p:extLst>
  </p:cSld>
  <p:clrMapOvr>
    <a:masterClrMapping/>
  </p:clrMapOvr>
  <p:transition/>
  <p:hf sldNum="0"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43822"/>
      </p:ext>
    </p:extLst>
  </p:cSld>
  <p:clrMapOvr>
    <a:masterClrMapping/>
  </p:clrMapOvr>
  <p:transition/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418751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46914"/>
      </p:ext>
    </p:extLst>
  </p:cSld>
  <p:clrMapOvr>
    <a:masterClrMapping/>
  </p:clrMapOvr>
  <p:transition/>
  <p:hf sldNum="0"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89914"/>
      </p:ext>
    </p:extLst>
  </p:cSld>
  <p:clrMapOvr>
    <a:masterClrMapping/>
  </p:clrMapOvr>
  <p:transition/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518"/>
      </p:ext>
    </p:extLst>
  </p:cSld>
  <p:clrMapOvr>
    <a:masterClrMapping/>
  </p:clrMapOvr>
  <p:transition/>
  <p:hf sldNum="0"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78519"/>
      </p:ext>
    </p:extLst>
  </p:cSld>
  <p:clrMapOvr>
    <a:masterClrMapping/>
  </p:clrMapOvr>
  <p:transition/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08052"/>
      </p:ext>
    </p:extLst>
  </p:cSld>
  <p:clrMapOvr>
    <a:masterClrMapping/>
  </p:clrMapOvr>
  <p:transition/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15271"/>
      </p:ext>
    </p:extLst>
  </p:cSld>
  <p:clrMapOvr>
    <a:masterClrMapping/>
  </p:clrMapOvr>
  <p:transition/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809166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4399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21C01-9E67-F100-1330-A881EDDF2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714441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</p:spTree>
    <p:extLst>
      <p:ext uri="{BB962C8B-B14F-4D97-AF65-F5344CB8AC3E}">
        <p14:creationId xmlns:p14="http://schemas.microsoft.com/office/powerpoint/2010/main" val="34176620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1388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49935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74399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20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2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transition/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20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4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transition/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Mathesis - </a:t>
            </a: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2020-1-RO01-KA201-080410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93" r:id="rId5"/>
  </p:sldLayoutIdLst>
  <p:transition/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Fare clic per modificare lo stile del titolo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  <a:t>‹N›</a:t>
            </a:fld>
            <a:endParaRPr lang="en-US"/>
          </a:p>
        </p:txBody>
      </p:sp>
      <p:pic>
        <p:nvPicPr>
          <p:cNvPr id="7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C9468667-A721-D0CF-959C-E12AB08E61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9">
            <a:extLst>
              <a:ext uri="{FF2B5EF4-FFF2-40B4-BE49-F238E27FC236}">
                <a16:creationId xmlns:a16="http://schemas.microsoft.com/office/drawing/2014/main" id="{EDC74645-DE47-40BE-83F4-2E05453125C8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kumimoji="0" lang="el-GR" sz="1050" b="0" i="0" u="none" strike="noStrike" kern="1200" cap="none" spc="0" normalizeH="0" baseline="0" noProof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CD55DC-9CCA-817D-BC37-F7BC2C56C756}"/>
              </a:ext>
            </a:extLst>
          </p:cNvPr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Mathesis - </a:t>
            </a: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2020-1-RO01-KA201-080410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magine 7">
            <a:extLst>
              <a:ext uri="{FF2B5EF4-FFF2-40B4-BE49-F238E27FC236}">
                <a16:creationId xmlns:a16="http://schemas.microsoft.com/office/drawing/2014/main" id="{97609C04-4EDC-6F44-C5AF-9744A2A7799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9624CD48-1232-A599-B791-48264EA55DC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5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Interi</a:t>
            </a:r>
            <a:endParaRPr lang="ro-RO" b="1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35631"/>
            <a:ext cx="7007383" cy="291058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5) La tabella seguente mostra le temperature alle ore 8 di una stazione meteorologica in ogni giorno di una settimana di febbraio.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Secondo la tabella, la media aritmetica delle temperature positive è pari a ... ℃</a:t>
            </a:r>
            <a:endParaRPr lang="ro-RO"/>
          </a:p>
          <a:p>
            <a:endParaRPr lang="ro-RO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04601"/>
              </p:ext>
            </p:extLst>
          </p:nvPr>
        </p:nvGraphicFramePr>
        <p:xfrm>
          <a:off x="1839269" y="3277242"/>
          <a:ext cx="5027813" cy="6346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44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2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54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8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Ziua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luni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Mați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Miercuri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joi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vineri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sâmătă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duminică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Temperatura (</a:t>
                      </a:r>
                      <a:r>
                        <a:rPr lang="ro-RO" sz="900">
                          <a:effectLst/>
                          <a:highlight>
                            <a:srgbClr val="FFFFFF"/>
                          </a:highlight>
                        </a:rPr>
                        <a:t>℃</a:t>
                      </a:r>
                      <a:r>
                        <a:rPr lang="ro-RO" sz="900">
                          <a:effectLst/>
                        </a:rPr>
                        <a:t>)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-1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-8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-10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-3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1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3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5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8121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451" y="1690689"/>
            <a:ext cx="7323810" cy="3747266"/>
          </a:xfrm>
        </p:spPr>
        <p:txBody>
          <a:bodyPr>
            <a:normAutofit fontScale="70000" lnSpcReduction="20000"/>
          </a:bodyPr>
          <a:lstStyle/>
          <a:p>
            <a:r>
              <a:rPr lang="en-US" sz="2900"/>
              <a:t>Avrete visto in inverno, nelle previsioni del tempo, che alcune temperature hanno il segno meno. Queste temperature sono inferiori a zero gradi e per questo motivo le chiameremo temperature negative (es.: -7℃). In estate, invece, avremo temperature positive, perché in estate la temperatura è superiore a 0 gradi (25 gradi Celsius).</a:t>
            </a:r>
            <a:endParaRPr lang="ro-RO" sz="2900"/>
          </a:p>
          <a:p>
            <a:endParaRPr lang="ro-RO" b="1"/>
          </a:p>
          <a:p>
            <a:endParaRPr lang="ro-RO" b="1"/>
          </a:p>
          <a:p>
            <a:endParaRPr lang="ro-RO" b="1"/>
          </a:p>
          <a:p>
            <a:endParaRPr lang="ro-RO" b="1"/>
          </a:p>
          <a:p>
            <a:endParaRPr lang="ro-RO" b="1"/>
          </a:p>
          <a:p>
            <a:pPr marL="0" indent="0">
              <a:buNone/>
            </a:pPr>
            <a:r>
              <a:rPr lang="it-IT"/>
              <a:t>Altitudine positiva: +600 m Altitudine negativa: -60 m</a:t>
            </a:r>
            <a:endParaRPr lang="ro-RO"/>
          </a:p>
        </p:txBody>
      </p:sp>
      <p:pic>
        <p:nvPicPr>
          <p:cNvPr id="7" name="image43.png" descr="https://www.matera.ro/wp-content/uploads/2019/12/blog2-1.png?w=564"/>
          <p:cNvPicPr/>
          <p:nvPr/>
        </p:nvPicPr>
        <p:blipFill>
          <a:blip r:embed="rId2"/>
          <a:stretch>
            <a:fillRect/>
          </a:stretch>
        </p:blipFill>
        <p:spPr>
          <a:xfrm>
            <a:off x="924326" y="3165042"/>
            <a:ext cx="2127885" cy="1582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10.png" descr="https://www.matera.ro/wp-content/uploads/2019/12/blog1-1.png?w=564"/>
          <p:cNvPicPr/>
          <p:nvPr/>
        </p:nvPicPr>
        <p:blipFill>
          <a:blip r:embed="rId3"/>
          <a:stretch>
            <a:fillRect/>
          </a:stretch>
        </p:blipFill>
        <p:spPr>
          <a:xfrm>
            <a:off x="5203260" y="3165042"/>
            <a:ext cx="2128361" cy="158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249363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Il punto più profondo sulla superficie terrestre è la Fossa delle Marianne, nell'Oceano Pacifico, con una profondità/altitudine di circa -11000 metri. Il luogo più alto è il Monte Everest, nell'Himalaya, con +8848 metri.</a:t>
            </a:r>
          </a:p>
          <a:p>
            <a:r>
              <a:rPr lang="en-US"/>
              <a:t>I numeri interi positivi corrispondono ai numeri naturali e la scrittura del segno "+" davanti ad essi è facoltativa.</a:t>
            </a:r>
          </a:p>
          <a:p>
            <a:r>
              <a:rPr lang="en-US"/>
              <a:t>Per poter eseguire l'operazione di sottrazione è necessario inserire i numeri interi. Nelle classi inferiori, nei numeri naturali, si è imparato che non si può sottrarre da 3 a 10. Ma nell'insieme dei numeri interi si ottiene qualsiasi operazione di sottrazione. Ma nell'insieme dei numeri interi si ottiene qualsiasi operazione di sottrazione.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9781508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232" y="1995968"/>
            <a:ext cx="7006137" cy="36175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/>
              <a:t>6) Confronto e ordinamento di numeri interi</a:t>
            </a:r>
          </a:p>
          <a:p>
            <a:pPr marL="0" indent="0">
              <a:buNone/>
            </a:pPr>
            <a:r>
              <a:rPr lang="en-US"/>
              <a:t>Su una retta fissiamo un punto O chiamato origine, un'unità di misura e una direzione positiva indicata dalla freccia. Il punto O corrisponde al numero zero. Otteniamo così un asse dei numeri, sul quale rappresenteremo alcuni numeri interi. Non possiamo rappresentarli tutti, perché l'insieme dei numeri interi è infinito.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Se un numero è preceduto dal segno "+", è positivo. I numeri positivi sono posizionati sull'asse a destra del numero 0.</a:t>
            </a:r>
          </a:p>
          <a:p>
            <a:pPr marL="0" indent="0">
              <a:buNone/>
            </a:pPr>
            <a:r>
              <a:rPr lang="en-US"/>
              <a:t>Se un numero è preceduto dal segno "-", il numero è negativo. I numeri negativi sono situati sull'asse a sinistra del numero 0.</a:t>
            </a:r>
          </a:p>
          <a:p>
            <a:pPr marL="0" indent="0">
              <a:buNone/>
            </a:pPr>
            <a:r>
              <a:rPr lang="en-US"/>
              <a:t>Nota: siamo d'accordo che il segno '+' davanti ai numeri interi positivi non deve più essere scritto.</a:t>
            </a:r>
            <a:endParaRPr lang="ro-RO"/>
          </a:p>
        </p:txBody>
      </p:sp>
      <p:pic>
        <p:nvPicPr>
          <p:cNvPr id="4" name="image34.png" descr="Numere intregi axa numerelor intregi"/>
          <p:cNvPicPr/>
          <p:nvPr/>
        </p:nvPicPr>
        <p:blipFill>
          <a:blip r:embed="rId2"/>
          <a:stretch>
            <a:fillRect/>
          </a:stretch>
        </p:blipFill>
        <p:spPr>
          <a:xfrm>
            <a:off x="930586" y="3108163"/>
            <a:ext cx="4298633" cy="4581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86" y="3642046"/>
            <a:ext cx="3586163" cy="45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423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062" y="1834753"/>
            <a:ext cx="7155700" cy="386383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700"/>
              <a:t>7) Il valore assoluto di un intero</a:t>
            </a:r>
          </a:p>
          <a:p>
            <a:pPr marL="0" indent="0">
              <a:buNone/>
            </a:pPr>
            <a:r>
              <a:rPr lang="en-US" sz="2700"/>
              <a:t>Il valore assoluto o modulo di un numero intero è la distanza dall'origine alla sua posizione sulla retta numerica.</a:t>
            </a:r>
          </a:p>
          <a:p>
            <a:pPr marL="0" indent="0">
              <a:buNone/>
            </a:pPr>
            <a:r>
              <a:rPr lang="en-US" sz="2700"/>
              <a:t>Esempi:</a:t>
            </a:r>
          </a:p>
          <a:p>
            <a:pPr marL="0" indent="0">
              <a:buNone/>
            </a:pPr>
            <a:endParaRPr lang="en-US" sz="2700"/>
          </a:p>
          <a:p>
            <a:pPr marL="0" indent="0">
              <a:buNone/>
            </a:pPr>
            <a:endParaRPr lang="en-US" sz="2700"/>
          </a:p>
          <a:p>
            <a:pPr marL="0" indent="0">
              <a:buNone/>
            </a:pPr>
            <a:r>
              <a:rPr lang="en-US" sz="2700"/>
              <a:t>L'opposto di un numero intero x è il numero -x, quindi x+ (-x) = (-x)+x = 0.</a:t>
            </a:r>
          </a:p>
          <a:p>
            <a:pPr marL="0" indent="0">
              <a:buNone/>
            </a:pPr>
            <a:r>
              <a:rPr lang="en-US" sz="2700"/>
              <a:t>Esempi:</a:t>
            </a:r>
          </a:p>
          <a:p>
            <a:pPr marL="0" indent="0">
              <a:buNone/>
            </a:pPr>
            <a:r>
              <a:rPr lang="en-US" sz="2700"/>
              <a:t>l'opposto del numero 3 è il numero -3</a:t>
            </a:r>
          </a:p>
          <a:p>
            <a:pPr marL="0" indent="0">
              <a:buNone/>
            </a:pPr>
            <a:r>
              <a:rPr lang="en-US" sz="2700"/>
              <a:t>il contrario del numero -5 è il numero 5</a:t>
            </a:r>
          </a:p>
          <a:p>
            <a:pPr marL="0" indent="0">
              <a:buNone/>
            </a:pPr>
            <a:r>
              <a:rPr lang="en-US" sz="2700"/>
              <a:t>il contrario del numero 0 è 0</a:t>
            </a:r>
          </a:p>
          <a:p>
            <a:pPr marL="0" indent="0">
              <a:buNone/>
            </a:pPr>
            <a:r>
              <a:rPr lang="en-US" sz="2700"/>
              <a:t>Due numeri interi sono opposti se hanno segni opposti e lo stesso valore assoluto.</a:t>
            </a:r>
          </a:p>
          <a:p>
            <a:pPr marL="0" indent="0">
              <a:buNone/>
            </a:pPr>
            <a:r>
              <a:rPr lang="en-US" sz="2700"/>
              <a:t>Il valore assoluto di un numero intero positivo è quel numero.</a:t>
            </a:r>
          </a:p>
          <a:p>
            <a:pPr marL="0" indent="0">
              <a:buNone/>
            </a:pPr>
            <a:r>
              <a:rPr lang="en-US" sz="2700"/>
              <a:t>Il valore assoluto di un intero negativo è il suo opposto.</a:t>
            </a:r>
          </a:p>
          <a:p>
            <a:pPr marL="0" indent="0">
              <a:buNone/>
            </a:pPr>
            <a:r>
              <a:rPr lang="en-US" sz="2700"/>
              <a:t>Pertanto, per qualsiasi numero intero a, si verifica:</a:t>
            </a:r>
            <a:endParaRPr lang="ro-RO"/>
          </a:p>
        </p:txBody>
      </p:sp>
      <p:pic>
        <p:nvPicPr>
          <p:cNvPr id="4" name="image35.png" descr="open vertical bar negative 2 close vertical bar equals 2&#10;open vertical bar plus 4 close vertical bar equals 4&#10;open vertical bar negative 15 close vertical bar equals 15&#10;open vertical bar 0 close vertical bar equals 0"/>
          <p:cNvPicPr/>
          <p:nvPr/>
        </p:nvPicPr>
        <p:blipFill>
          <a:blip r:embed="rId2"/>
          <a:stretch>
            <a:fillRect/>
          </a:stretch>
        </p:blipFill>
        <p:spPr>
          <a:xfrm>
            <a:off x="1455486" y="2503884"/>
            <a:ext cx="542925" cy="642938"/>
          </a:xfrm>
          <a:prstGeom prst="rect">
            <a:avLst/>
          </a:prstGeom>
        </p:spPr>
      </p:pic>
      <p:pic>
        <p:nvPicPr>
          <p:cNvPr id="5" name="image36.png" descr="open vertical bar a close vertical bar equals space left enclose negative a comma space d a c ă space a less than 0&#10;space space 0 comma space d a c ă space a equals 0&#10;space space a comma space d a c ă space a greater than 0. end enclose&#10;&#10;&#10;&#10;"/>
          <p:cNvPicPr/>
          <p:nvPr/>
        </p:nvPicPr>
        <p:blipFill>
          <a:blip r:embed="rId3"/>
          <a:srcRect b="33333"/>
          <a:stretch>
            <a:fillRect/>
          </a:stretch>
        </p:blipFill>
        <p:spPr>
          <a:xfrm>
            <a:off x="2932272" y="5778193"/>
            <a:ext cx="10572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2835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288" y="1766730"/>
            <a:ext cx="6851472" cy="33245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8) Ordinare i numeri interi</a:t>
            </a:r>
          </a:p>
          <a:p>
            <a:pPr marL="0" indent="0">
              <a:buNone/>
            </a:pPr>
            <a:r>
              <a:rPr lang="en-US"/>
              <a:t>Due numeri interi a e b si trovano nella relazione a &lt; b se, rappresentandoli sull'asse, b si trova a destra di a.</a:t>
            </a:r>
          </a:p>
          <a:p>
            <a:pPr marL="0" indent="0">
              <a:buNone/>
            </a:pPr>
            <a:r>
              <a:rPr lang="en-US"/>
              <a:t>Per confrontare due numeri interi, prenderemo in considerazione i seguenti aspetti:</a:t>
            </a:r>
          </a:p>
          <a:p>
            <a:pPr marL="0" indent="0">
              <a:buNone/>
            </a:pPr>
            <a:r>
              <a:rPr lang="en-US"/>
              <a:t>il numero 0 è minore di qualsiasi numero intero positivo; ad esempio: 0 &lt; +5</a:t>
            </a:r>
          </a:p>
          <a:p>
            <a:pPr marL="0" indent="0">
              <a:buNone/>
            </a:pPr>
            <a:r>
              <a:rPr lang="en-US"/>
              <a:t>tra due numeri interi positivi, quello con il modulo più alto è maggiore; ad esempio: 32 &gt;10</a:t>
            </a:r>
          </a:p>
          <a:p>
            <a:pPr marL="0" indent="0">
              <a:buNone/>
            </a:pPr>
            <a:r>
              <a:rPr lang="en-US"/>
              <a:t>il numero 0 è maggiore di qualsiasi numero intero negativo; ad esempio: 0 &gt; -6</a:t>
            </a:r>
          </a:p>
          <a:p>
            <a:pPr marL="0" indent="0">
              <a:buNone/>
            </a:pPr>
            <a:r>
              <a:rPr lang="en-US"/>
              <a:t>tra due numeri interi negativi, quello con il modulo minore è maggiore; ad esempio: -8 &gt; -12</a:t>
            </a:r>
          </a:p>
          <a:p>
            <a:pPr marL="0" indent="0">
              <a:buNone/>
            </a:pPr>
            <a:r>
              <a:rPr lang="en-US"/>
              <a:t>qualsiasi numero intero positivo è maggiore di qualsiasi numero intero negativo; ad esempio: 7 &gt; -14.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5979368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460939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9) Operazioni con i numeri interi</a:t>
            </a:r>
          </a:p>
          <a:p>
            <a:pPr marL="0" indent="0">
              <a:buNone/>
            </a:pPr>
            <a:r>
              <a:rPr lang="en-US"/>
              <a:t>a) Addizione e sottrazione</a:t>
            </a:r>
          </a:p>
          <a:p>
            <a:pPr marL="0" indent="0">
              <a:buNone/>
            </a:pPr>
            <a:r>
              <a:rPr lang="en-US"/>
              <a:t>Addizione di numeri interi con lo stesso segno</a:t>
            </a:r>
          </a:p>
          <a:p>
            <a:pPr marL="0" indent="0">
              <a:buNone/>
            </a:pPr>
            <a:r>
              <a:rPr lang="en-US"/>
              <a:t>Per sommare due numeri interi con lo stesso segno, aggiungere i loro moduli e il risultato avrà il segno comune.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Esempi:</a:t>
            </a:r>
            <a:endParaRPr lang="ro-RO"/>
          </a:p>
        </p:txBody>
      </p:sp>
      <p:pic>
        <p:nvPicPr>
          <p:cNvPr id="4" name="image40.png" descr="left parenthesis plus 2 right parenthesis plus left parenthesis plus 8 right parenthesis equals plus 10&#10;left parenthesis negative 3 right parenthesis plus left parenthesis negative 5 right parenthesis equals negativ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387878" y="4991277"/>
            <a:ext cx="1719485" cy="59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3898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98686"/>
            <a:ext cx="7886700" cy="45782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/>
              <a:t>2. Addizione di numeri interi con segni diversi</a:t>
            </a:r>
          </a:p>
          <a:p>
            <a:r>
              <a:rPr lang="en-US"/>
              <a:t>Per sommare due numeri interi con segni diversi, si sottraggono i loro moduli e il risultato avrà il segno del numero con il modulo maggiore.</a:t>
            </a:r>
          </a:p>
          <a:p>
            <a:r>
              <a:rPr lang="en-US"/>
              <a:t>Esempi:</a:t>
            </a:r>
          </a:p>
          <a:p>
            <a:r>
              <a:rPr lang="en-US"/>
              <a:t>Nota: La somma di due numeri interi opposti è uguale a 0.</a:t>
            </a:r>
          </a:p>
          <a:p>
            <a:r>
              <a:rPr lang="en-US"/>
              <a:t>Esempio: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Proprietà dell'addizione di numeri interi</a:t>
            </a:r>
          </a:p>
          <a:p>
            <a:r>
              <a:rPr lang="en-US"/>
              <a:t>associatività: a+(b+c) = (a+b)+c, qualunque siano i numeri interi a, b, c</a:t>
            </a:r>
          </a:p>
          <a:p>
            <a:r>
              <a:rPr lang="en-US"/>
              <a:t>commutatività: a+b = b+a, qualunque siano gli interi a e b</a:t>
            </a:r>
          </a:p>
          <a:p>
            <a:r>
              <a:rPr lang="en-US"/>
              <a:t>il numero 0 è un elemento neutro: a+0 = 0+a =a, qualsiasi sia l'intero a.</a:t>
            </a:r>
            <a:endParaRPr lang="ro-RO"/>
          </a:p>
        </p:txBody>
      </p:sp>
      <p:pic>
        <p:nvPicPr>
          <p:cNvPr id="5" name="image45.png" descr="5 plus left parenthesis negative 3 right parenthesis equals 2&#10;minus 9 plus 3 equals negativ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81215" y="2818272"/>
            <a:ext cx="919695" cy="311965"/>
          </a:xfrm>
          <a:prstGeom prst="rect">
            <a:avLst/>
          </a:prstGeom>
        </p:spPr>
      </p:pic>
      <p:pic>
        <p:nvPicPr>
          <p:cNvPr id="6" name="image39.png" descr="left parenthesis negative 11 right parenthesis plus 11 equals 0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749" y="3593916"/>
            <a:ext cx="975475" cy="25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1546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7697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/>
              <a:t>3. Sottrazione di numeri interi</a:t>
            </a:r>
          </a:p>
          <a:p>
            <a:pPr marL="0" indent="0">
              <a:buNone/>
            </a:pPr>
            <a:r>
              <a:rPr lang="en-US"/>
              <a:t>Sottrarre un numero intero equivale ad aggiungere l'opposto di quel numero.</a:t>
            </a:r>
          </a:p>
          <a:p>
            <a:pPr marL="0" indent="0">
              <a:buNone/>
            </a:pPr>
            <a:r>
              <a:rPr lang="en-US"/>
              <a:t>Esempi: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 Moltiplicazione e divisione</a:t>
            </a:r>
          </a:p>
          <a:p>
            <a:pPr marL="0" indent="0">
              <a:buNone/>
            </a:pPr>
            <a:r>
              <a:rPr lang="en-US"/>
              <a:t>Il prodotto di due numeri interi con lo stesso segno è un intero positivo il cui modulo si ottiene moltiplicando il modulo dei due numeri.</a:t>
            </a:r>
          </a:p>
          <a:p>
            <a:pPr marL="0" indent="0">
              <a:buNone/>
            </a:pPr>
            <a:r>
              <a:rPr lang="en-US"/>
              <a:t>Esempi:</a:t>
            </a:r>
            <a:endParaRPr lang="ro-RO"/>
          </a:p>
        </p:txBody>
      </p:sp>
      <p:pic>
        <p:nvPicPr>
          <p:cNvPr id="4" name="image41.png" descr="left parenthesis negative 8 right parenthesis minus left parenthesis plus 3 right parenthesis equals left parenthesis negative 8 right parenthesis plus left parenthesis negative 3 right parenthesis equals negative 11&#10;9 minus left parenthesis negative 5 right parenthesis equals 9 plus left parenthesis plus 5 right parenthesis equals 14"/>
          <p:cNvPicPr/>
          <p:nvPr/>
        </p:nvPicPr>
        <p:blipFill>
          <a:blip r:embed="rId2"/>
          <a:stretch>
            <a:fillRect/>
          </a:stretch>
        </p:blipFill>
        <p:spPr>
          <a:xfrm>
            <a:off x="2365666" y="2902421"/>
            <a:ext cx="2206334" cy="447595"/>
          </a:xfrm>
          <a:prstGeom prst="rect">
            <a:avLst/>
          </a:prstGeom>
        </p:spPr>
      </p:pic>
      <p:pic>
        <p:nvPicPr>
          <p:cNvPr id="5" name="image42.png" descr="left parenthesis plus 3 right parenthesis times left parenthesis plus 7 right parenthesis equals plus 21&#10;left parenthesis negative 5 right parenthesis times left parenthesis negative 6 right parenthesis equals plus 30"/>
          <p:cNvPicPr/>
          <p:nvPr/>
        </p:nvPicPr>
        <p:blipFill>
          <a:blip r:embed="rId3"/>
          <a:stretch>
            <a:fillRect/>
          </a:stretch>
        </p:blipFill>
        <p:spPr>
          <a:xfrm>
            <a:off x="2305109" y="5147806"/>
            <a:ext cx="1291936" cy="44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5171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27" y="2199297"/>
            <a:ext cx="7660371" cy="301459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/>
              <a:t>Il prodotto di due numeri interi con segno diverso è un intero negativo il cui modulo si ottiene moltiplicando il modulo dei due numeri.</a:t>
            </a:r>
          </a:p>
          <a:p>
            <a:pPr lvl="0"/>
            <a:r>
              <a:rPr lang="en-US"/>
              <a:t>Esempi:</a:t>
            </a:r>
          </a:p>
          <a:p>
            <a:pPr lvl="0"/>
            <a:r>
              <a:rPr lang="en-US"/>
              <a:t>Proprietà della moltiplicazione dei numeri interi</a:t>
            </a:r>
          </a:p>
          <a:p>
            <a:pPr lvl="0"/>
            <a:r>
              <a:rPr lang="en-US"/>
              <a:t>Siano a, b, c dei numeri interi. Si verificano le seguenti proprietà:</a:t>
            </a:r>
          </a:p>
          <a:p>
            <a:pPr lvl="0"/>
            <a:r>
              <a:rPr lang="en-US"/>
              <a:t>commutatività: a-b = b-a</a:t>
            </a:r>
          </a:p>
          <a:p>
            <a:pPr lvl="0"/>
            <a:r>
              <a:rPr lang="en-US"/>
              <a:t>associatività: (a-b)-c = a-(b-c)</a:t>
            </a:r>
          </a:p>
          <a:p>
            <a:pPr lvl="0"/>
            <a:r>
              <a:rPr lang="en-US"/>
              <a:t>il numero 1 è un elemento neutro: a-1 = 1-a = a</a:t>
            </a:r>
          </a:p>
          <a:p>
            <a:pPr lvl="0"/>
            <a:r>
              <a:rPr lang="en-US"/>
              <a:t>distributività della moltiplicazione rispetto all'addizione e alla sottrazione: a-(b+c)=a-b+a-c e a-(b-c)=a-b-a-c</a:t>
            </a:r>
            <a:endParaRPr lang="ro-RO"/>
          </a:p>
        </p:txBody>
      </p:sp>
      <p:pic>
        <p:nvPicPr>
          <p:cNvPr id="4" name="image14.png" descr="left parenthesis negative 2 right parenthesis times left parenthesis plus 9 right parenthesis equals negative 18&#10;3 times left parenthesis negative 5 right parenthesis equals negativ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1980925" y="2673790"/>
            <a:ext cx="985838" cy="32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6650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/>
              <a:t>Per motivi pratici (misurare la temperatura, fare mappe sia delle regioni montuose che del fondo degli oceani, mostrare momenti storici notevoli) si è aggiunto all'insieme dei numeri naturali N= {0, 1, 2, 3, ... n, ...} l'insieme dei numeri interi negativi Z-={...,-n ...,-3,-2,-1}, ottenendo: L'insieme dei numeri interi</a:t>
            </a:r>
          </a:p>
          <a:p>
            <a:pPr marL="0" indent="0">
              <a:buNone/>
            </a:pPr>
            <a:r>
              <a:rPr lang="ro-RO" sz="2400" i="1"/>
              <a:t>	Z={...</a:t>
            </a:r>
            <a:r>
              <a:rPr lang="ro-RO" sz="2400"/>
              <a:t>,-n ...,-3,-2,-1, 0, 1, 2, 3, ... , n, ...}.</a:t>
            </a:r>
            <a:endParaRPr lang="en-US" sz="2400"/>
          </a:p>
          <a:p>
            <a:pPr marL="0" indent="0">
              <a:buNone/>
            </a:pPr>
            <a:endParaRPr lang="ro-RO" sz="2400"/>
          </a:p>
          <a:p>
            <a:r>
              <a:rPr lang="ro-RO" sz="2400"/>
              <a:t>L'insieme dei numeri interi non nulli è indicato con Z*=Z-{0}</a:t>
            </a:r>
          </a:p>
          <a:p>
            <a:r>
              <a:rPr lang="ro-RO" sz="2400"/>
              <a:t>Denotiamo con Z - i numeri interi negativi Z -={ x</a:t>
            </a:r>
            <a:r>
              <a:rPr lang="el-GR" sz="2400"/>
              <a:t> ϵ </a:t>
            </a:r>
            <a:r>
              <a:rPr lang="ro-RO" sz="2400"/>
              <a:t>Z | x&lt;0}</a:t>
            </a:r>
          </a:p>
          <a:p>
            <a:r>
              <a:rPr lang="ro-RO" sz="2400"/>
              <a:t>Denotiamo con Z + gli interi positivi Z +={ x</a:t>
            </a:r>
            <a:r>
              <a:rPr lang="el-GR" sz="2400"/>
              <a:t> ϵ </a:t>
            </a:r>
            <a:r>
              <a:rPr lang="ro-RO" sz="2400"/>
              <a:t>Z | x&gt;0}</a:t>
            </a:r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47" y="1880162"/>
            <a:ext cx="7303971" cy="301884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Divisione di numeri interi</a:t>
            </a:r>
          </a:p>
          <a:p>
            <a:pPr marL="0" indent="0">
              <a:buNone/>
            </a:pPr>
            <a:r>
              <a:rPr lang="en-US"/>
              <a:t>Il prodotto di due numeri interi con lo stesso segno è un intero positivo il cui modulo si ottiene dividendo il modulo dei due numeri.</a:t>
            </a:r>
          </a:p>
          <a:p>
            <a:pPr marL="0" indent="0">
              <a:buNone/>
            </a:pPr>
            <a:r>
              <a:rPr lang="en-US"/>
              <a:t>Esempi:</a:t>
            </a:r>
          </a:p>
          <a:p>
            <a:pPr marL="0" indent="0">
              <a:buNone/>
            </a:pPr>
            <a:r>
              <a:rPr lang="en-US"/>
              <a:t>Il quoziente di due numeri interi con segno diverso è un numero intero negativo, il cui modulo si ottiene dividendo il modulo dei due numeri.</a:t>
            </a:r>
          </a:p>
          <a:p>
            <a:pPr marL="0" indent="0">
              <a:buNone/>
            </a:pPr>
            <a:r>
              <a:rPr lang="en-US"/>
              <a:t>Esempi:</a:t>
            </a:r>
          </a:p>
          <a:p>
            <a:pPr marL="0" indent="0">
              <a:buNone/>
            </a:pPr>
            <a:r>
              <a:rPr lang="en-US"/>
              <a:t>Conclusione: la regola dei segni è valida sia per la moltiplicazione che per la divisione di numeri interi ed è la seguente:</a:t>
            </a:r>
            <a:endParaRPr lang="ro-RO"/>
          </a:p>
        </p:txBody>
      </p:sp>
      <p:pic>
        <p:nvPicPr>
          <p:cNvPr id="4" name="image7.png" descr="left parenthesis plus 35 right parenthesis colon left parenthesis plus 7 right parenthesis equals plus 5&#10;left parenthesis negative 63 right parenthesis colon left parenthesis negative 9 right parenthesis equals plus 7"/>
          <p:cNvPicPr/>
          <p:nvPr/>
        </p:nvPicPr>
        <p:blipFill>
          <a:blip r:embed="rId2"/>
          <a:stretch>
            <a:fillRect/>
          </a:stretch>
        </p:blipFill>
        <p:spPr>
          <a:xfrm>
            <a:off x="1803787" y="2663488"/>
            <a:ext cx="957263" cy="328613"/>
          </a:xfrm>
          <a:prstGeom prst="rect">
            <a:avLst/>
          </a:prstGeom>
        </p:spPr>
      </p:pic>
      <p:pic>
        <p:nvPicPr>
          <p:cNvPr id="5" name="image4.png" descr="left parenthesis plus 72 right parenthesis colon left parenthesis negative 9 right parenthesis equals negative 8&#10;left parenthesis negative 32 right parenthesis colon 8 equals negativ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03787" y="3489331"/>
            <a:ext cx="957263" cy="328613"/>
          </a:xfrm>
          <a:prstGeom prst="rect">
            <a:avLst/>
          </a:prstGeom>
        </p:spPr>
      </p:pic>
      <p:pic>
        <p:nvPicPr>
          <p:cNvPr id="6" name="image5.png" descr="plus times plus equals plus&#10;minus times negative equals plus&#10;plus times negative equals negative&#10;minus times plus equals negative&#10;"/>
          <p:cNvPicPr/>
          <p:nvPr/>
        </p:nvPicPr>
        <p:blipFill>
          <a:blip r:embed="rId4"/>
          <a:stretch>
            <a:fillRect/>
          </a:stretch>
        </p:blipFill>
        <p:spPr>
          <a:xfrm>
            <a:off x="4805388" y="4198915"/>
            <a:ext cx="557213" cy="7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4929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044" y="1778494"/>
            <a:ext cx="6447501" cy="2910580"/>
          </a:xfrm>
        </p:spPr>
        <p:txBody>
          <a:bodyPr>
            <a:noAutofit/>
          </a:bodyPr>
          <a:lstStyle/>
          <a:p>
            <a:r>
              <a:rPr lang="en-US" sz="1400"/>
              <a:t>c) Esponenziazione di numeri interi</a:t>
            </a:r>
          </a:p>
          <a:p>
            <a:r>
              <a:rPr lang="en-US" sz="1400"/>
              <a:t>Sia a un numero intero e n un numero naturale nullo.</a:t>
            </a:r>
          </a:p>
          <a:p>
            <a:r>
              <a:rPr lang="en-US" sz="1400"/>
              <a:t>a- è chiamato base</a:t>
            </a:r>
          </a:p>
          <a:p>
            <a:r>
              <a:rPr lang="en-US" sz="1400"/>
              <a:t>n- è chiamato esponente</a:t>
            </a:r>
          </a:p>
          <a:p>
            <a:r>
              <a:rPr lang="en-US" sz="1400"/>
              <a:t>   Esempio:</a:t>
            </a:r>
          </a:p>
          <a:p>
            <a:endParaRPr lang="en-US" sz="1400"/>
          </a:p>
          <a:p>
            <a:r>
              <a:rPr lang="en-US" sz="1400"/>
              <a:t>Osservazioni:</a:t>
            </a:r>
          </a:p>
          <a:p>
            <a:r>
              <a:rPr lang="en-US" sz="1400"/>
              <a:t>1. Quando eleviamo un numero positivo a una potenza, il risultato sarà sempre un numero positivo.</a:t>
            </a:r>
          </a:p>
          <a:p>
            <a:r>
              <a:rPr lang="en-US" sz="1400"/>
              <a:t>2. Quando eleviamo un numero negativo a una potenza, abbiamo due possibili situazioni:</a:t>
            </a:r>
          </a:p>
          <a:p>
            <a:r>
              <a:rPr lang="en-US" sz="1400"/>
              <a:t>se l'esponente è un numero pari, il risultato è positivo</a:t>
            </a:r>
          </a:p>
          <a:p>
            <a:r>
              <a:rPr lang="en-US" sz="1400"/>
              <a:t>se l'esponente è un numero dispari, il risultato è negativo</a:t>
            </a:r>
            <a:endParaRPr lang="ro-RO" sz="1400"/>
          </a:p>
        </p:txBody>
      </p:sp>
      <p:pic>
        <p:nvPicPr>
          <p:cNvPr id="7" name="image11.png" descr="a to the power of n equals stack a times a times a times... times a with underbrace below&#10;space space space space space space space space space space space space space space space space space space n space o r i"/>
          <p:cNvPicPr/>
          <p:nvPr/>
        </p:nvPicPr>
        <p:blipFill>
          <a:blip r:embed="rId2"/>
          <a:stretch>
            <a:fillRect/>
          </a:stretch>
        </p:blipFill>
        <p:spPr>
          <a:xfrm>
            <a:off x="4738463" y="1778494"/>
            <a:ext cx="1100350" cy="381424"/>
          </a:xfrm>
          <a:prstGeom prst="rect">
            <a:avLst/>
          </a:prstGeom>
        </p:spPr>
      </p:pic>
      <p:pic>
        <p:nvPicPr>
          <p:cNvPr id="8" name="image28.png" descr="left parenthesis plus 2 right parenthesis to the power of 5 equals 2 to the power of 5 equals 2 times 2 times 2 times 2 times 2 equals 32"/>
          <p:cNvPicPr/>
          <p:nvPr/>
        </p:nvPicPr>
        <p:blipFill>
          <a:blip r:embed="rId3"/>
          <a:stretch>
            <a:fillRect/>
          </a:stretch>
        </p:blipFill>
        <p:spPr>
          <a:xfrm>
            <a:off x="1631926" y="3112340"/>
            <a:ext cx="1600200" cy="242888"/>
          </a:xfrm>
          <a:prstGeom prst="rect">
            <a:avLst/>
          </a:prstGeom>
        </p:spPr>
      </p:pic>
      <p:pic>
        <p:nvPicPr>
          <p:cNvPr id="12" name="image25.png" descr="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"/>
          <p:cNvPicPr/>
          <p:nvPr/>
        </p:nvPicPr>
        <p:blipFill>
          <a:blip r:embed="rId4"/>
          <a:stretch>
            <a:fillRect/>
          </a:stretch>
        </p:blipFill>
        <p:spPr>
          <a:xfrm>
            <a:off x="2512392" y="5635788"/>
            <a:ext cx="2401962" cy="47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4831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692" y="1988805"/>
            <a:ext cx="6447501" cy="1679546"/>
          </a:xfrm>
        </p:spPr>
        <p:txBody>
          <a:bodyPr>
            <a:normAutofit/>
          </a:bodyPr>
          <a:lstStyle/>
          <a:p>
            <a:r>
              <a:rPr lang="en-US"/>
              <a:t>Esempi</a:t>
            </a:r>
            <a:r>
              <a:rPr lang="ro-RO"/>
              <a:t>:</a:t>
            </a:r>
          </a:p>
          <a:p>
            <a:pPr marL="0" indent="0">
              <a:buNone/>
            </a:pPr>
            <a:endParaRPr lang="ro-RO"/>
          </a:p>
          <a:p>
            <a:r>
              <a:rPr lang="ro-RO"/>
              <a:t>Reguli di calcolo:</a:t>
            </a:r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endParaRPr lang="ro-RO"/>
          </a:p>
          <a:p>
            <a:pPr marL="0" indent="0">
              <a:buNone/>
            </a:pPr>
            <a:endParaRPr lang="ro-RO"/>
          </a:p>
        </p:txBody>
      </p:sp>
      <p:pic>
        <p:nvPicPr>
          <p:cNvPr id="4" name="image15.png" descr="left parenthesis negative 2 right parenthesis to the power of 5 equals negative 32&#10;left parenthesis negative 2 right parenthesis to the power of 6 equals 64&#10;left parenthesis negative 1 right parenthesis to the power of 2015 equals negative 1&#10;left parenthesis negative 1 right parenthesis to the power of 2016 equals 1"/>
          <p:cNvPicPr/>
          <p:nvPr/>
        </p:nvPicPr>
        <p:blipFill>
          <a:blip r:embed="rId2"/>
          <a:stretch>
            <a:fillRect/>
          </a:stretch>
        </p:blipFill>
        <p:spPr>
          <a:xfrm>
            <a:off x="2731201" y="1988805"/>
            <a:ext cx="807244" cy="7572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20" y="2976257"/>
            <a:ext cx="2878931" cy="218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6689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36336"/>
            <a:ext cx="7201278" cy="33895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L'ordine di esecuzione delle operazioni sui numeri interi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L'ordine delle operazioni con i numeri interi è lo stesso dei numeri naturali:</a:t>
            </a:r>
          </a:p>
          <a:p>
            <a:pPr marL="0" indent="0">
              <a:buNone/>
            </a:pPr>
            <a:r>
              <a:rPr lang="en-US"/>
              <a:t>per prima cosa calcoliamo le esponenziazioni (operazioni del 3° ordine)</a:t>
            </a:r>
          </a:p>
          <a:p>
            <a:pPr marL="0" indent="0">
              <a:buNone/>
            </a:pPr>
            <a:r>
              <a:rPr lang="en-US"/>
              <a:t>poi si eseguono le moltiplicazioni e le divisioni (operazioni del 2° ordine)</a:t>
            </a:r>
          </a:p>
          <a:p>
            <a:pPr marL="0" indent="0">
              <a:buNone/>
            </a:pPr>
            <a:r>
              <a:rPr lang="en-US"/>
              <a:t>alla fine eseguiamo addizioni e sottrazioni (operazioni del primo ordine).</a:t>
            </a:r>
          </a:p>
          <a:p>
            <a:pPr marL="0" indent="0">
              <a:buNone/>
            </a:pPr>
            <a:r>
              <a:rPr lang="en-US"/>
              <a:t>Se in un esercizio sono presenti anche le parentesi, si eseguono prima le operazioni tra le parentesi tonde, poi quelle tra le parentesi quadre e infine le parentesi graffe.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7188002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814" y="2119470"/>
            <a:ext cx="5514834" cy="31399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/>
              <a:t>Applicabilità</a:t>
            </a:r>
          </a:p>
          <a:p>
            <a:pPr marL="0" indent="0">
              <a:buNone/>
            </a:pPr>
            <a:r>
              <a:rPr lang="en-US" sz="2000"/>
              <a:t>Un centro commerciale ha 8 livelli: piano terra, 5 piani, un mezzanino e un parcheggio sotterraneo. Una persona al 4° piano scende di 6 livelli. Quale livello ha raggiunto?</a:t>
            </a:r>
          </a:p>
          <a:p>
            <a:pPr marL="0" indent="0">
              <a:buNone/>
            </a:pPr>
            <a:r>
              <a:rPr lang="en-US" sz="2000"/>
              <a:t>Soluzione:</a:t>
            </a:r>
          </a:p>
          <a:p>
            <a:pPr marL="0" indent="0">
              <a:buNone/>
            </a:pPr>
            <a:r>
              <a:rPr lang="en-US" sz="2000"/>
              <a:t>Rappresentiamo gli 8 livelli su un "asse" verticale. Una persona al 4° piano, scendendo di 6 livelli, raggiungerà il parcheggio sotterraneo.</a:t>
            </a:r>
            <a:endParaRPr lang="ro-RO" sz="2000"/>
          </a:p>
        </p:txBody>
      </p:sp>
      <p:sp>
        <p:nvSpPr>
          <p:cNvPr id="4" name="Rectangle 3"/>
          <p:cNvSpPr/>
          <p:nvPr/>
        </p:nvSpPr>
        <p:spPr>
          <a:xfrm>
            <a:off x="508001" y="3804153"/>
            <a:ext cx="1239679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ro-RO" sz="825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66" y="2026455"/>
            <a:ext cx="1971675" cy="30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21034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0" y="1690689"/>
            <a:ext cx="7667848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/>
              <a:t>11) Problemi risolti con equazioni/inequazioni nel contesto dei numeri interi.</a:t>
            </a:r>
          </a:p>
          <a:p>
            <a:pPr marL="0" indent="0">
              <a:buNone/>
            </a:pPr>
            <a:endParaRPr lang="en-US" sz="1600"/>
          </a:p>
          <a:p>
            <a:pPr marL="0" indent="0">
              <a:buNone/>
            </a:pPr>
            <a:r>
              <a:rPr lang="en-US" sz="1600"/>
              <a:t>A1. Uno sfigmomanometro, insieme alla sua batteria, costa 155 lei, e lo sfigmomanometro costa 135 lei in più della batteria. Determinare il prezzo della batteria e il prezzo del tensiometro con le seguenti procedure:</a:t>
            </a:r>
          </a:p>
          <a:p>
            <a:pPr marL="0" indent="0">
              <a:buNone/>
            </a:pPr>
            <a:r>
              <a:rPr lang="en-US" sz="1600"/>
              <a:t>Utilizzando la rappresentazione dei segmenti, dati;</a:t>
            </a:r>
          </a:p>
          <a:p>
            <a:pPr marL="0" indent="0">
              <a:buNone/>
            </a:pPr>
            <a:r>
              <a:rPr lang="en-US" sz="1600"/>
              <a:t>Sia il segmento nero il prezzo del tensiometro e quello blu il prezzo della batteria.</a:t>
            </a:r>
          </a:p>
          <a:p>
            <a:pPr marL="0" indent="0">
              <a:buNone/>
            </a:pPr>
            <a:r>
              <a:rPr lang="en-US" sz="1600"/>
              <a:t>Il segmento in rosso rappresenta il prezzo di 2, cioè 155 lei. Il segmento verde rappresenta 135 lei.</a:t>
            </a:r>
            <a:endParaRPr lang="ro-RO" sz="1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335" y="4679097"/>
            <a:ext cx="34290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2846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2005966"/>
            <a:ext cx="7763988" cy="3382307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en-US" sz="2700"/>
              <a:t>Indicare con x il prezzo in lei della batteria, esprimere il prezzo del tensiometro in funzione del prezzo della batteria, formare l'equazione che esprime il problema in linguaggio matematico, risolvere l'equazione e formulare la risposta. Infine, verificare i prezzi ottenuti.</a:t>
            </a:r>
          </a:p>
          <a:p>
            <a:pPr lvl="1"/>
            <a:endParaRPr lang="en-US" sz="2700"/>
          </a:p>
          <a:p>
            <a:pPr lvl="1"/>
            <a:r>
              <a:rPr lang="en-US" sz="2700"/>
              <a:t>A2. Tre numeri naturali consecutivi hanno una somma inferiore a 19. Determinare i tre numeri eseguendo le seguenti operazioni:</a:t>
            </a:r>
          </a:p>
          <a:p>
            <a:pPr lvl="1"/>
            <a:r>
              <a:rPr lang="en-US" sz="2700"/>
              <a:t>a) Contrassegnate il numero più piccolo con la x ed esprimete i due numeri successivi con il suo aiuto;</a:t>
            </a:r>
          </a:p>
          <a:p>
            <a:pPr lvl="1"/>
            <a:r>
              <a:rPr lang="en-US" sz="2700"/>
              <a:t>b) Formare la disuguaglianza che esprime il problema in linguaggio matematico e risolverla.</a:t>
            </a:r>
          </a:p>
          <a:p>
            <a:pPr lvl="1"/>
            <a:r>
              <a:rPr lang="en-US" sz="2700"/>
              <a:t>disuguaglianza;</a:t>
            </a:r>
          </a:p>
          <a:p>
            <a:pPr lvl="1"/>
            <a:r>
              <a:rPr lang="en-US" sz="2700"/>
              <a:t>c) Formulare la risposta;</a:t>
            </a:r>
          </a:p>
          <a:p>
            <a:pPr lvl="1"/>
            <a:r>
              <a:rPr lang="en-US" sz="2700"/>
              <a:t>d) Verificare i risultati ottenuti;</a:t>
            </a:r>
          </a:p>
          <a:p>
            <a:pPr lvl="1"/>
            <a:r>
              <a:rPr lang="en-US" sz="2700"/>
              <a:t>e) Determinare quale altra incognita avrebbe potuto essere indicata da x e risolvere il problema in questo caso;</a:t>
            </a:r>
          </a:p>
          <a:p>
            <a:pPr lvl="1"/>
            <a:r>
              <a:rPr lang="en-US" sz="2700"/>
              <a:t>f) Risolvere il problema con altri metodi studiati (figurativi, test, ecc.).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562566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76038"/>
            <a:ext cx="6447501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/>
              <a:t>Le fasi di risoluzione dei problemi con le equazioni (disuguaglianze) sono le seguenti:</a:t>
            </a:r>
          </a:p>
          <a:p>
            <a:pPr marL="0" indent="0">
              <a:buNone/>
            </a:pPr>
            <a:endParaRPr lang="en-US" sz="1600"/>
          </a:p>
          <a:p>
            <a:pPr marL="0" indent="0">
              <a:buNone/>
            </a:pPr>
            <a:r>
              <a:rPr lang="en-US" sz="1600"/>
              <a:t>1. Identificare i dati noti e sconosciuti dalla dichiarazione del problema.</a:t>
            </a:r>
          </a:p>
          <a:p>
            <a:pPr marL="0" indent="0">
              <a:buNone/>
            </a:pPr>
            <a:r>
              <a:rPr lang="en-US" sz="1600"/>
              <a:t>2. Stabilire l'incognita (solitamente indicata con x) ed esprimere le altre incognite (se presenti) utilizzando questa.</a:t>
            </a:r>
          </a:p>
          <a:p>
            <a:pPr marL="0" indent="0">
              <a:buNone/>
            </a:pPr>
            <a:r>
              <a:rPr lang="en-US" sz="1600"/>
              <a:t>3. Formazione dell'equazione/disuguaglianza che trascrive il problema in linguaggio matematico.</a:t>
            </a:r>
          </a:p>
          <a:p>
            <a:pPr marL="0" indent="0">
              <a:buNone/>
            </a:pPr>
            <a:r>
              <a:rPr lang="en-US" sz="1600"/>
              <a:t>4. Risolvere l'equazione/disuguaglianza.</a:t>
            </a:r>
          </a:p>
          <a:p>
            <a:pPr marL="0" indent="0">
              <a:buNone/>
            </a:pPr>
            <a:r>
              <a:rPr lang="en-US" sz="1600"/>
              <a:t>5. Interpretare la soluzione/le soluzioni e formulare la risposta al problema.</a:t>
            </a:r>
          </a:p>
          <a:p>
            <a:pPr marL="0" indent="0">
              <a:buNone/>
            </a:pPr>
            <a:r>
              <a:rPr lang="en-US" sz="1600"/>
              <a:t>6. Verifica delle soluzioni ottenute nella forma iniziale (non elaborata) del problema.</a:t>
            </a:r>
            <a:endParaRPr lang="ro-RO" sz="1600"/>
          </a:p>
        </p:txBody>
      </p:sp>
    </p:spTree>
    <p:extLst>
      <p:ext uri="{BB962C8B-B14F-4D97-AF65-F5344CB8AC3E}">
        <p14:creationId xmlns:p14="http://schemas.microsoft.com/office/powerpoint/2010/main" val="64402909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Esempio:</a:t>
            </a:r>
          </a:p>
          <a:p>
            <a:r>
              <a:rPr lang="en-US" sz="2400"/>
              <a:t>Ho comprato caramelle, wafer e succo di frutta al negozio e ho pagato un totale di 123 lei. I wafer costavano 9 lei in meno rispetto al doppio delle caramelle e il succo costava 6 lei in più rispetto al triplo delle caramelle. Quanto è costato ciascuno di essi?</a:t>
            </a:r>
            <a:endParaRPr lang="ro-RO" sz="2400"/>
          </a:p>
        </p:txBody>
      </p:sp>
      <p:pic>
        <p:nvPicPr>
          <p:cNvPr id="4" name="image13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73046" y="4532490"/>
            <a:ext cx="1079659" cy="1079659"/>
          </a:xfrm>
          <a:prstGeom prst="rect">
            <a:avLst/>
          </a:prstGeom>
        </p:spPr>
      </p:pic>
      <p:pic>
        <p:nvPicPr>
          <p:cNvPr id="5" name="image1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492341" y="4715251"/>
            <a:ext cx="1079659" cy="1079659"/>
          </a:xfrm>
          <a:prstGeom prst="rect">
            <a:avLst/>
          </a:prstGeom>
        </p:spPr>
      </p:pic>
      <p:pic>
        <p:nvPicPr>
          <p:cNvPr id="6" name="image18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063309" y="4472811"/>
            <a:ext cx="1079659" cy="107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3480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340" y="1690689"/>
            <a:ext cx="7454480" cy="4092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/>
              <a:t>Fase 1. Identificare i dati noti e sconosciuti dalla dichiarazione del problema.</a:t>
            </a:r>
          </a:p>
          <a:p>
            <a:pPr marL="0" indent="0">
              <a:buNone/>
            </a:pPr>
            <a:r>
              <a:rPr lang="en-US" sz="1400"/>
              <a:t>  Conosciamo: il costo totale e i prezzi dei wafer e del succo di frutta rispetto al prezzo delle caramelle.</a:t>
            </a:r>
          </a:p>
          <a:p>
            <a:pPr marL="0" indent="0">
              <a:buNone/>
            </a:pPr>
            <a:r>
              <a:rPr lang="en-US" sz="1400"/>
              <a:t>Fase 2. Stabilire l'incognita (di solito indicata con x) ed esprimere le altre incognite (se</a:t>
            </a:r>
          </a:p>
          <a:p>
            <a:pPr marL="0" indent="0">
              <a:buNone/>
            </a:pPr>
            <a:r>
              <a:rPr lang="en-US" sz="1400"/>
              <a:t>esiste) con il suo aiuto. Indichiamo con x il prezzo delle caramelle. Allora il prezzo dei wafer, essendo 9 meno del doppio del prezzo delle caramelle, è 2x - 9, e il prezzo del succo di frutta, essendo 6 più del triplo del prezzo delle caramelle, è 3x + 6.</a:t>
            </a:r>
          </a:p>
          <a:p>
            <a:pPr marL="0" indent="0">
              <a:buNone/>
            </a:pPr>
            <a:r>
              <a:rPr lang="en-US" sz="1400"/>
              <a:t>Fase 3. Formulazione dell'equazione/disuguaglianza che trascrive il problema in linguaggio matematico. Essendo il totale 123, deduciamo che x + (2x - 9) + (3x + 6) = 123.</a:t>
            </a:r>
          </a:p>
          <a:p>
            <a:pPr marL="0" indent="0">
              <a:buNone/>
            </a:pPr>
            <a:r>
              <a:rPr lang="en-US" sz="1400"/>
              <a:t>Fase 4. Risolvere l'equazione/disuguaglianza.</a:t>
            </a:r>
          </a:p>
          <a:p>
            <a:pPr marL="0" indent="0">
              <a:buNone/>
            </a:pPr>
            <a:r>
              <a:rPr lang="en-US" sz="1400"/>
              <a:t>x + 2x - 9 + 3x + 6 = 123 ⇔ 6x - 3 = 123 ⇔ 6x = 126 e x = 21.</a:t>
            </a:r>
          </a:p>
          <a:p>
            <a:pPr marL="0" indent="0">
              <a:buNone/>
            </a:pPr>
            <a:r>
              <a:rPr lang="en-US" sz="1400"/>
              <a:t>Fase 5. Interpretare le soluzioni e formulare la risposta al problema. Le caramelle costano 21 lei, i wafer 2 21 - 9 = 42 - 9 = 33 lei, e il succo 3 21 + 6 =</a:t>
            </a:r>
          </a:p>
          <a:p>
            <a:pPr marL="0" indent="0">
              <a:buNone/>
            </a:pPr>
            <a:r>
              <a:rPr lang="en-US" sz="1400"/>
              <a:t>63 + 6 = 69 lei.</a:t>
            </a:r>
          </a:p>
          <a:p>
            <a:pPr marL="0" indent="0">
              <a:buNone/>
            </a:pPr>
            <a:r>
              <a:rPr lang="en-US" sz="1400"/>
              <a:t>Fase 6. Verifica delle soluzioni ottenute nella forma iniziale (non elaborata) del problema. Calcoliamo l'importo totale: 21 + 33 + 69 = 33 + 90 = 123. Quindi i costi determinati sono corretti.</a:t>
            </a:r>
            <a:endParaRPr lang="ro-RO" sz="1400"/>
          </a:p>
        </p:txBody>
      </p:sp>
    </p:spTree>
    <p:extLst>
      <p:ext uri="{BB962C8B-B14F-4D97-AF65-F5344CB8AC3E}">
        <p14:creationId xmlns:p14="http://schemas.microsoft.com/office/powerpoint/2010/main" val="56292378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 numeri interi positivi corrispondono ai numeri naturali e la scrittura del segno "+" davanti ad essi è facoltativa.</a:t>
            </a:r>
          </a:p>
          <a:p>
            <a:r>
              <a:rPr lang="en-US"/>
              <a:t>L'introduzione dei numeri interi era necessaria per poter eseguire l'operazione di sottrazione. Nelle classi inferiori, nei numeri naturali, si è imparato che non si può sottrarre da 3 a 10. Ma nell'insieme dei numeri interi, qualsiasi operazione di sottrazione ha un risultato. Ma nell'insieme dei numeri interi, qualsiasi operazione di sottrazione ha un risultato.</a:t>
            </a:r>
            <a:endParaRPr lang="ro-RO"/>
          </a:p>
        </p:txBody>
      </p:sp>
      <p:pic>
        <p:nvPicPr>
          <p:cNvPr id="4" name="image26.png" descr="Înțelegi matematica - mquest.ro"/>
          <p:cNvPicPr/>
          <p:nvPr/>
        </p:nvPicPr>
        <p:blipFill>
          <a:blip r:embed="rId2"/>
          <a:stretch>
            <a:fillRect/>
          </a:stretch>
        </p:blipFill>
        <p:spPr>
          <a:xfrm>
            <a:off x="3027285" y="5770485"/>
            <a:ext cx="3785801" cy="64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050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237772"/>
          </a:xfrm>
        </p:spPr>
        <p:txBody>
          <a:bodyPr>
            <a:normAutofit fontScale="77500" lnSpcReduction="20000"/>
          </a:bodyPr>
          <a:lstStyle/>
          <a:p>
            <a:pPr marL="42863" indent="0">
              <a:buNone/>
            </a:pPr>
            <a:r>
              <a:rPr lang="en-US"/>
              <a:t>2) Il club teatrale fa pagare un biglietto d'ingresso allo spettacolo di 4 euro per ogni studente. Il club ha preso in prestito 400 euro dai genitori per i costumi, la palestra e le forniture. Dopo lo spettacolo, ha restituito il prestito ai genitori e gli sono rimasti 100 euro. Quanti spettatori c'erano allo spettacolo?</a:t>
            </a:r>
          </a:p>
          <a:p>
            <a:pPr marL="42863" indent="0">
              <a:buNone/>
            </a:pPr>
            <a:r>
              <a:rPr lang="en-US"/>
              <a:t>Stabiliamo i dati noti, l'incognita, l'incognita che viene indicata con x, l'equazione. Risolviamo l'equazione e interpretiamo la soluzione.</a:t>
            </a:r>
          </a:p>
          <a:p>
            <a:pPr marL="42863" indent="0">
              <a:buNone/>
            </a:pPr>
            <a:r>
              <a:rPr lang="en-US"/>
              <a:t>Trovare due numeri interi, sapendo che uno è il triplo dell'altro e la loro somma è uguale a -36.</a:t>
            </a:r>
          </a:p>
          <a:p>
            <a:pPr marL="42863" indent="0">
              <a:buNone/>
            </a:pPr>
            <a:r>
              <a:rPr lang="en-US"/>
              <a:t>Soluzione: Se uno dei numeri viene indicato con x e l'altro con 3x, si ottiene l'equazione x + 3 x = - 36. Quindi, aggiungendo 2 a ciascun termine, si ottiene 4 x = - 36. Quindi, un numero è x = - 36 : 4 = - 9, e l'altro è - 9  3 = - 27. In effetti, - 9 + 3 (- 9) = - 36.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5509248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511" y="1263650"/>
            <a:ext cx="6560139" cy="990600"/>
          </a:xfrm>
        </p:spPr>
        <p:txBody>
          <a:bodyPr>
            <a:normAutofit fontScale="90000"/>
          </a:bodyPr>
          <a:lstStyle/>
          <a:p>
            <a:pPr lvl="2"/>
            <a:r>
              <a:rPr lang="en-US"/>
              <a:t>Progetto Scratch </a:t>
            </a:r>
            <a:br>
              <a:rPr lang="en-US"/>
            </a:br>
            <a:br>
              <a:rPr lang="en-US"/>
            </a:br>
            <a:r>
              <a:rPr lang="en-US"/>
              <a:t>Modellare il seguente scenario: Su uno sfondo verde con il titolo "Numeri consecutivi", un personaggio dice "Dimmi, per favore!". Tre numeri interi consecutivi che sommano a 48 (dove 48 è scelto a caso fino a 1000). E attende la risposta (elenco separato da virgole), seguita dal commento appropriato "Bravo!" o "Whoah! Doveva essere..." (seguito dal valore corretto, nel nostro caso 15,16,17).</a:t>
            </a:r>
            <a:endParaRPr lang="ro-RO"/>
          </a:p>
        </p:txBody>
      </p:sp>
      <p:pic>
        <p:nvPicPr>
          <p:cNvPr id="4" name="image20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225" y="3148212"/>
            <a:ext cx="2999627" cy="2911078"/>
          </a:xfrm>
          <a:prstGeom prst="rect">
            <a:avLst/>
          </a:prstGeom>
        </p:spPr>
      </p:pic>
      <p:pic>
        <p:nvPicPr>
          <p:cNvPr id="5" name="image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168956" y="3488136"/>
            <a:ext cx="1619726" cy="1619726"/>
          </a:xfrm>
          <a:prstGeom prst="rect">
            <a:avLst/>
          </a:prstGeom>
        </p:spPr>
      </p:pic>
      <p:pic>
        <p:nvPicPr>
          <p:cNvPr id="6" name="image46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528735" y="3488136"/>
            <a:ext cx="1619726" cy="161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31254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i="1"/>
              <a:t>Graffio del progetto</a:t>
            </a:r>
            <a:endParaRPr lang="ro-RO"/>
          </a:p>
        </p:txBody>
      </p:sp>
      <p:pic>
        <p:nvPicPr>
          <p:cNvPr id="4" name="image8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079" y="1809750"/>
            <a:ext cx="4031321" cy="41898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2983" y="1682792"/>
            <a:ext cx="35333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La calcolatrice casuale seleziona un numero compreso tra 48 e 100.000.</a:t>
            </a:r>
            <a:endParaRPr lang="ro-RO" sz="1050"/>
          </a:p>
        </p:txBody>
      </p:sp>
    </p:spTree>
    <p:extLst>
      <p:ext uri="{BB962C8B-B14F-4D97-AF65-F5344CB8AC3E}">
        <p14:creationId xmlns:p14="http://schemas.microsoft.com/office/powerpoint/2010/main" val="324411119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Test di valutazione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83" y="2097447"/>
            <a:ext cx="6595420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/>
              <a:t>1. a) Scrivere l'opposto del numero +124</a:t>
            </a:r>
          </a:p>
          <a:p>
            <a:pPr marL="0" indent="0">
              <a:buNone/>
            </a:pPr>
            <a:r>
              <a:rPr lang="en-US" sz="1800"/>
              <a:t>     b) Scrivere il modulo del numero -76</a:t>
            </a:r>
          </a:p>
          <a:p>
            <a:pPr marL="0" indent="0">
              <a:buNone/>
            </a:pPr>
            <a:r>
              <a:rPr lang="en-US" sz="1800"/>
              <a:t>2. Scrivere i numeri interi maggiori o uguali a -3 e minori o uguali a 1.</a:t>
            </a:r>
          </a:p>
          <a:p>
            <a:pPr marL="0" indent="0">
              <a:buNone/>
            </a:pPr>
            <a:r>
              <a:rPr lang="en-US" sz="1800"/>
              <a:t>3. Ordinare i seguenti numeri interi in ordine crescente: -2; 0; -7; +4; 12; -11; +7; -8.</a:t>
            </a:r>
          </a:p>
          <a:p>
            <a:pPr marL="0" indent="0">
              <a:buNone/>
            </a:pPr>
            <a:r>
              <a:rPr lang="en-US" sz="1800"/>
              <a:t>4. Mettete uno dei segni &gt;, &lt;, =, in modo che le frasi seguenti siano vere:</a:t>
            </a:r>
          </a:p>
          <a:p>
            <a:pPr marL="0" indent="0">
              <a:buNone/>
            </a:pPr>
            <a:r>
              <a:rPr lang="en-US" sz="1800"/>
              <a:t>- 5 -4 b) - 1 1 c) 0 -3 d) 1 | -8 |</a:t>
            </a:r>
          </a:p>
          <a:p>
            <a:pPr marL="0" indent="0">
              <a:buNone/>
            </a:pPr>
            <a:r>
              <a:rPr lang="en-US" sz="1800"/>
              <a:t>5. Calcolare:</a:t>
            </a:r>
            <a:endParaRPr lang="ro-RO" sz="18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061" y="4918294"/>
            <a:ext cx="4307681" cy="99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19583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Test di valutazione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b="1"/>
              <a:t>6. </a:t>
            </a:r>
            <a:r>
              <a:rPr lang="en-US" sz="1800" err="1"/>
              <a:t>Calcolare:</a:t>
            </a:r>
            <a:endParaRPr lang="ro-RO" sz="18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77" y="2527672"/>
            <a:ext cx="6322077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563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148" y="1881676"/>
            <a:ext cx="8247725" cy="278488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/>
              <a:t>Ogni numero intero corrisponde a un punto sulla retta dei numeri. Il numero associato al punto è la sua ascissa (coordinata).</a:t>
            </a:r>
          </a:p>
          <a:p>
            <a:pPr lvl="0"/>
            <a:endParaRPr lang="en-US"/>
          </a:p>
          <a:p>
            <a:pPr lvl="0"/>
            <a:r>
              <a:rPr lang="en-US"/>
              <a:t>Sull'asse dei numeri del disegno, i punti O (origine), I, A, B, C e D hanno rispettivamente le ascisse 0, +1, +3, -1, +4, -4 e si scrive O(0), I(+1 ), A(+3), B(-1), C(+4), D(-4).</a:t>
            </a:r>
            <a:endParaRPr lang="ro-RO"/>
          </a:p>
        </p:txBody>
      </p:sp>
      <p:pic>
        <p:nvPicPr>
          <p:cNvPr id="4" name="image29.png" descr="Integers | Properties of Integers|Negative Integers |Positive Integer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126" y="4666565"/>
            <a:ext cx="3882037" cy="1455676"/>
          </a:xfrm>
          <a:prstGeom prst="rect">
            <a:avLst/>
          </a:prstGeom>
        </p:spPr>
      </p:pic>
      <p:pic>
        <p:nvPicPr>
          <p:cNvPr id="5" name="image30.png"/>
          <p:cNvPicPr/>
          <p:nvPr/>
        </p:nvPicPr>
        <p:blipFill>
          <a:blip r:embed="rId3"/>
          <a:srcRect b="20901"/>
          <a:stretch>
            <a:fillRect/>
          </a:stretch>
        </p:blipFill>
        <p:spPr>
          <a:xfrm>
            <a:off x="4656408" y="5076093"/>
            <a:ext cx="4298633" cy="63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7089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48627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/>
              <a:t>Due numeri interi che differiscono solo per il segno sono detti opposti. Sull'asse dei numeri, essi sono rappresentati da due punti simmetrici rispetto all'origine O.</a:t>
            </a:r>
          </a:p>
          <a:p>
            <a:pPr marL="0" lvl="0" indent="0">
              <a:buNone/>
            </a:pPr>
            <a:r>
              <a:rPr lang="en-US"/>
              <a:t>Esempio: +4 e -4 sono numeri interi opposti e i punti C e D, rispettivamente, attraverso i quali sono rappresentati sull'asse sono simmetrici rispetto all'origine O (oppure O è il punto medio del segmento CD).</a:t>
            </a:r>
          </a:p>
          <a:p>
            <a:pPr lvl="0"/>
            <a:r>
              <a:rPr lang="en-US"/>
              <a:t>Nota: il contrario di 0 è 0.</a:t>
            </a:r>
          </a:p>
          <a:p>
            <a:pPr lvl="0"/>
            <a:r>
              <a:rPr lang="en-US"/>
              <a:t>La distanza dall'origine al punto attraverso il quale è rappresentato un numero intero a, sulla retta dei numeri, si chiama modulo del numero a e si indica con |a|.</a:t>
            </a:r>
          </a:p>
          <a:p>
            <a:pPr marL="0" lvl="0" indent="0">
              <a:buNone/>
            </a:pPr>
            <a:r>
              <a:rPr lang="en-US"/>
              <a:t>Esempio: Nella figura precedente il modulo del numero +4 è uguale alla distanza da O ad A e si scrive |+4| = 4, mentre il modulo del suo opposto, - 4, è uguale alla distanza da O a B e si scrive |-4| = 4.</a:t>
            </a:r>
          </a:p>
          <a:p>
            <a:pPr lvl="0"/>
            <a:r>
              <a:rPr lang="en-US"/>
              <a:t>Allo stesso modo otteniamo |0| = 0, |-1| = |+1|, |+3| = 3.</a:t>
            </a:r>
          </a:p>
          <a:p>
            <a:pPr lvl="0"/>
            <a:r>
              <a:rPr lang="en-US"/>
              <a:t>Nota: i moduli di due numeri opposti sono uguali perché i punti che li rappresentano sulla retta dei numeri sono equidistanti dall'origine.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524179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19" y="1975224"/>
            <a:ext cx="6447501" cy="291058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/>
              <a:t>Tra due numeri interi diversi, il maggiore è quello sull'asse rappresentato a destra. Tra due numeri interi positivi (negativi), quello con modulo maggiore (minore) è maggiore. Qualsiasi numero positivo è maggiore di qualsiasi numero negativo.</a:t>
            </a:r>
          </a:p>
          <a:p>
            <a:pPr lvl="0"/>
            <a:r>
              <a:rPr lang="en-US"/>
              <a:t>Esempi:</a:t>
            </a:r>
          </a:p>
          <a:p>
            <a:pPr lvl="0"/>
            <a:r>
              <a:rPr lang="en-US"/>
              <a:t>1) Confronti</a:t>
            </a:r>
          </a:p>
          <a:p>
            <a:pPr lvl="0"/>
            <a:r>
              <a:rPr lang="en-US"/>
              <a:t>a) -3 &gt; -5 perché |-3| = 3 &lt; 5 = |-5|.</a:t>
            </a:r>
          </a:p>
          <a:p>
            <a:pPr lvl="0"/>
            <a:r>
              <a:rPr lang="en-US"/>
              <a:t>b) -5 &lt; +3 perché il punto C è a destra del punto E' sull'asse o perché -5 è negativo e +5 è positivo.</a:t>
            </a:r>
            <a:endParaRPr lang="ro-RO"/>
          </a:p>
        </p:txBody>
      </p:sp>
      <p:pic>
        <p:nvPicPr>
          <p:cNvPr id="4" name="image3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706528" y="5170339"/>
            <a:ext cx="3730943" cy="86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0671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79" y="1690689"/>
            <a:ext cx="6784565" cy="36716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/>
              <a:t>2) Problemi quotidiani.</a:t>
            </a:r>
          </a:p>
          <a:p>
            <a:r>
              <a:rPr lang="en-US" sz="2600"/>
              <a:t>a) Tra due cittadini che hanno debiti con la banca, uno di 1000 e l'altro di 2000 unità bancarie, quale dovrebbe andare più bene? Modelliamo le informazioni nel linguaggio dei numeri interi.</a:t>
            </a:r>
          </a:p>
          <a:p>
            <a:r>
              <a:rPr lang="en-US" sz="2600"/>
              <a:t>b) Due cittadini hanno, l'uno, un deposito di 1000 in banca e l'altro un credito di 1000. Quale dei due dovrebbe essere più corretto? Modelliamo le informazioni nel linguaggio dei numeri interi.</a:t>
            </a:r>
          </a:p>
          <a:p>
            <a:r>
              <a:rPr lang="en-US" sz="2600"/>
              <a:t>3) Copiare e rappresentare sull'asse i punti A', B', C', D', le cui ascisse sono rispettivamente gli opposti delle ascisse dei punti A, B, C, D nel disegno dato.</a:t>
            </a:r>
            <a:endParaRPr lang="ro-RO" sz="2600"/>
          </a:p>
          <a:p>
            <a:endParaRPr lang="ro-RO"/>
          </a:p>
          <a:p>
            <a:endParaRPr lang="ro-RO"/>
          </a:p>
          <a:p>
            <a:r>
              <a:rPr lang="en-US"/>
              <a:t>Soluzione</a:t>
            </a:r>
            <a:endParaRPr lang="ro-RO"/>
          </a:p>
          <a:p>
            <a:endParaRPr lang="ro-RO"/>
          </a:p>
        </p:txBody>
      </p:sp>
      <p:pic>
        <p:nvPicPr>
          <p:cNvPr id="4" name="image2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412" y="4201309"/>
            <a:ext cx="3243263" cy="492919"/>
          </a:xfrm>
          <a:prstGeom prst="rect">
            <a:avLst/>
          </a:prstGeom>
        </p:spPr>
      </p:pic>
      <p:pic>
        <p:nvPicPr>
          <p:cNvPr id="5" name="image38.png"/>
          <p:cNvPicPr/>
          <p:nvPr/>
        </p:nvPicPr>
        <p:blipFill>
          <a:blip r:embed="rId3"/>
          <a:srcRect l="16000"/>
          <a:stretch>
            <a:fillRect/>
          </a:stretch>
        </p:blipFill>
        <p:spPr>
          <a:xfrm>
            <a:off x="1270412" y="5362291"/>
            <a:ext cx="3150394" cy="45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6460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746" y="2407164"/>
            <a:ext cx="7341354" cy="291058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L'ascissa del punto A è 2 e l'opposto di 2 è - 2, pertanto rappresenteremo il punto A' di ascissa - 2. Analogamente, il punto B ha ascissa - 1 e l'opposto di - 1 è 1 e rappresenteremo il punto B' di ascissa 1; il punto C ha ascissa 4 e il suo opposto è - 4 e rappresenteremo il punto C' di ascissa - 4; il punto D ha ascissa - 3 e il suo opposto è 3 e rappresenteremo il punto D' di ascissa 3. Otteniamo così i punti A'(-2), B'(1), C'(-4) e D'(3 ).</a:t>
            </a:r>
            <a:endParaRPr lang="ro-RO"/>
          </a:p>
        </p:txBody>
      </p:sp>
      <p:pic>
        <p:nvPicPr>
          <p:cNvPr id="5" name="image38.png"/>
          <p:cNvPicPr/>
          <p:nvPr/>
        </p:nvPicPr>
        <p:blipFill>
          <a:blip r:embed="rId2"/>
          <a:srcRect l="16000"/>
          <a:stretch>
            <a:fillRect/>
          </a:stretch>
        </p:blipFill>
        <p:spPr>
          <a:xfrm>
            <a:off x="3611752" y="5469539"/>
            <a:ext cx="3150394" cy="450056"/>
          </a:xfrm>
          <a:prstGeom prst="rect">
            <a:avLst/>
          </a:prstGeom>
        </p:spPr>
      </p:pic>
      <p:pic>
        <p:nvPicPr>
          <p:cNvPr id="6" name="image27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597284" y="1629631"/>
            <a:ext cx="3243263" cy="49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69492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L'insieme dei numeri interi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4) </a:t>
            </a:r>
            <a:r>
              <a:rPr lang="en-US" sz="2400" dirty="0" err="1"/>
              <a:t>Determinare</a:t>
            </a:r>
            <a:r>
              <a:rPr lang="en-US" sz="2400" dirty="0"/>
              <a:t> </a:t>
            </a:r>
            <a:r>
              <a:rPr lang="en-US" sz="2400" dirty="0" err="1"/>
              <a:t>gli</a:t>
            </a:r>
            <a:r>
              <a:rPr lang="en-US" sz="2400" dirty="0"/>
              <a:t> </a:t>
            </a:r>
            <a:r>
              <a:rPr lang="en-US" sz="2400" dirty="0" err="1"/>
              <a:t>insiemi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 err="1"/>
              <a:t>Soluzione</a:t>
            </a:r>
            <a:r>
              <a:rPr lang="en-US" sz="2400" dirty="0"/>
              <a:t>:</a:t>
            </a:r>
          </a:p>
          <a:p>
            <a:r>
              <a:rPr lang="en-US" sz="2400" dirty="0"/>
              <a:t>I numeri </a:t>
            </a:r>
            <a:r>
              <a:rPr lang="en-US" sz="2400" dirty="0" err="1"/>
              <a:t>interi</a:t>
            </a:r>
            <a:r>
              <a:rPr lang="en-US" sz="2400" dirty="0"/>
              <a:t> x la cui </a:t>
            </a:r>
            <a:r>
              <a:rPr lang="en-US" sz="2400" dirty="0" err="1"/>
              <a:t>distanza</a:t>
            </a:r>
            <a:r>
              <a:rPr lang="en-US" sz="2400" dirty="0"/>
              <a:t> </a:t>
            </a:r>
            <a:r>
              <a:rPr lang="en-US" sz="2400" dirty="0" err="1"/>
              <a:t>dall'asse</a:t>
            </a:r>
            <a:r>
              <a:rPr lang="en-US" sz="2400" dirty="0"/>
              <a:t> è </a:t>
            </a:r>
            <a:r>
              <a:rPr lang="en-US" sz="2400" dirty="0" err="1"/>
              <a:t>minore</a:t>
            </a:r>
            <a:r>
              <a:rPr lang="en-US" sz="2400" dirty="0"/>
              <a:t> o </a:t>
            </a:r>
            <a:r>
              <a:rPr lang="en-US" sz="2400" dirty="0" err="1"/>
              <a:t>uguale</a:t>
            </a:r>
            <a:r>
              <a:rPr lang="en-US" sz="2400" dirty="0"/>
              <a:t> a 2 </a:t>
            </a:r>
            <a:r>
              <a:rPr lang="en-US" sz="2400" dirty="0" err="1"/>
              <a:t>sono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positivi</a:t>
            </a:r>
            <a:r>
              <a:rPr lang="en-US" sz="2400" dirty="0"/>
              <a:t> 1 e 2, ma </a:t>
            </a:r>
            <a:r>
              <a:rPr lang="en-US" sz="2400" dirty="0" err="1"/>
              <a:t>anche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negativi</a:t>
            </a:r>
            <a:r>
              <a:rPr lang="en-US" sz="2400" dirty="0"/>
              <a:t> -2 e -1, </a:t>
            </a:r>
            <a:r>
              <a:rPr lang="en-US" sz="2400" dirty="0" err="1"/>
              <a:t>nonché</a:t>
            </a:r>
            <a:r>
              <a:rPr lang="en-US" sz="2400" dirty="0"/>
              <a:t> il </a:t>
            </a:r>
            <a:r>
              <a:rPr lang="en-US" sz="2400" dirty="0" err="1"/>
              <a:t>numero</a:t>
            </a:r>
            <a:r>
              <a:rPr lang="en-US" sz="2400" dirty="0"/>
              <a:t> </a:t>
            </a:r>
            <a:r>
              <a:rPr lang="en-US" sz="2400" dirty="0" err="1"/>
              <a:t>intero</a:t>
            </a:r>
            <a:r>
              <a:rPr lang="en-US" sz="2400" dirty="0"/>
              <a:t> 0. Si deduce </a:t>
            </a:r>
            <a:r>
              <a:rPr lang="en-US" sz="2400" dirty="0" err="1"/>
              <a:t>che</a:t>
            </a:r>
            <a:r>
              <a:rPr lang="en-US" sz="2400" dirty="0"/>
              <a:t> A = {-2, -1, 0, 1, 2}. Se |y| &lt; 4, </a:t>
            </a:r>
            <a:r>
              <a:rPr lang="en-US" sz="2400" dirty="0" err="1"/>
              <a:t>allora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numeri </a:t>
            </a:r>
            <a:r>
              <a:rPr lang="en-US" sz="2400" dirty="0" err="1"/>
              <a:t>interi</a:t>
            </a:r>
            <a:r>
              <a:rPr lang="en-US" sz="2400" dirty="0"/>
              <a:t> </a:t>
            </a:r>
            <a:r>
              <a:rPr lang="en-US" sz="2400" dirty="0" err="1"/>
              <a:t>positivi</a:t>
            </a:r>
            <a:r>
              <a:rPr lang="en-US" sz="2400" dirty="0"/>
              <a:t> y </a:t>
            </a:r>
            <a:r>
              <a:rPr lang="en-US" sz="2400" dirty="0" err="1"/>
              <a:t>sono</a:t>
            </a:r>
            <a:r>
              <a:rPr lang="en-US" sz="2400" dirty="0"/>
              <a:t> 1, 2 e 3, </a:t>
            </a:r>
            <a:r>
              <a:rPr lang="en-US" sz="2400" dirty="0" err="1"/>
              <a:t>quelli</a:t>
            </a:r>
            <a:r>
              <a:rPr lang="en-US" sz="2400" dirty="0"/>
              <a:t> </a:t>
            </a:r>
            <a:r>
              <a:rPr lang="en-US" sz="2400" dirty="0" err="1"/>
              <a:t>negativi</a:t>
            </a:r>
            <a:r>
              <a:rPr lang="en-US" sz="2400" dirty="0"/>
              <a:t> - 1, - 2 e - 3, ma </a:t>
            </a:r>
            <a:r>
              <a:rPr lang="en-US" sz="2400" dirty="0" err="1"/>
              <a:t>anche</a:t>
            </a:r>
            <a:r>
              <a:rPr lang="en-US" sz="2400" dirty="0"/>
              <a:t> 0. </a:t>
            </a:r>
            <a:r>
              <a:rPr lang="en-US" sz="2400" dirty="0" err="1"/>
              <a:t>Otteniamo</a:t>
            </a:r>
            <a:r>
              <a:rPr lang="en-US" sz="2400" dirty="0"/>
              <a:t> B = {-3, -2, -1, 0, 1, 2, 3}. </a:t>
            </a:r>
            <a:r>
              <a:rPr lang="en-US" sz="2400" dirty="0" err="1"/>
              <a:t>Poiché</a:t>
            </a:r>
            <a:r>
              <a:rPr lang="en-US" sz="2400" dirty="0"/>
              <a:t> |z| &gt; 0, per </a:t>
            </a:r>
            <a:r>
              <a:rPr lang="en-US" sz="2400" dirty="0" err="1"/>
              <a:t>qualsiasi</a:t>
            </a:r>
            <a:r>
              <a:rPr lang="en-US" sz="2400" dirty="0"/>
              <a:t> </a:t>
            </a:r>
            <a:r>
              <a:rPr lang="en-US" sz="2400" dirty="0" err="1"/>
              <a:t>intero</a:t>
            </a:r>
            <a:r>
              <a:rPr lang="en-US" sz="2400" dirty="0"/>
              <a:t> non </a:t>
            </a:r>
            <a:r>
              <a:rPr lang="en-US" sz="2400" dirty="0" err="1"/>
              <a:t>nullo</a:t>
            </a:r>
            <a:r>
              <a:rPr lang="en-US" sz="2400" dirty="0"/>
              <a:t>, </a:t>
            </a:r>
            <a:r>
              <a:rPr lang="en-US" sz="2400" dirty="0" err="1"/>
              <a:t>si</a:t>
            </a:r>
            <a:r>
              <a:rPr lang="en-US" sz="2400" dirty="0"/>
              <a:t> deduce </a:t>
            </a:r>
            <a:r>
              <a:rPr lang="en-US" sz="2400" dirty="0" err="1"/>
              <a:t>che</a:t>
            </a:r>
            <a:r>
              <a:rPr lang="en-US" sz="2400" dirty="0"/>
              <a:t> C=Z*.</a:t>
            </a:r>
            <a:endParaRPr lang="ro-RO" sz="2400" dirty="0"/>
          </a:p>
        </p:txBody>
      </p:sp>
      <p:pic>
        <p:nvPicPr>
          <p:cNvPr id="4" name="image31.png"/>
          <p:cNvPicPr/>
          <p:nvPr/>
        </p:nvPicPr>
        <p:blipFill>
          <a:blip r:embed="rId2"/>
          <a:srcRect t="36666"/>
          <a:stretch>
            <a:fillRect/>
          </a:stretch>
        </p:blipFill>
        <p:spPr>
          <a:xfrm>
            <a:off x="4208015" y="1825625"/>
            <a:ext cx="4307335" cy="35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8899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15.0.1020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</TotalTime>
  <Words>3551</Words>
  <Application>Microsoft Office PowerPoint</Application>
  <PresentationFormat>Presentazione su schermo (4:3)</PresentationFormat>
  <Paragraphs>251</Paragraphs>
  <Slides>34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34</vt:i4>
      </vt:variant>
    </vt:vector>
  </HeadingPairs>
  <TitlesOfParts>
    <vt:vector size="42" baseType="lpstr">
      <vt:lpstr>Adobe Heiti Std R</vt:lpstr>
      <vt:lpstr>Arial</vt:lpstr>
      <vt:lpstr>Calibri</vt:lpstr>
      <vt:lpstr>Calibri Light</vt:lpstr>
      <vt:lpstr>2_Office Theme</vt:lpstr>
      <vt:lpstr>Office Theme</vt:lpstr>
      <vt:lpstr>1_Office Theme</vt:lpstr>
      <vt:lpstr>3_Office Theme</vt:lpstr>
      <vt:lpstr>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L'insieme dei numeri interi</vt:lpstr>
      <vt:lpstr>Progetto Scratch   Modellare il seguente scenario: Su uno sfondo verde con il titolo "Numeri consecutivi", un personaggio dice "Dimmi, per favore!". Tre numeri interi consecutivi che sommano a 48 (dove 48 è scelto a caso fino a 1000). E attende la risposta (elenco separato da virgole), seguita dal commento appropriato "Bravo!" o "Whoah! Doveva essere..." (seguito dal valore corretto, nel nostro caso 15,16,17).</vt:lpstr>
      <vt:lpstr>Graffio del progetto</vt:lpstr>
      <vt:lpstr>Test di valutazione</vt:lpstr>
      <vt:lpstr>Test di valutazione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docId:F2B71B6E2C66932ABA6165BB0FDAD22C</cp:keywords>
  <cp:lastModifiedBy>Vanessa Pitrella</cp:lastModifiedBy>
  <cp:revision>10</cp:revision>
  <dcterms:created xsi:type="dcterms:W3CDTF">2022-06-19T18:34:58Z</dcterms:created>
  <dcterms:modified xsi:type="dcterms:W3CDTF">2023-02-03T08:34:52Z</dcterms:modified>
</cp:coreProperties>
</file>