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6" roundtripDataSignature="AMtx7mggbT5KZh7t9qf2cYddQCztvlwHf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610" y="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customschemas.google.com/relationships/presentationmetadata" Target="meta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11f67eb43c5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g11f67eb43c5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g11f67eb43c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g11f67eb43c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1f67eb43c5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g11f67eb43c5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1f67eb43c5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g11f67eb43c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1f67eb43c5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g11f67eb43c5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1f67eb43c5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g11f67eb43c5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1f67eb43c5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g11f67eb43c5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1f67eb43c5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g11f67eb43c5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11f67eb43c5_0_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g11f67eb43c5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/>
          <p:nvPr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lt1">
              <a:alpha val="4980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5"/>
          <p:cNvSpPr txBox="1"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rgbClr val="595959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9" name="Google Shape;19;p5" descr="C:\Users\mkomod05.cs8500\Google Drive\SEIT lab\Projects\World of Physics\Kick-off\eu flag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5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b="0" i="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it-IT" sz="1400" b="0" i="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" name="Google Shape;21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08064" y="5661248"/>
            <a:ext cx="1356424" cy="1356424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5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901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901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6" name="Google Shape;26;p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Google Shape;27;p6"/>
          <p:cNvSpPr txBox="1"/>
          <p:nvPr/>
        </p:nvSpPr>
        <p:spPr>
          <a:xfrm>
            <a:off x="3438532" y="652025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z="1400" b="1">
                <a:solidFill>
                  <a:srgbClr val="494429"/>
                </a:solidFill>
                <a:latin typeface="Calibri"/>
                <a:ea typeface="Calibri"/>
                <a:cs typeface="Calibri"/>
                <a:sym typeface="Calibri"/>
              </a:rPr>
              <a:t>‹N›</a:t>
            </a:fld>
            <a:endParaRPr sz="1400" b="1">
              <a:solidFill>
                <a:srgbClr val="49442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" name="Google Shape;28;p6" descr="C:\Users\mkomod05.cs8500\Google Drive\SEIT lab\Projects\World of Physics\Kick-off\eu flag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6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b="0" i="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it-IT" sz="1400" b="0" i="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901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7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Google Shape;34;p7"/>
          <p:cNvSpPr txBox="1"/>
          <p:nvPr/>
        </p:nvSpPr>
        <p:spPr>
          <a:xfrm>
            <a:off x="3438532" y="652025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z="1400" b="1">
                <a:solidFill>
                  <a:srgbClr val="494429"/>
                </a:solidFill>
                <a:latin typeface="Calibri"/>
                <a:ea typeface="Calibri"/>
                <a:cs typeface="Calibri"/>
                <a:sym typeface="Calibri"/>
              </a:rPr>
              <a:t>‹N›</a:t>
            </a:fld>
            <a:endParaRPr sz="1400" b="1">
              <a:solidFill>
                <a:srgbClr val="49442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5" name="Google Shape;35;p7" descr="C:\Users\mkomod05.cs8500\Google Drive\SEIT lab\Projects\World of Physics\Kick-off\eu flag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7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b="0" i="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it-IT" sz="1400" b="0" i="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>
            <a:alpha val="28627"/>
          </a:schemeClr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4" descr="C:\Users\mkomod05.cs8500\Google Drive\SEIT lab\Projects\World of Physics\Kick-off\eu flag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4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it-IT" sz="14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4"/>
          <p:cNvSpPr txBox="1"/>
          <p:nvPr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it-IT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Mathesis - </a:t>
            </a:r>
            <a:r>
              <a:rPr lang="it-IT" sz="1600" b="0" i="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2020-1-RO01-KA201-080410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" name="Google Shape;13;p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608064" y="5661248"/>
            <a:ext cx="1356424" cy="1356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4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036495" y="-1"/>
            <a:ext cx="107505" cy="688538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"/>
          <p:cNvSpPr txBox="1">
            <a:spLocks noGrp="1"/>
          </p:cNvSpPr>
          <p:nvPr>
            <p:ph type="ctrTitle"/>
          </p:nvPr>
        </p:nvSpPr>
        <p:spPr>
          <a:xfrm>
            <a:off x="327992" y="1052736"/>
            <a:ext cx="8276456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>
              <a:buClr>
                <a:srgbClr val="166C59"/>
              </a:buClr>
            </a:pPr>
            <a:r>
              <a:rPr lang="it-IT" b="1" dirty="0">
                <a:solidFill>
                  <a:srgbClr val="166C59"/>
                </a:solidFill>
              </a:rPr>
              <a:t>Formato vettoriale in un sistema di coordinate 3D
</a:t>
            </a:r>
            <a:endParaRPr b="1" dirty="0">
              <a:solidFill>
                <a:srgbClr val="166C59"/>
              </a:solidFill>
            </a:endParaRPr>
          </a:p>
        </p:txBody>
      </p:sp>
      <p:sp>
        <p:nvSpPr>
          <p:cNvPr id="42" name="Google Shape;42;p1"/>
          <p:cNvSpPr txBox="1">
            <a:spLocks noGrp="1"/>
          </p:cNvSpPr>
          <p:nvPr>
            <p:ph type="subTitle" idx="1"/>
          </p:nvPr>
        </p:nvSpPr>
        <p:spPr>
          <a:xfrm>
            <a:off x="323528" y="2636912"/>
            <a:ext cx="8568952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640"/>
              </a:spcBef>
              <a:spcAft>
                <a:spcPts val="0"/>
              </a:spcAft>
              <a:buClr>
                <a:srgbClr val="595959"/>
              </a:buClr>
              <a:buSzPts val="3200"/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1f67eb43c5_0_5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buClr>
                <a:srgbClr val="166C59"/>
              </a:buClr>
            </a:pPr>
            <a:r>
              <a:rPr lang="it-IT" b="1" dirty="0">
                <a:solidFill>
                  <a:srgbClr val="166C59"/>
                </a:solidFill>
              </a:rPr>
              <a:t>Vettori e piani
</a:t>
            </a:r>
            <a:endParaRPr b="1" dirty="0">
              <a:solidFill>
                <a:srgbClr val="166C59"/>
              </a:solidFill>
            </a:endParaRPr>
          </a:p>
        </p:txBody>
      </p:sp>
      <p:sp>
        <p:nvSpPr>
          <p:cNvPr id="102" name="Google Shape;102;g11f67eb43c5_0_56"/>
          <p:cNvSpPr txBox="1">
            <a:spLocks noGrp="1"/>
          </p:cNvSpPr>
          <p:nvPr>
            <p:ph type="body" idx="1"/>
          </p:nvPr>
        </p:nvSpPr>
        <p:spPr>
          <a:xfrm>
            <a:off x="442839" y="1244432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>
              <a:spcBef>
                <a:spcPts val="1800"/>
              </a:spcBef>
            </a:pPr>
            <a:r>
              <a:rPr lang="it-IT" sz="3000" b="1" dirty="0"/>
              <a:t>I vettori possono anche essere utilizzati per identificare un piano all'interno dello spazio 3D</a:t>
            </a:r>
            <a:endParaRPr lang="en-US" sz="3000" b="1" dirty="0"/>
          </a:p>
          <a:p>
            <a:pPr marL="742950" lvl="1" indent="-285750">
              <a:spcBef>
                <a:spcPts val="1800"/>
              </a:spcBef>
            </a:pPr>
            <a:r>
              <a:rPr lang="it-IT" b="1" dirty="0"/>
              <a:t>Il vettore normale è perpendicolare alla superficie del piano e definisce il piano</a:t>
            </a:r>
            <a:endParaRPr sz="1200" b="1" dirty="0"/>
          </a:p>
          <a:p>
            <a:pPr marL="3429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 dirty="0"/>
          </a:p>
          <a:p>
            <a:pPr marL="34290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103" name="Google Shape;103;g11f67eb43c5_0_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3629828"/>
            <a:ext cx="3823025" cy="23479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g11f67eb43c5_0_56"/>
          <p:cNvSpPr txBox="1"/>
          <p:nvPr/>
        </p:nvSpPr>
        <p:spPr>
          <a:xfrm>
            <a:off x="5962675" y="5906200"/>
            <a:ext cx="1785900" cy="553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/>
            <a:r>
              <a:rPr lang="it-IT" sz="1200" b="1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immagine da [1]
</a:t>
            </a:r>
            <a:endParaRPr dirty="0"/>
          </a:p>
        </p:txBody>
      </p:sp>
      <p:sp>
        <p:nvSpPr>
          <p:cNvPr id="105" name="Google Shape;105;g11f67eb43c5_0_56"/>
          <p:cNvSpPr txBox="1"/>
          <p:nvPr/>
        </p:nvSpPr>
        <p:spPr>
          <a:xfrm>
            <a:off x="1028700" y="6215075"/>
            <a:ext cx="33003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900"/>
              <a:t>[1]:</a:t>
            </a:r>
            <a:r>
              <a:rPr lang="it-IT" sz="9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http://www.di.unito.it/~marcog/IG/2003/Lezione10.pdf</a:t>
            </a:r>
            <a:endParaRPr sz="9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g11f67eb43c5_0_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buClr>
                <a:srgbClr val="166C59"/>
              </a:buClr>
            </a:pPr>
            <a:r>
              <a:rPr lang="it-IT" b="1" dirty="0">
                <a:solidFill>
                  <a:srgbClr val="166C59"/>
                </a:solidFill>
              </a:rPr>
              <a:t>Vettori in uno spazio 3D
</a:t>
            </a:r>
            <a:endParaRPr b="1" dirty="0">
              <a:solidFill>
                <a:srgbClr val="166C59"/>
              </a:solidFill>
            </a:endParaRPr>
          </a:p>
        </p:txBody>
      </p:sp>
      <p:sp>
        <p:nvSpPr>
          <p:cNvPr id="48" name="Google Shape;48;g11f67eb43c5_0_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>
              <a:spcBef>
                <a:spcPts val="1800"/>
              </a:spcBef>
            </a:pPr>
            <a:r>
              <a:rPr lang="it-IT" b="1" dirty="0"/>
              <a:t>Un vettore 3D è rappresentato in un sistema di coordinate tridimensionale come un segmento di linea che va dal punto A al punto B.
</a:t>
            </a:r>
            <a:endParaRPr dirty="0"/>
          </a:p>
        </p:txBody>
      </p:sp>
      <p:pic>
        <p:nvPicPr>
          <p:cNvPr id="49" name="Google Shape;49;g11f67eb43c5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72823" y="3799001"/>
            <a:ext cx="3798354" cy="26312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11f67eb43c5_0_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buClr>
                <a:srgbClr val="166C59"/>
              </a:buClr>
            </a:pPr>
            <a:r>
              <a:rPr lang="it-IT" b="1" dirty="0">
                <a:solidFill>
                  <a:srgbClr val="166C59"/>
                </a:solidFill>
              </a:rPr>
              <a:t>Componenti di un vettore 3D
</a:t>
            </a:r>
            <a:endParaRPr b="1" dirty="0">
              <a:solidFill>
                <a:srgbClr val="166C59"/>
              </a:solidFill>
            </a:endParaRPr>
          </a:p>
        </p:txBody>
      </p:sp>
      <p:sp>
        <p:nvSpPr>
          <p:cNvPr id="55" name="Google Shape;55;g11f67eb43c5_0_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>
              <a:spcBef>
                <a:spcPts val="1800"/>
              </a:spcBef>
            </a:pPr>
            <a:r>
              <a:rPr lang="it-IT" b="1" dirty="0"/>
              <a:t>Tre basi di coordinate: l'asse x, l'asse y e l'asse z.
	v=(1 ,2 ,-3)		 
 questo è il vettore che va da (0,0,0) a (1,2,-3)</a:t>
            </a: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1f67eb43c5_0_1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it-IT" b="1" dirty="0">
                <a:solidFill>
                  <a:srgbClr val="166C59"/>
                </a:solidFill>
              </a:rPr>
              <a:t>Ampiezza</a:t>
            </a:r>
            <a:endParaRPr b="1" dirty="0">
              <a:solidFill>
                <a:srgbClr val="166C59"/>
              </a:solidFill>
            </a:endParaRPr>
          </a:p>
        </p:txBody>
      </p:sp>
      <p:sp>
        <p:nvSpPr>
          <p:cNvPr id="61" name="Google Shape;61;g11f67eb43c5_0_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>
              <a:spcBef>
                <a:spcPts val="1800"/>
              </a:spcBef>
            </a:pPr>
            <a:r>
              <a:rPr lang="it-IT" b="1" dirty="0"/>
              <a:t>La grandezza di un vettore 3D è la lunghezza del segmento che lo definisce. </a:t>
            </a:r>
            <a:endParaRPr b="1" dirty="0"/>
          </a:p>
          <a:p>
            <a:pPr marL="742950" lvl="1" indent="-285750">
              <a:spcBef>
                <a:spcPts val="1800"/>
              </a:spcBef>
            </a:pPr>
            <a:r>
              <a:rPr lang="it-IT" b="1" dirty="0"/>
              <a:t>Sempre positivo o 0 per il vettore zero
Formula:</a:t>
            </a:r>
            <a:endParaRPr b="1" dirty="0"/>
          </a:p>
          <a:p>
            <a:pPr marL="74295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b="1" dirty="0"/>
          </a:p>
          <a:p>
            <a:pPr marL="3429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 dirty="0"/>
          </a:p>
          <a:p>
            <a:pPr marL="34290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62" name="Google Shape;62;g11f67eb43c5_0_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44225" y="4314850"/>
            <a:ext cx="4085175" cy="1373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1f67eb43c5_0_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buClr>
                <a:srgbClr val="166C59"/>
              </a:buClr>
            </a:pPr>
            <a:r>
              <a:rPr lang="it-IT" b="1" dirty="0">
                <a:solidFill>
                  <a:srgbClr val="166C59"/>
                </a:solidFill>
              </a:rPr>
              <a:t>Direzione</a:t>
            </a:r>
            <a:endParaRPr b="1" dirty="0">
              <a:solidFill>
                <a:srgbClr val="166C59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endParaRPr b="1" dirty="0">
              <a:solidFill>
                <a:srgbClr val="166C59"/>
              </a:solidFill>
            </a:endParaRPr>
          </a:p>
        </p:txBody>
      </p:sp>
      <p:sp>
        <p:nvSpPr>
          <p:cNvPr id="68" name="Google Shape;68;g11f67eb43c5_0_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>
              <a:spcBef>
                <a:spcPts val="1800"/>
              </a:spcBef>
            </a:pPr>
            <a:r>
              <a:rPr lang="it-IT" b="1" dirty="0"/>
              <a:t>La direzione è definita come l'angolo fatto dal vettore con i tre vettori nella base canonica, che sono (1,0,0) , (0,1,0) e (0,0,1)</a:t>
            </a:r>
            <a:endParaRPr b="1" dirty="0"/>
          </a:p>
          <a:p>
            <a:pPr marL="74295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b="1" dirty="0"/>
          </a:p>
          <a:p>
            <a:pPr marL="3429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 dirty="0"/>
          </a:p>
          <a:p>
            <a:pPr marL="34290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69" name="Google Shape;69;g11f67eb43c5_0_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67175" y="3138475"/>
            <a:ext cx="3290900" cy="3290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11f67eb43c5_0_2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buClr>
                <a:srgbClr val="166C59"/>
              </a:buClr>
            </a:pPr>
            <a:r>
              <a:rPr lang="it-IT" b="1" dirty="0">
                <a:solidFill>
                  <a:srgbClr val="166C59"/>
                </a:solidFill>
              </a:rPr>
              <a:t>Sistema di coordinate cartesiane
</a:t>
            </a:r>
            <a:endParaRPr b="1" dirty="0">
              <a:solidFill>
                <a:srgbClr val="166C59"/>
              </a:solidFill>
            </a:endParaRPr>
          </a:p>
        </p:txBody>
      </p:sp>
      <p:sp>
        <p:nvSpPr>
          <p:cNvPr id="75" name="Google Shape;75;g11f67eb43c5_0_27"/>
          <p:cNvSpPr txBox="1">
            <a:spLocks noGrp="1"/>
          </p:cNvSpPr>
          <p:nvPr>
            <p:ph type="body" idx="1"/>
          </p:nvPr>
        </p:nvSpPr>
        <p:spPr>
          <a:xfrm>
            <a:off x="457200" y="1279688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>
              <a:spcBef>
                <a:spcPts val="1800"/>
              </a:spcBef>
            </a:pPr>
            <a:r>
              <a:rPr lang="it-IT" b="1" dirty="0"/>
              <a:t>Tre assi reciprocamente perpendicolari (</a:t>
            </a:r>
            <a:r>
              <a:rPr lang="it-IT" b="1" dirty="0" err="1"/>
              <a:t>x,y,z</a:t>
            </a:r>
            <a:r>
              <a:rPr lang="it-IT" b="1" dirty="0"/>
              <a:t>)</a:t>
            </a:r>
            <a:endParaRPr b="1" dirty="0"/>
          </a:p>
          <a:p>
            <a:pPr marL="342900" lvl="0" indent="-342900">
              <a:spcBef>
                <a:spcPts val="1800"/>
              </a:spcBef>
            </a:pPr>
            <a:r>
              <a:rPr lang="it-IT" b="1" dirty="0"/>
              <a:t>Ogni punto nello spazio può essere scritto come:</a:t>
            </a:r>
            <a:endParaRPr b="1" dirty="0"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SzPts val="2800"/>
              <a:buChar char="–"/>
            </a:pPr>
            <a:r>
              <a:rPr lang="it-IT" b="1" dirty="0"/>
              <a:t>p = (p1,p2,p3)</a:t>
            </a:r>
            <a:endParaRPr b="1" dirty="0"/>
          </a:p>
          <a:p>
            <a:pPr marL="342900" lvl="0" indent="-342900">
              <a:spcBef>
                <a:spcPts val="0"/>
              </a:spcBef>
            </a:pPr>
            <a:r>
              <a:rPr lang="it-IT" b="1" dirty="0"/>
              <a:t>Le operazioni matematiche vengono eseguite componente per componente
v + u =  ( v1+ u1, v2+u2, v3+u3 )</a:t>
            </a:r>
            <a:endParaRPr b="1" dirty="0"/>
          </a:p>
          <a:p>
            <a:pPr marL="742950" lvl="1" indent="-285750" algn="l" rtl="0">
              <a:spcBef>
                <a:spcPts val="0"/>
              </a:spcBef>
              <a:spcAft>
                <a:spcPts val="0"/>
              </a:spcAft>
              <a:buSzPts val="2800"/>
              <a:buChar char="–"/>
            </a:pPr>
            <a:r>
              <a:rPr lang="it-IT" b="1" dirty="0"/>
              <a:t>u - v = ( u1-v1, u2-v2, u3-v3 )</a:t>
            </a:r>
            <a:endParaRPr b="1" dirty="0"/>
          </a:p>
          <a:p>
            <a:pPr marL="742950" lvl="1" indent="-285750">
              <a:spcBef>
                <a:spcPts val="0"/>
              </a:spcBef>
            </a:pPr>
            <a:r>
              <a:rPr lang="it-IT" b="1" dirty="0"/>
              <a:t>n * v = ( n* v1, n*v2, n * v3 )   ( n è un numero )</a:t>
            </a:r>
            <a:endParaRPr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 dirty="0"/>
          </a:p>
          <a:p>
            <a:pPr marL="74295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 dirty="0"/>
          </a:p>
          <a:p>
            <a:pPr marL="3429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 dirty="0"/>
          </a:p>
          <a:p>
            <a:pPr marL="34290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11f67eb43c5_0_3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buClr>
                <a:srgbClr val="166C59"/>
              </a:buClr>
            </a:pPr>
            <a:r>
              <a:rPr lang="it-IT" b="1" dirty="0">
                <a:solidFill>
                  <a:srgbClr val="166C59"/>
                </a:solidFill>
              </a:rPr>
              <a:t>Sistema di coordinate cilindriche
</a:t>
            </a:r>
            <a:endParaRPr b="1" dirty="0">
              <a:solidFill>
                <a:srgbClr val="166C59"/>
              </a:solidFill>
            </a:endParaRPr>
          </a:p>
        </p:txBody>
      </p:sp>
      <p:sp>
        <p:nvSpPr>
          <p:cNvPr id="81" name="Google Shape;81;g11f67eb43c5_0_3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>
              <a:spcBef>
                <a:spcPts val="1800"/>
              </a:spcBef>
            </a:pPr>
            <a:r>
              <a:rPr lang="it-IT" b="1" dirty="0"/>
              <a:t>Tre componenti:</a:t>
            </a:r>
            <a:endParaRPr b="1" dirty="0"/>
          </a:p>
          <a:p>
            <a:pPr marL="742950" lvl="1" indent="-260350">
              <a:spcBef>
                <a:spcPts val="1800"/>
              </a:spcBef>
              <a:buSzPts val="2400"/>
            </a:pPr>
            <a:r>
              <a:rPr lang="it-IT" sz="2400" b="1" dirty="0"/>
              <a:t>la lunghezza r della linea che collega il punto all'origine
l'angolo θ che la linea forma con una linea fissa ( di solito l'asse x)</a:t>
            </a:r>
            <a:endParaRPr sz="2400" b="1" dirty="0"/>
          </a:p>
          <a:p>
            <a:pPr marL="742950" lvl="1" indent="-260350">
              <a:spcBef>
                <a:spcPts val="1800"/>
              </a:spcBef>
              <a:buSzPts val="2400"/>
            </a:pPr>
            <a:r>
              <a:rPr lang="it-IT" sz="2400" b="1" dirty="0"/>
              <a:t>l'altezza h rispetto all’asse z</a:t>
            </a:r>
            <a:endParaRPr sz="2400" b="1" dirty="0"/>
          </a:p>
          <a:p>
            <a:pPr marL="742950" lvl="0" indent="0" algn="l" rtl="0">
              <a:spcBef>
                <a:spcPts val="1800"/>
              </a:spcBef>
              <a:spcAft>
                <a:spcPts val="0"/>
              </a:spcAft>
              <a:buNone/>
            </a:pPr>
            <a:endParaRPr b="1" dirty="0"/>
          </a:p>
          <a:p>
            <a:pPr marL="74295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sz="1200" b="1" dirty="0"/>
          </a:p>
          <a:p>
            <a:pPr marL="3429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 dirty="0"/>
          </a:p>
          <a:p>
            <a:pPr marL="34290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82" name="Google Shape;82;g11f67eb43c5_0_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10150" y="3271850"/>
            <a:ext cx="3890950" cy="2634350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g11f67eb43c5_0_33"/>
          <p:cNvSpPr txBox="1"/>
          <p:nvPr/>
        </p:nvSpPr>
        <p:spPr>
          <a:xfrm>
            <a:off x="5962675" y="5906200"/>
            <a:ext cx="17859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1200" b="1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image from [1]</a:t>
            </a:r>
            <a:endParaRPr/>
          </a:p>
        </p:txBody>
      </p:sp>
      <p:sp>
        <p:nvSpPr>
          <p:cNvPr id="84" name="Google Shape;84;g11f67eb43c5_0_33"/>
          <p:cNvSpPr txBox="1"/>
          <p:nvPr/>
        </p:nvSpPr>
        <p:spPr>
          <a:xfrm>
            <a:off x="1028700" y="6215075"/>
            <a:ext cx="33003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900"/>
              <a:t>[1]:</a:t>
            </a:r>
            <a:r>
              <a:rPr lang="it-IT" sz="9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http://www.di.unito.it/~marcog/IG/2003/Lezione10.pdf</a:t>
            </a:r>
            <a:endParaRPr sz="9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1f67eb43c5_0_4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buClr>
                <a:srgbClr val="166C59"/>
              </a:buClr>
            </a:pPr>
            <a:r>
              <a:rPr lang="it-IT" b="1" dirty="0">
                <a:solidFill>
                  <a:srgbClr val="166C59"/>
                </a:solidFill>
              </a:rPr>
              <a:t>Sistema di coordinate omogenee
</a:t>
            </a:r>
            <a:endParaRPr b="1" dirty="0">
              <a:solidFill>
                <a:srgbClr val="166C59"/>
              </a:solidFill>
            </a:endParaRPr>
          </a:p>
        </p:txBody>
      </p:sp>
      <p:sp>
        <p:nvSpPr>
          <p:cNvPr id="90" name="Google Shape;90;g11f67eb43c5_0_4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>
              <a:spcBef>
                <a:spcPts val="1800"/>
              </a:spcBef>
            </a:pPr>
            <a:r>
              <a:rPr lang="it-IT" b="1" dirty="0"/>
              <a:t>Quattro componenti:</a:t>
            </a:r>
            <a:endParaRPr b="1" dirty="0"/>
          </a:p>
          <a:p>
            <a:pPr marL="742950" lvl="1" indent="-285750">
              <a:spcBef>
                <a:spcPts val="1800"/>
              </a:spcBef>
            </a:pPr>
            <a:r>
              <a:rPr lang="it-IT" b="1" dirty="0"/>
              <a:t>x, y e z dal sistema di coordinate cartesiane
la scala w</a:t>
            </a:r>
            <a:endParaRPr b="1" dirty="0"/>
          </a:p>
          <a:p>
            <a:pPr marL="342900" lvl="0" indent="-342900">
              <a:spcBef>
                <a:spcPts val="400"/>
              </a:spcBef>
            </a:pPr>
            <a:r>
              <a:rPr lang="it-IT" b="1" dirty="0"/>
              <a:t>Un punto corrisponde a più di un singolo quaternione</a:t>
            </a:r>
            <a:endParaRPr b="1" dirty="0"/>
          </a:p>
          <a:p>
            <a:pPr marL="742950" lvl="1" indent="-247650">
              <a:spcBef>
                <a:spcPts val="0"/>
              </a:spcBef>
              <a:buSzPts val="2200"/>
            </a:pPr>
            <a:r>
              <a:rPr lang="it-IT" sz="2200" b="1" dirty="0"/>
              <a:t>Per ottenere l'equivalente cartesiano è necessario dividere le prime tre componenti per l'ultima:</a:t>
            </a:r>
            <a:endParaRPr sz="2200" b="1" dirty="0"/>
          </a:p>
          <a:p>
            <a:pPr marL="74295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 b="1" dirty="0"/>
          </a:p>
          <a:p>
            <a:pPr marL="182880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9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(2,2,2,1) → (2/1, 2/1, 2/1) → (2,2,2)</a:t>
            </a:r>
            <a:endParaRPr sz="19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182880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9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(1,1,1,0.5) → (1/0.5, 1/0.5, 1/0.5) → (2,2,2)</a:t>
            </a:r>
            <a:endParaRPr sz="19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lvl="0" indent="0" algn="l" rtl="0">
              <a:spcBef>
                <a:spcPts val="1800"/>
              </a:spcBef>
              <a:spcAft>
                <a:spcPts val="0"/>
              </a:spcAft>
              <a:buNone/>
            </a:pPr>
            <a:endParaRPr b="1" dirty="0"/>
          </a:p>
          <a:p>
            <a:pPr marL="74295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sz="1200" b="1" dirty="0"/>
          </a:p>
          <a:p>
            <a:pPr marL="3429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 dirty="0"/>
          </a:p>
          <a:p>
            <a:pPr marL="34290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1f67eb43c5_0_5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buClr>
                <a:srgbClr val="166C59"/>
              </a:buClr>
            </a:pPr>
            <a:r>
              <a:rPr lang="it-IT" b="1" dirty="0">
                <a:solidFill>
                  <a:srgbClr val="166C59"/>
                </a:solidFill>
              </a:rPr>
              <a:t>Cardinalità</a:t>
            </a:r>
            <a:endParaRPr b="1" dirty="0">
              <a:solidFill>
                <a:srgbClr val="166C59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endParaRPr b="1" dirty="0">
              <a:solidFill>
                <a:srgbClr val="166C59"/>
              </a:solidFill>
            </a:endParaRPr>
          </a:p>
        </p:txBody>
      </p:sp>
      <p:sp>
        <p:nvSpPr>
          <p:cNvPr id="96" name="Google Shape;96;g11f67eb43c5_0_51"/>
          <p:cNvSpPr txBox="1">
            <a:spLocks noGrp="1"/>
          </p:cNvSpPr>
          <p:nvPr>
            <p:ph type="body" idx="1"/>
          </p:nvPr>
        </p:nvSpPr>
        <p:spPr>
          <a:xfrm>
            <a:off x="457200" y="996885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>
              <a:spcBef>
                <a:spcPts val="1800"/>
              </a:spcBef>
            </a:pPr>
            <a:r>
              <a:rPr lang="it-IT" sz="2700" b="1" dirty="0"/>
              <a:t>I vettori sono sempre rappresentati da una raccolta di numeri, che chiamiamo componenti. Il numero di componenti di un vettore è chiamato cardinalità (o dimensione).</a:t>
            </a:r>
            <a:endParaRPr sz="2700" b="1" dirty="0"/>
          </a:p>
          <a:p>
            <a:pPr marL="742950" lvl="1" indent="-285750">
              <a:spcBef>
                <a:spcPts val="1800"/>
              </a:spcBef>
            </a:pPr>
            <a:r>
              <a:rPr lang="it-IT" b="1" dirty="0"/>
              <a:t>Cardinalità del sistema di coordinate cartesiane: 3</a:t>
            </a:r>
            <a:endParaRPr b="1" dirty="0"/>
          </a:p>
          <a:p>
            <a:pPr marL="1143000" lvl="2" indent="-228600" algn="l" rtl="0"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it-IT" b="1" dirty="0"/>
              <a:t>(</a:t>
            </a:r>
            <a:r>
              <a:rPr lang="it-IT" b="1" dirty="0" err="1"/>
              <a:t>x,y,z</a:t>
            </a:r>
            <a:r>
              <a:rPr lang="it-IT" b="1" dirty="0"/>
              <a:t>)</a:t>
            </a:r>
            <a:endParaRPr b="1" dirty="0"/>
          </a:p>
          <a:p>
            <a:pPr marL="742950" lvl="1" indent="-285750">
              <a:spcBef>
                <a:spcPts val="1800"/>
              </a:spcBef>
            </a:pPr>
            <a:r>
              <a:rPr lang="it-IT" b="1" dirty="0"/>
              <a:t>Cardinalità del sistema di coordinate omogenee: 4  </a:t>
            </a:r>
          </a:p>
          <a:p>
            <a:pPr marL="1200150" lvl="2" indent="-285750">
              <a:spcBef>
                <a:spcPts val="1800"/>
              </a:spcBef>
            </a:pPr>
            <a:r>
              <a:rPr lang="it-IT" b="1" dirty="0"/>
              <a:t>(</a:t>
            </a:r>
            <a:r>
              <a:rPr lang="it-IT" b="1" dirty="0" err="1"/>
              <a:t>x,y,z,w</a:t>
            </a:r>
            <a:r>
              <a:rPr lang="it-IT" b="1" dirty="0"/>
              <a:t>)</a:t>
            </a:r>
            <a:endParaRPr b="1" dirty="0"/>
          </a:p>
          <a:p>
            <a:pPr marL="74295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sz="1200" b="1" dirty="0"/>
          </a:p>
          <a:p>
            <a:pPr marL="3429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 dirty="0"/>
          </a:p>
          <a:p>
            <a:pPr marL="34290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507</Words>
  <Application>Microsoft Office PowerPoint</Application>
  <PresentationFormat>Presentazione su schermo (4:3)</PresentationFormat>
  <Paragraphs>51</Paragraphs>
  <Slides>10</Slides>
  <Notes>10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Office Theme</vt:lpstr>
      <vt:lpstr>Formato vettoriale in un sistema di coordinate 3D
</vt:lpstr>
      <vt:lpstr>Vettori in uno spazio 3D
</vt:lpstr>
      <vt:lpstr>Componenti di un vettore 3D
</vt:lpstr>
      <vt:lpstr>Ampiezza</vt:lpstr>
      <vt:lpstr>Direzione </vt:lpstr>
      <vt:lpstr>Sistema di coordinate cartesiane
</vt:lpstr>
      <vt:lpstr>Sistema di coordinate cilindriche
</vt:lpstr>
      <vt:lpstr>Sistema di coordinate omogenee
</vt:lpstr>
      <vt:lpstr>Cardinalità </vt:lpstr>
      <vt:lpstr>Vettori e piani
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Formato vettoriale in un sistema di coordinate 3D
</dc:title>
  <cp:lastModifiedBy>Fabrizio Lo Presti</cp:lastModifiedBy>
  <cp:revision>3</cp:revision>
  <dcterms:created xsi:type="dcterms:W3CDTF">2016-10-07T11:12:08Z</dcterms:created>
  <dcterms:modified xsi:type="dcterms:W3CDTF">2022-06-27T10:19:40Z</dcterms:modified>
</cp:coreProperties>
</file>