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6" roundtripDataSignature="AMtx7minntZ4IwDpnBbLgtwR8ddeFc8O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EEE7850-7533-4797-AE2E-1089728927AC}">
  <a:tblStyle styleId="{3EEE7850-7533-4797-AE2E-1089728927A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3"/>
          <p:cNvSpPr/>
          <p:nvPr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3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" name="Google Shape;18;p23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23"/>
          <p:cNvSpPr txBox="1"/>
          <p:nvPr/>
        </p:nvSpPr>
        <p:spPr>
          <a:xfrm>
            <a:off x="4584709" y="652026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1400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1400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20" name="Google Shape;2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0855" y="6275280"/>
            <a:ext cx="1022612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3"/>
          <p:cNvSpPr txBox="1"/>
          <p:nvPr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en-US" sz="14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4"/>
          <p:cNvSpPr/>
          <p:nvPr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lt1">
              <a:alpha val="4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4"/>
          <p:cNvSpPr txBox="1"/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24"/>
          <p:cNvSpPr txBox="1"/>
          <p:nvPr>
            <p:ph idx="1" type="subTitle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C:\Users\mkomod05.cs8500\Google Drive\SEIT lab\Projects\World of Physics\Kick-off\eu flag.JPG" id="26" name="Google Shape;26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0855" y="6275280"/>
            <a:ext cx="1022612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24"/>
          <p:cNvSpPr txBox="1"/>
          <p:nvPr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en-US" sz="14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44086" y="5661248"/>
            <a:ext cx="1808565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24"/>
          <p:cNvSpPr/>
          <p:nvPr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5"/>
          <p:cNvSpPr/>
          <p:nvPr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5"/>
          <p:cNvSpPr txBox="1"/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3" name="Google Shape;33;p25"/>
          <p:cNvSpPr txBox="1"/>
          <p:nvPr>
            <p:ph idx="1" type="body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25"/>
          <p:cNvSpPr txBox="1"/>
          <p:nvPr/>
        </p:nvSpPr>
        <p:spPr>
          <a:xfrm>
            <a:off x="4584709" y="652026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1400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1400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35" name="Google Shape;3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0855" y="6275280"/>
            <a:ext cx="1022612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25"/>
          <p:cNvSpPr txBox="1"/>
          <p:nvPr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en-US" sz="140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0.jp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>
            <a:alpha val="28627"/>
          </a:schemeClr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mkomod05.cs8500\Google Drive\SEIT lab\Projects\World of Physics\Kick-off\eu flag.JPG" id="10" name="Google Shape;10;p2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10855" y="6275280"/>
            <a:ext cx="1022612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2"/>
          <p:cNvSpPr txBox="1"/>
          <p:nvPr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2"/>
          <p:cNvSpPr txBox="1"/>
          <p:nvPr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</a:t>
            </a:r>
            <a:r>
              <a:rPr b="0" i="0" lang="en-US" sz="16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2020-1-RO01-KA201-080410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144086" y="5661248"/>
            <a:ext cx="1808565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048661" y="0"/>
            <a:ext cx="143340" cy="688538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9.png"/><Relationship Id="rId4" Type="http://schemas.openxmlformats.org/officeDocument/2006/relationships/image" Target="../media/image3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png"/><Relationship Id="rId4" Type="http://schemas.openxmlformats.org/officeDocument/2006/relationships/image" Target="../media/image19.png"/><Relationship Id="rId5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png"/><Relationship Id="rId4" Type="http://schemas.openxmlformats.org/officeDocument/2006/relationships/image" Target="../media/image15.png"/><Relationship Id="rId5" Type="http://schemas.openxmlformats.org/officeDocument/2006/relationships/image" Target="../media/image26.png"/><Relationship Id="rId6" Type="http://schemas.openxmlformats.org/officeDocument/2006/relationships/image" Target="../media/image2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fs.unm.edu/EnciclopediaNumerelor.pdf" TargetMode="External"/><Relationship Id="rId4" Type="http://schemas.openxmlformats.org/officeDocument/2006/relationships/hyperlink" Target="https://drive.google.com/file/d/1sdynPztLBAxrSM1I7--UhevQkjp7zwpO/view" TargetMode="External"/><Relationship Id="rId5" Type="http://schemas.openxmlformats.org/officeDocument/2006/relationships/hyperlink" Target="https://www.matera.ro/2019/12/numere-intregi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png"/><Relationship Id="rId4" Type="http://schemas.openxmlformats.org/officeDocument/2006/relationships/image" Target="../media/image3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4.png"/><Relationship Id="rId5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8.png"/><Relationship Id="rId5" Type="http://schemas.openxmlformats.org/officeDocument/2006/relationships/image" Target="../media/image6.png"/><Relationship Id="rId6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"/>
          <p:cNvSpPr txBox="1"/>
          <p:nvPr>
            <p:ph type="title"/>
          </p:nvPr>
        </p:nvSpPr>
        <p:spPr>
          <a:xfrm>
            <a:off x="609600" y="228600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Operazioni con le frazioni ordinarie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1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109" name="Google Shape;109;p11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</a:pPr>
            <a:r>
              <a:rPr b="1" lang="en-US" sz="2800"/>
              <a:t>Applicazione. </a:t>
            </a:r>
            <a:r>
              <a:rPr lang="en-US" sz="2800"/>
              <a:t>Osserviamo RoboCuza mentre si muove lungo la linea dei numeri:</a:t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</a:pPr>
            <a:r>
              <a:rPr lang="en-US" sz="2800"/>
              <a:t>a) RoboCuza parte da O(0) e si muove in direzione positiva, prima di 𝟓/𝟔 unità e poi di 𝟏/𝟑 unità. Stabiliamo la coordinata del punto P in cui arriva;</a:t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</a:pPr>
            <a:r>
              <a:rPr lang="en-US" sz="2800"/>
              <a:t>b) Da P, RoboCuza si sposta in direzione negativa di 𝟓/𝟔 unità e poi in direzione positiva di 𝟏/𝟐 unità. Determiniamo la nuova coordinata e la lunghezza totale della strada percorsa.</a:t>
            </a:r>
            <a:endParaRPr sz="2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2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115" name="Google Shape;115;p12"/>
          <p:cNvSpPr txBox="1"/>
          <p:nvPr>
            <p:ph idx="1" type="body"/>
          </p:nvPr>
        </p:nvSpPr>
        <p:spPr>
          <a:xfrm>
            <a:off x="609600" y="135192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b="1" lang="en-US" sz="2000">
                <a:solidFill>
                  <a:schemeClr val="dk1"/>
                </a:solidFill>
              </a:rPr>
              <a:t>Moltiplicazione e divisione di numeri razionali; proprietà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>
                <a:solidFill>
                  <a:schemeClr val="dk1"/>
                </a:solidFill>
              </a:rPr>
              <a:t>A1. Per ricordare come moltiplicare e dividere due numeri razionali positivi espressi da frazioni ordinarie, risolviamo il seguente problema: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>
                <a:solidFill>
                  <a:schemeClr val="dk1"/>
                </a:solidFill>
              </a:rPr>
              <a:t>Un ciclista viaggia dalla città A alla città B.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>
                <a:solidFill>
                  <a:schemeClr val="dk1"/>
                </a:solidFill>
              </a:rPr>
              <a:t>a) Se il ciclista copre i 2/7 dell'intera distanza in un'ora, può raggiungere la città B in 3 ore? Quanta strada percorre il ciclista in 7/2 ore?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>
                <a:solidFill>
                  <a:schemeClr val="dk1"/>
                </a:solidFill>
              </a:rPr>
              <a:t>b) Se il ciclista percorre 1/2 dell'intera distanza in 3/5 ore, quanto percorre in un'ora di questa distanza?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116" name="Google Shape;116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50356" y="4252770"/>
            <a:ext cx="4496917" cy="19936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"/>
          <p:cNvSpPr txBox="1"/>
          <p:nvPr>
            <p:ph type="title"/>
          </p:nvPr>
        </p:nvSpPr>
        <p:spPr>
          <a:xfrm>
            <a:off x="609600" y="457201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122" name="Google Shape;122;p13"/>
          <p:cNvSpPr txBox="1"/>
          <p:nvPr>
            <p:ph idx="1" type="body"/>
          </p:nvPr>
        </p:nvSpPr>
        <p:spPr>
          <a:xfrm>
            <a:off x="609600" y="1721313"/>
            <a:ext cx="10972800" cy="4525963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-720" r="0" t="-1076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/>
              <a:t> 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4"/>
          <p:cNvSpPr txBox="1"/>
          <p:nvPr>
            <p:ph type="title"/>
          </p:nvPr>
        </p:nvSpPr>
        <p:spPr>
          <a:xfrm>
            <a:off x="609600" y="565309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128" name="Google Shape;128;p14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Char char="•"/>
            </a:pPr>
            <a:r>
              <a:rPr b="1" lang="en-US"/>
              <a:t>Il prodotto. </a:t>
            </a:r>
            <a:r>
              <a:rPr lang="en-US"/>
              <a:t>Per moltiplicare due numeri razionali si moltiplicano i loro moduli (che sono numeri razionali positivi) e si applica la regola dei segni dei numeri interi.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Char char="•"/>
            </a:pPr>
            <a:r>
              <a:rPr b="1" lang="en-US"/>
              <a:t>Esempi:</a:t>
            </a:r>
            <a:endParaRPr/>
          </a:p>
        </p:txBody>
      </p:sp>
      <p:pic>
        <p:nvPicPr>
          <p:cNvPr id="129" name="Google Shape;12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80744" y="3590410"/>
            <a:ext cx="5118249" cy="1805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5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135" name="Google Shape;135;p15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>
                <a:solidFill>
                  <a:schemeClr val="dk1"/>
                </a:solidFill>
              </a:rPr>
              <a:t>L'inverso </a:t>
            </a:r>
            <a:r>
              <a:rPr lang="en-US">
                <a:solidFill>
                  <a:schemeClr val="dk1"/>
                </a:solidFill>
              </a:rPr>
              <a:t>del numero razionale 𝑎/𝑏, dove 𝑎,𝑏∈𝑍^∗ è il numero razionale 𝑎/𝑏, perché 𝑎/𝑏∙𝑏/𝑎=1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>
                <a:solidFill>
                  <a:schemeClr val="dk1"/>
                </a:solidFill>
              </a:rPr>
              <a:t>Il risultato della divisione </a:t>
            </a:r>
            <a:r>
              <a:rPr lang="en-US">
                <a:solidFill>
                  <a:schemeClr val="dk1"/>
                </a:solidFill>
              </a:rPr>
              <a:t>di due numeri razionali è ancora un numero razionale. La divisione di due numeri razionali si effettua moltiplicando il dividendo per l'inverso del divisore.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36" name="Google Shape;13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2189" y="4414554"/>
            <a:ext cx="6740812" cy="14615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6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142" name="Google Shape;142;p16"/>
          <p:cNvSpPr txBox="1"/>
          <p:nvPr>
            <p:ph idx="1" type="body"/>
          </p:nvPr>
        </p:nvSpPr>
        <p:spPr>
          <a:xfrm>
            <a:off x="609600" y="1417639"/>
            <a:ext cx="10972800" cy="47085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en-US">
                <a:solidFill>
                  <a:schemeClr val="dk1"/>
                </a:solidFill>
              </a:rPr>
              <a:t>Proprietà della moltiplicazione dei numeri razionali:</a:t>
            </a:r>
            <a:endParaRPr/>
          </a:p>
          <a:p>
            <a:pPr indent="-342900" lvl="0" marL="342900" rtl="0" algn="l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solidFill>
                  <a:schemeClr val="dk1"/>
                </a:solidFill>
              </a:rPr>
              <a:t>La moltiplicazione dei numeri razionali ha le proprietà di associatività, commutatività, esistenza dell'elemento neutro, distributività rispetto all'addizione, esistenza dell'elemento nullo, che sono le stesse della moltiplicazione dei numeri interi. A queste si aggiunge la proprietà: Qualunque sia a nell'insieme dei numeri razionali non nulli, esiste 1/𝑎=𝑎^(-1), in modo che 1/𝑎∙𝑎=1.</a:t>
            </a:r>
            <a:endParaRPr/>
          </a:p>
          <a:p>
            <a:pPr indent="0" lvl="0" marL="0" rtl="0" algn="l">
              <a:spcBef>
                <a:spcPts val="496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solidFill>
                  <a:schemeClr val="dk1"/>
                </a:solidFill>
              </a:rPr>
              <a:t>Applicazioni:</a:t>
            </a:r>
            <a:endParaRPr/>
          </a:p>
          <a:p>
            <a:pPr indent="0" lvl="0" marL="0" rtl="0" algn="l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solidFill>
                  <a:schemeClr val="dk1"/>
                </a:solidFill>
              </a:rPr>
              <a:t>1. Scriviamo i contrari e gli inversi di ciascun numero:</a:t>
            </a:r>
            <a:endParaRPr/>
          </a:p>
          <a:p>
            <a:pPr indent="0" lvl="0" marL="0" rtl="0" algn="l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solidFill>
                  <a:schemeClr val="dk1"/>
                </a:solidFill>
              </a:rPr>
              <a:t>a) 𝑥=3/7; 𝑥^(-1)=?</a:t>
            </a:r>
            <a:endParaRPr/>
          </a:p>
          <a:p>
            <a:pPr indent="0" lvl="0" marL="0" rtl="0" algn="l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solidFill>
                  <a:schemeClr val="dk1"/>
                </a:solidFill>
              </a:rPr>
              <a:t>b) 𝑥=-4,(6); 𝑥^(-1)=?</a:t>
            </a:r>
            <a:endParaRPr/>
          </a:p>
          <a:p>
            <a:pPr indent="0" lvl="0" marL="0" rtl="0" algn="l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solidFill>
                  <a:schemeClr val="dk1"/>
                </a:solidFill>
              </a:rPr>
              <a:t>c)𝑥=-31/4=𝑥^(-1)=?</a:t>
            </a:r>
            <a:endParaRPr/>
          </a:p>
          <a:p>
            <a:pPr indent="0" lvl="0" marL="0" rtl="0" algn="l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>
                <a:solidFill>
                  <a:schemeClr val="dk1"/>
                </a:solidFill>
              </a:rPr>
              <a:t>d) 𝑥=4,3; 𝑥^(-1)=?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7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148" name="Google Shape;148;p17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>
                <a:solidFill>
                  <a:schemeClr val="dk1"/>
                </a:solidFill>
              </a:rPr>
              <a:t>2) Calcolare:</a:t>
            </a:r>
            <a:endParaRPr>
              <a:solidFill>
                <a:schemeClr val="dk1"/>
              </a:solidFill>
            </a:endParaRPr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>
                <a:solidFill>
                  <a:schemeClr val="dk1"/>
                </a:solidFill>
              </a:rPr>
              <a:t>3) Determinare quali delle coppie seguenti sono inverse l'una dell'altra: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49" name="Google Shape;14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5628" y="2266415"/>
            <a:ext cx="6055675" cy="766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07767" y="5100607"/>
            <a:ext cx="5032634" cy="802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8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156" name="Google Shape;156;p18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Char char="•"/>
            </a:pPr>
            <a:r>
              <a:rPr lang="en-US"/>
              <a:t>4. Calcolare: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Char char="•"/>
            </a:pPr>
            <a:r>
              <a:rPr lang="en-US"/>
              <a:t>5. Calcolare nel modo più semplice: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157" name="Google Shape;15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44904" y="1837602"/>
            <a:ext cx="5344901" cy="1591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41073" y="5257799"/>
            <a:ext cx="5258555" cy="509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9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Operazioni con le frazioni ordinarie</a:t>
            </a:r>
            <a:endParaRPr/>
          </a:p>
        </p:txBody>
      </p:sp>
      <p:sp>
        <p:nvSpPr>
          <p:cNvPr id="164" name="Google Shape;164;p19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-332" r="0" t="-13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/>
              <a:t> </a:t>
            </a:r>
            <a:endParaRPr/>
          </a:p>
        </p:txBody>
      </p:sp>
      <p:pic>
        <p:nvPicPr>
          <p:cNvPr id="165" name="Google Shape;165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93598" y="5318061"/>
            <a:ext cx="5287751" cy="689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9"/>
          <p:cNvPicPr preferRelativeResize="0"/>
          <p:nvPr/>
        </p:nvPicPr>
        <p:blipFill rotWithShape="1">
          <a:blip r:embed="rId5">
            <a:alphaModFix/>
          </a:blip>
          <a:srcRect b="0" l="0" r="0" t="1127"/>
          <a:stretch/>
        </p:blipFill>
        <p:spPr>
          <a:xfrm>
            <a:off x="9312953" y="853412"/>
            <a:ext cx="1799590" cy="2519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0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pic>
        <p:nvPicPr>
          <p:cNvPr id="173" name="Google Shape;173;p2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91812" y="1519134"/>
            <a:ext cx="18859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0"/>
          <p:cNvPicPr preferRelativeResize="0"/>
          <p:nvPr/>
        </p:nvPicPr>
        <p:blipFill rotWithShape="1">
          <a:blip r:embed="rId4">
            <a:alphaModFix/>
          </a:blip>
          <a:srcRect b="0" l="0" r="0" t="1127"/>
          <a:stretch/>
        </p:blipFill>
        <p:spPr>
          <a:xfrm>
            <a:off x="9175113" y="1821231"/>
            <a:ext cx="1799590" cy="2519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19927" y="1519134"/>
            <a:ext cx="2177585" cy="761988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0"/>
          <p:cNvSpPr txBox="1"/>
          <p:nvPr/>
        </p:nvSpPr>
        <p:spPr>
          <a:xfrm>
            <a:off x="677334" y="3165613"/>
            <a:ext cx="9071946" cy="2539541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-478" l="-537" r="0" t="-1198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47" name="Google Shape;47;p3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Char char="•"/>
            </a:pPr>
            <a:r>
              <a:rPr lang="en-US"/>
              <a:t>Numero razionale; l'insieme dei numeri razionali</a:t>
            </a:r>
            <a:endParaRPr/>
          </a:p>
          <a:p>
            <a:pPr indent="-20066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t/>
            </a:r>
            <a:endParaRPr/>
          </a:p>
          <a:p>
            <a:pPr indent="-20066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t/>
            </a:r>
            <a:endParaRPr/>
          </a:p>
          <a:p>
            <a:pPr indent="-20066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Char char="•"/>
            </a:pPr>
            <a:r>
              <a:rPr lang="en-US"/>
              <a:t>A1. Dalla tabella riportata, in cui sono registrate le temperature durante una visita alla Grotta di Scarișoara, si notano le equivalenze:</a:t>
            </a:r>
            <a:endParaRPr/>
          </a:p>
          <a:p>
            <a:pPr indent="-20066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Char char="•"/>
            </a:pPr>
            <a:r>
              <a:rPr lang="en-US"/>
              <a:t>a) Rappresentate le temperature della tabella sull'asse dei numeri, prendendo come unità di misura 1 cm, tenendo conto che l'insieme delle frazioni equivalenti è rappresentato nello stesso punto dell'asse e rispondete alla domanda: Se l'insieme delle frazioni positive equivalenti a una data frazione determina un numero razionale positivo, come si chiama il numero razionale determinato dall'insieme delle frazioni negative equivalenti a una data frazione?</a:t>
            </a:r>
            <a:endParaRPr/>
          </a:p>
          <a:p>
            <a:pPr indent="-34290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Char char="•"/>
            </a:pPr>
            <a:r>
              <a:rPr lang="en-US"/>
              <a:t>b) Indicare le ore in cui sono state percepite rispettivamente la temperatura più bassa e quella più alta.</a:t>
            </a:r>
            <a:endParaRPr/>
          </a:p>
          <a:p>
            <a:pPr indent="-34290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Char char="•"/>
            </a:pPr>
            <a:r>
              <a:rPr lang="en-US"/>
              <a:t>c) Scrivere le temperature date da numeri razionali opposti e confrontare i loro moduli.</a:t>
            </a:r>
            <a:endParaRPr/>
          </a:p>
        </p:txBody>
      </p:sp>
      <p:graphicFrame>
        <p:nvGraphicFramePr>
          <p:cNvPr id="48" name="Google Shape;48;p3"/>
          <p:cNvGraphicFramePr/>
          <p:nvPr/>
        </p:nvGraphicFramePr>
        <p:xfrm>
          <a:off x="1357594" y="2115849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{3EEE7850-7533-4797-AE2E-1089728927AC}</a:tableStyleId>
              </a:tblPr>
              <a:tblGrid>
                <a:gridCol w="859625"/>
                <a:gridCol w="859625"/>
                <a:gridCol w="859625"/>
                <a:gridCol w="859625"/>
                <a:gridCol w="859625"/>
                <a:gridCol w="859625"/>
                <a:gridCol w="859625"/>
                <a:gridCol w="859625"/>
                <a:gridCol w="859625"/>
                <a:gridCol w="859625"/>
              </a:tblGrid>
              <a:tr h="1676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Ora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10</a:t>
                      </a:r>
                      <a:r>
                        <a:rPr baseline="30000" lang="en-US" sz="1100" u="none" cap="none" strike="noStrike"/>
                        <a:t>20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11</a:t>
                      </a:r>
                      <a:r>
                        <a:rPr baseline="30000" lang="en-US" sz="1100" u="none" cap="none" strike="noStrike"/>
                        <a:t>00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11</a:t>
                      </a:r>
                      <a:r>
                        <a:rPr baseline="30000" lang="en-US" sz="1100" u="none" cap="none" strike="noStrike"/>
                        <a:t>20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11</a:t>
                      </a:r>
                      <a:r>
                        <a:rPr baseline="30000" lang="en-US" sz="1100" u="none" cap="none" strike="noStrike"/>
                        <a:t>40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12</a:t>
                      </a:r>
                      <a:r>
                        <a:rPr baseline="30000" lang="en-US" sz="1100" u="none" cap="none" strike="noStrike"/>
                        <a:t>00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12</a:t>
                      </a:r>
                      <a:r>
                        <a:rPr baseline="30000" lang="en-US" sz="1100" u="none" cap="none" strike="noStrike"/>
                        <a:t>20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12</a:t>
                      </a:r>
                      <a:r>
                        <a:rPr baseline="30000" lang="en-US" sz="1100" u="none" cap="none" strike="noStrike"/>
                        <a:t>40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13</a:t>
                      </a:r>
                      <a:r>
                        <a:rPr baseline="30000" lang="en-US" sz="1100" u="none" cap="none" strike="noStrike"/>
                        <a:t>00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13</a:t>
                      </a:r>
                      <a:r>
                        <a:rPr baseline="30000" lang="en-US" sz="1100" u="none" cap="none" strike="noStrike"/>
                        <a:t>20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5029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Temperatura in gradi Celsius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/>
                        <a:t>2,5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1,4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-1,4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-2,5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  <p:pic>
        <p:nvPicPr>
          <p:cNvPr id="49" name="Google Shape;4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07434" y="3425379"/>
            <a:ext cx="2771775" cy="34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1"/>
          <p:cNvSpPr txBox="1"/>
          <p:nvPr>
            <p:ph type="title"/>
          </p:nvPr>
        </p:nvSpPr>
        <p:spPr>
          <a:xfrm>
            <a:off x="609600" y="601642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Fonti</a:t>
            </a:r>
            <a:endParaRPr/>
          </a:p>
        </p:txBody>
      </p:sp>
      <p:sp>
        <p:nvSpPr>
          <p:cNvPr id="182" name="Google Shape;182;p21"/>
          <p:cNvSpPr txBox="1"/>
          <p:nvPr>
            <p:ph idx="1" type="body"/>
          </p:nvPr>
        </p:nvSpPr>
        <p:spPr>
          <a:xfrm>
            <a:off x="609600" y="1955968"/>
            <a:ext cx="10972800" cy="41701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Char char="•"/>
            </a:pPr>
            <a:r>
              <a:rPr lang="en-US" sz="2800" u="sng">
                <a:solidFill>
                  <a:schemeClr val="hlink"/>
                </a:solidFill>
                <a:hlinkClick r:id="rId3"/>
              </a:rPr>
              <a:t>http://fs.unm.edu/EnciclopediaNumerelor.pdf</a:t>
            </a:r>
            <a:endParaRPr sz="2800"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Char char="•"/>
            </a:pPr>
            <a:r>
              <a:rPr lang="en-US" sz="2800" u="sng">
                <a:solidFill>
                  <a:schemeClr val="hlink"/>
                </a:solidFill>
                <a:hlinkClick r:id="rId4"/>
              </a:rPr>
              <a:t>https://drive.google.com/file/d/1sdynPztLBAxrSM1I7--UhevQkjp7zwpO/view </a:t>
            </a:r>
            <a:r>
              <a:rPr b="1" lang="en-US" sz="2800"/>
              <a:t>- manuale edupedu </a:t>
            </a:r>
            <a:endParaRPr sz="2800"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Char char="•"/>
            </a:pPr>
            <a:r>
              <a:rPr lang="en-US" sz="2800" u="sng">
                <a:solidFill>
                  <a:schemeClr val="hlink"/>
                </a:solidFill>
                <a:hlinkClick r:id="rId5"/>
              </a:rPr>
              <a:t>https://www.matera.ro/2019/12/numere-intregi/</a:t>
            </a:r>
            <a:endParaRPr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55" name="Google Shape;55;p4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1. L'insieme delle frazioni equivalenti a una data frazione si chiama numero razionale.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2. Ogni numero razionale corrisponde a un unico punto sulla retta dei numeri.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3. L'insieme dei numeri razionali si scrive: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t/>
            </a:r>
            <a:endParaRPr sz="2000"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t/>
            </a:r>
            <a:endParaRPr sz="2000"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t/>
            </a:r>
            <a:endParaRPr sz="2000"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t/>
            </a:r>
            <a:endParaRPr sz="2000"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t/>
            </a:r>
            <a:endParaRPr sz="2000"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Poiché qualsiasi numero naturale è anche un intero e qualsiasi intero è un numero razionale con denominatore 1, le inclusioni risultano: N  Z  Q</a:t>
            </a:r>
            <a:endParaRPr/>
          </a:p>
        </p:txBody>
      </p:sp>
      <p:pic>
        <p:nvPicPr>
          <p:cNvPr id="56" name="Google Shape;56;p4"/>
          <p:cNvPicPr preferRelativeResize="0"/>
          <p:nvPr/>
        </p:nvPicPr>
        <p:blipFill rotWithShape="1">
          <a:blip r:embed="rId3">
            <a:alphaModFix/>
          </a:blip>
          <a:srcRect b="8617" l="0" r="0" t="18972"/>
          <a:stretch/>
        </p:blipFill>
        <p:spPr>
          <a:xfrm>
            <a:off x="2545672" y="2790089"/>
            <a:ext cx="2296373" cy="160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6000" y="3082841"/>
            <a:ext cx="4133850" cy="56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5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63" name="Google Shape;63;p5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Char char="•"/>
            </a:pPr>
            <a:r>
              <a:rPr lang="en-US"/>
              <a:t>4. Il modulo del numero razionale x è un numero razionale maggiore o uguale a 0 e rappresenta la distanza dall'origine O della retta dei numeri al punto M(x).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Char char="•"/>
            </a:pPr>
            <a:r>
              <a:rPr lang="en-US"/>
              <a:t>Scriviamo infatti</a:t>
            </a:r>
            <a:endParaRPr/>
          </a:p>
        </p:txBody>
      </p:sp>
      <p:pic>
        <p:nvPicPr>
          <p:cNvPr id="64" name="Google Shape;6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3502" y="3552419"/>
            <a:ext cx="20193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30230" y="3728632"/>
            <a:ext cx="1666875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04297" y="4806567"/>
            <a:ext cx="5731510" cy="5924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6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72" name="Google Shape;72;p6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5. Due numeri razionali che differiscono solo per il segno si chiamano numeri razionali opposti.</a:t>
            </a:r>
            <a:endParaRPr/>
          </a:p>
          <a:p>
            <a:pPr indent="-34290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Char char="•"/>
            </a:pPr>
            <a:r>
              <a:rPr lang="en-US"/>
              <a:t>I numeri razionali opposti hanno moduli uguali e sono rappresentati sull'asse da due punti</a:t>
            </a:r>
            <a:endParaRPr/>
          </a:p>
          <a:p>
            <a:pPr indent="-34290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Char char="•"/>
            </a:pPr>
            <a:r>
              <a:rPr lang="en-US"/>
              <a:t>simmetrico rispetto all'origine.</a:t>
            </a:r>
            <a:endParaRPr/>
          </a:p>
          <a:p>
            <a:pPr indent="0" lvl="0" marL="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6. Di due diversi numeri razionali, quello sull'asse rappresentato più a destra è più grande</a:t>
            </a:r>
            <a:endParaRPr/>
          </a:p>
          <a:p>
            <a:pPr indent="-20066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Esempio:</a:t>
            </a:r>
            <a:endParaRPr/>
          </a:p>
          <a:p>
            <a:pPr indent="0" lvl="0" marL="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/>
              <a:t>1) Se abbiamo la folla</a:t>
            </a:r>
            <a:endParaRPr/>
          </a:p>
          <a:p>
            <a:pPr indent="-34290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Char char="•"/>
            </a:pPr>
            <a:r>
              <a:rPr lang="en-US"/>
              <a:t>a) Rappresentiamo gli elementi dell'insieme A, sull'asse dei numeri;</a:t>
            </a:r>
            <a:endParaRPr/>
          </a:p>
          <a:p>
            <a:pPr indent="-34290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Char char="•"/>
            </a:pPr>
            <a:r>
              <a:rPr lang="en-US"/>
              <a:t>b) Scriviamo le coppie di numeri opposti dell'insieme A;</a:t>
            </a:r>
            <a:endParaRPr/>
          </a:p>
          <a:p>
            <a:pPr indent="-342900" lvl="0" marL="342900" rtl="0" algn="l">
              <a:spcBef>
                <a:spcPts val="448"/>
              </a:spcBef>
              <a:spcAft>
                <a:spcPts val="0"/>
              </a:spcAft>
              <a:buClr>
                <a:srgbClr val="3F3F3F"/>
              </a:buClr>
              <a:buSzPct val="100000"/>
              <a:buChar char="•"/>
            </a:pPr>
            <a:r>
              <a:rPr lang="en-US"/>
              <a:t>c) Scriviamo i moduli dei numeri dell'insieme A; d) Ordiniamo gli elementi di A in ordine crescente.</a:t>
            </a:r>
            <a:endParaRPr/>
          </a:p>
        </p:txBody>
      </p:sp>
      <p:pic>
        <p:nvPicPr>
          <p:cNvPr id="73" name="Google Shape;7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79191" y="3429000"/>
            <a:ext cx="4800600" cy="62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7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79" name="Google Shape;79;p7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2) Imparare a rappresentare il numero razionale 1,(3).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t/>
            </a:r>
            <a:endParaRPr sz="2000"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Soluzione: Il numero razionale 1, (3) ha il rappresentante: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quindi è necessario che (a+2,b-2)=9. Quindi (a+2)(b-2)ϵ{(9,1); (3,3); (1,9); (-9,-1); (-3,-3); (-1,-9)}. Pertanto, (a,b)ϵ{(7,3); (1,5); (-1,11); (-11,1); (-5,-1); (-3,-7)}.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t/>
            </a:r>
            <a:endParaRPr sz="2000"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3) Ordinare i numeri in ordine decrescente: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Soluzione: Semplifichiamo le frazioni: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t/>
            </a:r>
            <a:endParaRPr sz="2000"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Allora l'ordine è: -4&lt;-2&lt;53/71 𝑐𝑜𝑛𝑑𝑢𝑐𝑒 𝑙𝑎 5353/7171&gt; (64-100)/(3^2∙2)&gt;(2^2∙3^2)/(4^2-5^ 2 ).</a:t>
            </a:r>
            <a:endParaRPr sz="2000"/>
          </a:p>
        </p:txBody>
      </p:sp>
      <p:pic>
        <p:nvPicPr>
          <p:cNvPr id="80" name="Google Shape;8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53602" y="1598058"/>
            <a:ext cx="4816205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606" y="2247346"/>
            <a:ext cx="971550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10305" y="3693585"/>
            <a:ext cx="1562100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72515" y="4213492"/>
            <a:ext cx="4781550" cy="53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8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89" name="Google Shape;89;p8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</a:pPr>
            <a:r>
              <a:rPr b="1" lang="en-US" sz="2800"/>
              <a:t>Addizione e sottrazione di numeri razionali; proprietà</a:t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</a:pPr>
            <a:r>
              <a:t/>
            </a:r>
            <a:endParaRPr b="1" i="1" sz="2800"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</a:pPr>
            <a:r>
              <a:rPr lang="en-US" sz="2800"/>
              <a:t>A1. Per eseguire l'addizione 2/5+7/5, Alexandru dice che la somma si scrive anche come frazione con il denominatore 5, ed Elena aggiunge: e con il numeratore, la somma dei numeratori dei termini. Hanno ragione i due studenti? Se sì, calcolate:</a:t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</a:pPr>
            <a:r>
              <a:rPr lang="en-US" sz="2800"/>
              <a:t>a) 2/5+7/5; b) -2/5+(-7/5)=(-2+(-7))/5.</a:t>
            </a:r>
            <a:endParaRPr sz="2800"/>
          </a:p>
        </p:txBody>
      </p:sp>
      <p:pic>
        <p:nvPicPr>
          <p:cNvPr id="90" name="Google Shape;9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49369" y="4038795"/>
            <a:ext cx="3582517" cy="1772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9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96" name="Google Shape;96;p9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A2. Alexandru dice che non può eseguire l'addizione dei numeri razionali 5/6+1/3 perché non hanno lo stesso denominatore, ed Elena gli risponde: ma se prima li porti allo stesso denominatore?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t/>
            </a:r>
            <a:endParaRPr sz="2000"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Calcolare: 5/6+1/3, tenendo conto dei consigli di Alina e osservando il disegno dato;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t/>
            </a:r>
            <a:endParaRPr sz="2000"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Calcolare: −5/6+(−1/3);-3.4+(-1.2)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A3. Copiare e completare i calcoli: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a)-5/6+1/6=... b)6/11-4/11=...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/>
              <a:t>c)2/7-5/7=... d)3/4-1/2=...</a:t>
            </a:r>
            <a:endParaRPr sz="2000"/>
          </a:p>
        </p:txBody>
      </p:sp>
      <p:pic>
        <p:nvPicPr>
          <p:cNvPr id="97" name="Google Shape;9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16908" y="3625608"/>
            <a:ext cx="3700212" cy="2032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0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Operazioni con le frazioni ordinarie</a:t>
            </a:r>
            <a:endParaRPr/>
          </a:p>
        </p:txBody>
      </p: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Char char="•"/>
            </a:pPr>
            <a:r>
              <a:rPr b="1" lang="en-US" sz="2800"/>
              <a:t>L'assemblaggio. </a:t>
            </a:r>
            <a:r>
              <a:rPr lang="en-US" sz="2800"/>
              <a:t>Per sommare due numeri razionali espressi da frazioni ordinarie, si portano i termini allo stesso denominatore (c.m.m.c.c. dei denominatori), si copia il denominatore comune e si sommano i numeratori, applicando la regola del segno dell'addizione dei numeri interi.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None/>
            </a:pPr>
            <a:r>
              <a:t/>
            </a:r>
            <a:endParaRPr sz="2800"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Char char="•"/>
            </a:pPr>
            <a:r>
              <a:rPr b="1" lang="en-US" sz="2800"/>
              <a:t>La diminuzione. </a:t>
            </a:r>
            <a:r>
              <a:rPr lang="en-US" sz="2800"/>
              <a:t>La differenza di due numeri razionali si ottiene sommando il negativo all'opposto del negativo.</a:t>
            </a:r>
            <a:endParaRPr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