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8"/>
  </p:notesMasterIdLst>
  <p:sldIdLst>
    <p:sldId id="256" r:id="rId2"/>
    <p:sldId id="266" r:id="rId3"/>
    <p:sldId id="267" r:id="rId4"/>
    <p:sldId id="268" r:id="rId5"/>
    <p:sldId id="269" r:id="rId6"/>
    <p:sldId id="273" r:id="rId7"/>
    <p:sldId id="274" r:id="rId8"/>
    <p:sldId id="277" r:id="rId9"/>
    <p:sldId id="281" r:id="rId10"/>
    <p:sldId id="282" r:id="rId11"/>
    <p:sldId id="283" r:id="rId12"/>
    <p:sldId id="284" r:id="rId13"/>
    <p:sldId id="285" r:id="rId14"/>
    <p:sldId id="288" r:id="rId15"/>
    <p:sldId id="289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27" r:id="rId28"/>
    <p:sldId id="304" r:id="rId29"/>
    <p:sldId id="265" r:id="rId30"/>
    <p:sldId id="305" r:id="rId31"/>
    <p:sldId id="306" r:id="rId32"/>
    <p:sldId id="307" r:id="rId33"/>
    <p:sldId id="270" r:id="rId34"/>
    <p:sldId id="271" r:id="rId35"/>
    <p:sldId id="272" r:id="rId36"/>
    <p:sldId id="308" r:id="rId37"/>
  </p:sldIdLst>
  <p:sldSz cx="12192000" cy="6858000"/>
  <p:notesSz cx="6858000" cy="9144000"/>
  <p:custDataLst>
    <p:tags r:id="rId39"/>
  </p:custDataLst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44271A-D296-418E-82C3-5CE6F6F86EA5}" type="datetimeFigureOut">
              <a:rPr lang="ro-RO" smtClean="0"/>
              <a:t>03.02.2023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Fare clic per modificare gli stili di testo Master</a:t>
            </a:r>
          </a:p>
          <a:p>
            <a:pPr lvl="1"/>
            <a:r>
              <a:rPr lang="en-US"/>
              <a:t>Secondo livello</a:t>
            </a:r>
          </a:p>
          <a:p>
            <a:pPr lvl="2"/>
            <a:r>
              <a:rPr lang="en-US"/>
              <a:t>Terzo livello</a:t>
            </a:r>
          </a:p>
          <a:p>
            <a:pPr lvl="3"/>
            <a:r>
              <a:rPr lang="en-US"/>
              <a:t>Quarto livello</a:t>
            </a:r>
          </a:p>
          <a:p>
            <a:pPr lvl="4"/>
            <a:r>
              <a:rPr lang="en-US"/>
              <a:t>Quinto livello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A244-676C-4D9C-8EFA-18B47D01D032}" type="slidenum">
              <a:rPr lang="ro-RO" smtClean="0"/>
              <a:t>‹N›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16489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11952651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7323" y="1052737"/>
            <a:ext cx="103632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1371" y="2636912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</p:spTree>
    <p:extLst>
      <p:ext uri="{BB962C8B-B14F-4D97-AF65-F5344CB8AC3E}">
        <p14:creationId xmlns:p14="http://schemas.microsoft.com/office/powerpoint/2010/main" val="200094488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8" name="Slide Number Placeholder 5"/>
          <p:cNvSpPr txBox="1"/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460813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1"/>
            <a:ext cx="12192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/>
          <p:nvPr userDrawn="1"/>
        </p:nvSpPr>
        <p:spPr>
          <a:xfrm>
            <a:off x="4584709" y="6520260"/>
            <a:ext cx="28448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t>‹N›</a:t>
            </a:fld>
            <a:endParaRPr lang="el-GR" sz="1400" b="1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489952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855" y="6275280"/>
            <a:ext cx="1022612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333467" y="6519470"/>
            <a:ext cx="11336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749579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160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086" y="5661248"/>
            <a:ext cx="1808565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8661" y="0"/>
            <a:ext cx="143340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33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ransition/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oalaintuitext.ro/blog/matematica-clasa-a-iii-a-2/" TargetMode="External"/><Relationship Id="rId2" Type="http://schemas.openxmlformats.org/officeDocument/2006/relationships/hyperlink" Target="https://mquest.ro/home/ch?c=6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0"/>
            <a:ext cx="10972800" cy="1143000"/>
          </a:xfrm>
        </p:spPr>
        <p:txBody>
          <a:bodyPr/>
          <a:lstStyle/>
          <a:p>
            <a:r>
              <a:rPr lang="en-US" b="1" err="1"/>
              <a:t>Confronto tra frazioni</a:t>
            </a:r>
            <a:endParaRPr lang="ro-RO" b="1"/>
          </a:p>
        </p:txBody>
      </p:sp>
    </p:spTree>
    <p:extLst>
      <p:ext uri="{BB962C8B-B14F-4D97-AF65-F5344CB8AC3E}">
        <p14:creationId xmlns:p14="http://schemas.microsoft.com/office/powerpoint/2010/main" val="335712796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7F23D-A64D-7FB4-C603-54854B07E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8D527D-DCA3-F595-0092-C1BE41C91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2000" b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Perché le frazioni si semplificano?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0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 operazioni con le frazioni spesso comportano l'avvicinamento allo stesso denominatore (ad esempio, l'addizione e la sottrazione di frazioni, il confronto di frazioni) e a volte sia il numeratore che il denominatore sono numeri grandi e questo comporta l'esecuzione di calcoli pesanti.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0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Semplificando una frazione, sia il numeratore che il denominatore possono essere ridotti a numeri più piccoli e più facili da lavorare, riducendo così lo sforzo di calcolo.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2000" b="1" i="1" kern="1400" spc="-50">
              <a:solidFill>
                <a:srgbClr val="1F4D78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o-RO" sz="2000"/>
          </a:p>
        </p:txBody>
      </p:sp>
    </p:spTree>
    <p:extLst>
      <p:ext uri="{BB962C8B-B14F-4D97-AF65-F5344CB8AC3E}">
        <p14:creationId xmlns:p14="http://schemas.microsoft.com/office/powerpoint/2010/main" val="290635058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398E6-3223-9AF3-A883-6E9951644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FE314-5B51-2A07-555E-1672A3F6E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0127"/>
            <a:ext cx="10972800" cy="4806037"/>
          </a:xfrm>
        </p:spPr>
        <p:txBody>
          <a:bodyPr>
            <a:normAutofit fontScale="92500" lnSpcReduction="20000"/>
          </a:bodyPr>
          <a:lstStyle/>
          <a:p>
            <a:pPr marL="0" marR="47625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u="sng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Imparate a confrontare le frazioni ordinarie. Passi. Spiegazioni.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800" b="1"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Come si confrontano due frazioni?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800" b="1">
              <a:solidFill>
                <a:srgbClr val="2E74B5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 Frazioni di segno diverso:</a:t>
            </a:r>
          </a:p>
          <a:p>
            <a:pPr marL="47625" marR="47625" algn="just">
              <a:lnSpc>
                <a:spcPct val="120000"/>
              </a:lnSpc>
              <a:spcBef>
                <a:spcPct val="0"/>
              </a:spcBef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Qualsiasi frazione positiva è maggiore di qualsiasi frazione negativa:</a:t>
            </a:r>
          </a:p>
          <a:p>
            <a:pPr marL="0" marR="47625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es: 4/25 &gt; - 2/19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Una frazione è una subunità, un'altra è una sovraunità:</a:t>
            </a:r>
          </a:p>
          <a:p>
            <a:pPr marL="47625" marR="47625" algn="just">
              <a:lnSpc>
                <a:spcPct val="120000"/>
              </a:lnSpc>
              <a:spcBef>
                <a:spcPct val="0"/>
              </a:spcBef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Ogni frazione superunitaria positiva è maggiore di ogni frazione equiunitaria positiva, che a sua volta è maggiore di ogni frazione subunitaria positiva:</a:t>
            </a:r>
          </a:p>
          <a:p>
            <a:pPr marL="0" marR="47625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es: 44/25 &gt; 1 &gt; 19/200</a:t>
            </a:r>
          </a:p>
          <a:p>
            <a:pPr marL="47625" marR="47625" algn="just">
              <a:lnSpc>
                <a:spcPct val="120000"/>
              </a:lnSpc>
              <a:spcBef>
                <a:spcPct val="0"/>
              </a:spcBef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Ogni frazione superunitaria negativa è minore di ogni frazione equiunitaria negativa, che a sua volta è minore di ogni frazione subunitaria negativa: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es: -44/25 &lt; -1 &lt; -19/200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Frazioni con numeratori uguali ma anche con denominatori uguali:</a:t>
            </a:r>
          </a:p>
          <a:p>
            <a:pPr marL="47625" marR="47625" algn="just">
              <a:lnSpc>
                <a:spcPct val="120000"/>
              </a:lnSpc>
              <a:spcBef>
                <a:spcPct val="0"/>
              </a:spcBef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 frazioni sono uguali:</a:t>
            </a:r>
          </a:p>
          <a:p>
            <a:pPr marL="0" marR="47625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es: 89/50 = 89/50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77114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D3961-ECF4-EF98-60C9-DC7975DB3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7A878-387B-9984-DAE1-D9E390385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9"/>
            <a:ext cx="10972800" cy="4708526"/>
          </a:xfrm>
        </p:spPr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 Frazioni con numeratori diversi ma con denominatori uguali: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Frazioni positive: </a:t>
            </a: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 confrontano i numeratori, la frazione più grande è quella con il numeratore maggiore: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es: 74/25 &gt; 49/25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Frazioni negative: </a:t>
            </a: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 confrontano i numeratori, la frazione più grande è quella con il numeratore più piccolo: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es: - 19/25 &lt; - 17/25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80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5. Frazioni con denominatori diversi ma numeratori uguali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Frazioni positive: </a:t>
            </a: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confrontare i denominatori, la frazione più grande è quella con il denominatore più piccolo: 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es: 24/25 &gt; 24/26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Frazioni negative: </a:t>
            </a: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confrontare i denominatori, la frazione più grande è quella con il denominatore più grande: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err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es: - 17/25 &lt; - 17/29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402874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810CD-4D3B-2D64-B8E3-6F218FFC9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99CBD-7FB2-1599-3BC3-0B26F0AEC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Frazioni con denominatori e numeratori diversi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 poterle confrontare, le frazioni devono prima essere portate allo stesso denominatore (o, se è più facile, allo stesso numeratore).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 i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 Se applicabile, semplificare le frazioni nella loro forma equivalente più semplice e irriducibile.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Determinare il numeratore e il denominatore di ogni frazione in fattori primi, in particolare come prodotto di fattori primi in esponenti.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Calcola il massimo comun divisore, CMMDC, del numeratore e del denominatore di ogni frazione separata: moltiplica i loro fattori primi comuni in modo univoco alle loro potenze minori.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Calcoleremo un CMMDC per ogni singola frazione.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Ogni CMMDC calcolato verrà utilizzato per dividere sia il numeratore che il denominatore di ogni frazione per semplificare la frazione stessa.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Dividere il numeratore e il denominatore di ogni frazione per il loro massimo comun divisore, CMMDC.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 questo punto le frazioni vengono semplificate nella loro forma equivalente più semplice e irriducibile.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Semplificando, il valore della frazione non viene modificato, ma si ottiene solo una frazione equivalente.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56530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E1CB7F-7964-EBED-3250-034D97141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D323D-8AE2-1356-A920-1B5F4594D7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4) Confrontare i numeratori delle nuove frazioni equivalenti.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 questo punto, le frazioni sono portate allo stesso denominatore, quindi non resta che confrontare i numeratori delle nuove frazioni.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 frazione più grande è quella con il numeratore maggiore, se le frazioni sono positive.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 sono negativi, la frazione più grande è quella con il numeratore più piccolo.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Esempio: confrontare due frazioni subunitarie dello stesso segno, con denominatori e numeratori diversi, con spiegazioni: 16/24 vs. 45/75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94580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81BD-51FF-6D2A-5508-E129AFB69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A70DC-DC9A-E634-256B-713235154B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2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en-US" sz="1800" b="1" i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 Semplifichiamo le frazioni nella loro forma equivalente più semplice e irriducibile: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Frazione 16/24: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Decomporre il numeratore e il denominatore nel prodotto di fattori primi in notazione esponenziale: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16 = 24;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24 = 23 × 3;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en-US" sz="1800" b="1" i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2) Calcolare il massimo comun divisore, CMMDC, del numeratore e del denominatore della frazione, moltiplicando tutti i loro fattori primi comuni, alle potenze più basse: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CMMDC (16; 24) = CMMDC (24; 23 × 3) = 23;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en-US" sz="1800" b="1" i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3) Dividere il numeratore e il denominatore per il massimo comun divisore, CMMDC: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16/24 = 24 / (23 × 3) = (24 : 23) / ((23 × 3) : 23) = 2/3.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3992996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6086-7588-3A2B-5F84-CB4699EE6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78ECE-D125-8FFC-D2F0-7204A5B7A4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 i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4) Confrontare i numeratori di frazioni equivalenti.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Poiché le frazioni hanno ora lo stesso denominatore, non resta che confrontare i loro numeratori.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10 &gt; 9 =&gt; 10/15 &gt; 9/15 =&gt; 16/24 &gt; 45/75.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046870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B9AD6-2323-E8D0-0ED4-F2BF794D3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E66FC-CCAC-9F52-2C55-1965E5EEF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0127"/>
            <a:ext cx="10972800" cy="480603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2000" u="sng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Imparare a ordinare in ordine crescente frazioni con numeratori e denominatori diversi.</a:t>
            </a:r>
          </a:p>
          <a:p>
            <a:pPr marL="0" indent="0">
              <a:buNone/>
            </a:pPr>
            <a:endParaRPr lang="en-US" sz="2000" b="1" kern="1400" spc="-50">
              <a:solidFill>
                <a:schemeClr val="tx1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000" b="1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Teoria: Ordinamento di frazioni ordinarie multiple</a:t>
            </a:r>
          </a:p>
          <a:p>
            <a:pPr marL="0" indent="0">
              <a:buNone/>
            </a:pPr>
            <a:r>
              <a:rPr lang="en-US" sz="2000" b="1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Come ordinare frazioni multiple?</a:t>
            </a:r>
          </a:p>
          <a:p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L'ordinamento delle frazioni può essere molto più semplice se prima si suddividono le frazioni da ordinare in categorie: frazioni positive e negative, frazioni superunitarie e sottounitarie.</a:t>
            </a:r>
          </a:p>
          <a:p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Come regola generale:</a:t>
            </a:r>
          </a:p>
          <a:p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ogni frazione superunitaria positiva è maggiore...</a:t>
            </a:r>
          </a:p>
          <a:p>
            <a:pPr marL="0" indent="0"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di qualsiasi frazione positiva equivalente, che è maggiore ...</a:t>
            </a:r>
          </a:p>
          <a:p>
            <a:pPr marL="0" indent="0"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di qualsiasi frazione di subunità positiva, che è maggiore ...</a:t>
            </a:r>
          </a:p>
          <a:p>
            <a:pPr marL="0" indent="0"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di zero, che è maggiore ...</a:t>
            </a:r>
          </a:p>
          <a:p>
            <a:pPr marL="0" indent="0"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di qualsiasi frazione di subunità negativa, che è maggiore ...</a:t>
            </a:r>
          </a:p>
          <a:p>
            <a:pPr marL="0" indent="0"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di qualsiasi frazione negativa equivalente, che è maggiore ...</a:t>
            </a:r>
          </a:p>
          <a:p>
            <a:pPr marL="0" indent="0"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... di qualsiasi frazione superunitaria negativa.</a:t>
            </a:r>
          </a:p>
          <a:p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 tutte le frazioni appartengono a categorie diverse, è molto facile ordinarle seguendo la regola precedente.</a:t>
            </a:r>
          </a:p>
          <a:p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 abbiamo più di una frazione in ogni categoria, dobbiamo prima confrontare le frazioni di ogni categoria separatamente, poi ordinarle seguendo la regola precedente.</a:t>
            </a:r>
            <a:endParaRPr lang="ro-RO" sz="120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8443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130CD-7638-B7BA-6B0C-BAB3DC867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6BEE28-F9AE-F76A-BA4C-47EA4C55F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70852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seguito ordineremo tre frazioni di subunità positive in ordine crescente.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 sz="180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esempio di ordinamento di tre frazioni positive a subunità con denominatori e numeratori diversi, con spiegazioni: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 vs. 16/24 vs. 45/75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 sz="180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 b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Semplifichiamo ogni frazione separatamente: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Decomporre il numeratore e il denominatore di ogni frazione in fattori primi;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Dividere il numeratore e il denominatore per il numero ottenuto moltiplicando i fattori primi comuni del numeratore e del denominatore, alle potenze più basse - questo è il massimo comun divisore, CMMDC;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Semplifichiamo la frazione 1/2 - il numeratore e il denominatore sono numeri coprimari, non hanno fattori primi comuni, la frazione non può essere semplificata, è irriducibile.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Semplifichiamo la frazione 16/24 = 24 / (23 × 3) = (24 : 23) / (((23 × 3) : 23) = 2/3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Semplifichiamo la frazione 45/75 = (32 × 5) / (3 × 52) = ((32 × 5) : (3 × 5)) / ((3 × 52) : (3 × 5)) = 3/5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questo punto, le frazioni vengono semplificate: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1/2, 16/24 = 2/3 e 45/75 = 3/5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3726534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E5BF3-2007-2DF2-21A2-4E531F62B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1D961-E743-1DE3-52E1-EAAE3A90E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Calcoliamo il minimo comune multiplo, CMMMC, dei denominatori delle nuove frazioni ottenute per semplificazione: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CMMMC sarà il denominatore comune delle frazioni ordinate, che possiamo anche chiamare minimo comune denominatore.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Decomponiamo i denominatori delle frazioni e scegliamo in modo univoco tutti i fattori primi alle massime potenze moltiplicandoli.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 è un numero primo, non può più essere scomposto in fattori primi.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 è un numero primo, non può più essere scomposto in fattori primi.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 è un numero primo, non può più essere scomposto in fattori primi.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CMMMC (2; 3; 5) = 2 × 3 × 5 = 30.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5485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7312F-0751-B908-1DBB-06C35DD05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7862"/>
            <a:ext cx="10972800" cy="1143000"/>
          </a:xfrm>
        </p:spPr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7AD4A-29E2-890A-C0B1-F3049F4CE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22580"/>
            <a:ext cx="10972800" cy="4254974"/>
          </a:xfrm>
        </p:spPr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Come si confrontano le frazioni positive: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 due frazioni positive hanno lo stesso denominatore, la frazione con il numeratore più grande è maggiore dell'altra: 2/7 &lt; 6/7. Perché? Perché? 7 parti di un numero più grande, 6, sono sempre maggiori di 7 parti di un numero più piccolo, 2;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180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 due frazioni positive hanno lo stesso numeratore, la frazione con il denominatore più grande è minore dell'altra: 5/9 &lt; 5/7. Perché? Quando dividiamo la stessa quantità, 5, in meno parti, 7, il risultato è maggiore di quando la dividiamo in più parti, 9;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15867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6AE7B-AE97-BE54-249E-263A9CCDE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A61F9-E8F3-9B4F-E515-8DC912CE0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Portiamo le frazioni allo stesso denominatore, amplificandole: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Il fattore di amplificazione di ciascuna frazione viene calcolato dividendo il CMMMC per il denominatore: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 la prima frazione: 30 : 2 = 15;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 la seconda frazione: 30 : 3 = 10;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 la terza frazione: 30 : 5 = 6.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 frazioni vengono portate allo stesso denominatore, amplificando ciascuna separatamente con il proprio "fattore di amplificazione":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60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prima frazione: 1/2 = (15 × 1) / (15 × 2) = 15/30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2a frazione: 2/3 = (10 × 2) / (10 × 3) = 20/30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3a frazione: 3/5 = (6 × 3) / (6 × 5) = 18/30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60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 b="1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 frazioni ordinate sono: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15/30 &lt; 18/30 &lt; 20/30 =&gt;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60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1/2 &lt; 3/5 &lt; 2/3 =&gt;</a:t>
            </a: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endParaRPr lang="en-US" sz="160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47625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6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1/2 &lt; 45/75 &lt; 16/24</a:t>
            </a:r>
            <a:endParaRPr lang="ro-RO" sz="160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285035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7A622-3B0B-5F4F-7E94-CBB57DEB2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6EF17-9577-C869-8F79-3EB061734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000" b="1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Aggiunta di frazioni: Teoria, passaggi ed esempi pratici, spiegati. Come si sommano le frazioni ordinarie?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 sz="2000" kern="1400" spc="-5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Esistono due casi di denominatori quando si sommano frazioni ordinarie: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A. le frazioni hanno denominatori uguali;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B. le frazioni hanno denominatori diversi.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endParaRPr lang="en-US" sz="2000" kern="1400" spc="-5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000" b="1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A. Come si sommano le frazioni ordinarie che hanno lo stesso denominatore?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È sufficiente sommare i numeratori delle frazioni.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Il denominatore della frazione risultante sarà anche il denominatore comune delle frazioni.</a:t>
            </a:r>
          </a:p>
          <a:p>
            <a:pPr mar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2000" kern="1400" spc="-5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Semplificare la frazione risultante.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272612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D2EEB-7613-066F-E7A0-2234C062C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DC7A64-B509-B9AD-701B-1D1F7F3A7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 esempio di addizione di frazioni con denominatore uguale, con spiegazioni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3/18 + 4/18 + 5/18 = (3 + 4 + 5)/18 = 12/18;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Abbiamo semplicemente sommato i numeratori delle frazioni: 3 + 4 + 5 = 12;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 denominatore della frazione risultante è: 18;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Semplificare la frazione risultante: 12/18 = (12 : 6)/(18 : 6) = 2/3.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780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51100-E178-6FF9-8985-F920A413F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F90BEB-62BA-2B71-C78E-2687C04FF4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B. Per sommare frazioni che hanno denominatori diversi, le frazioni devono essere portate allo stesso denominatore. Come mai?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 b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 Semplificare le frazioni nella loro forma equivalente più semplice: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Fattorizzate sia il numeratore che il denominatore di ogni frazione in fattori primi.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Calcolate il CMMDC, il massimo comun divisore del numeratore e del denominatore di ogni frazione.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Il CMMDC si ottiene come prodotto di tutti i fattori primi comuni del numeratore e del denominatore, alle potenze più basse.</a:t>
            </a:r>
          </a:p>
          <a:p>
            <a:pPr marL="0" marR="47625" indent="0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Divide quindi sia il numeratore che il denominatore per il massimo comun divisore, cmmdc - dopo questa operazione la frazione viene semplificata alla sua forma equivalente più semplice.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576294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5195B-FAEC-B459-8F4A-A5C54AA82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98113-136B-DAC7-C5DD-1DE3E63196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>
                <a:solidFill>
                  <a:srgbClr val="2E74B5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Calcolare il minimo comune multiplo, CMMMC, dei nuovi denominatori delle frazioni semplificate: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Il CMMMC sarà il denominatore comune delle frazioni aggiunte.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Inquadrare tutti i nuovi denominatori delle frazioni semplificate.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Il minimo comune multiplo CMMMC si ottiene moltiplicando alle massime potenze tutti i fattori primi unici che compaiono nella decomposizione del denominatore.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09017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CF3E8-9FBF-6F32-CFEE-202A26E77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9D008-0865-B001-0529-0CBC930B5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3. Calcolare il fattore di amplificazione di ciascuna frazione: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Il moltiplicatore è un numero naturale non nullo che verrà utilizzato per moltiplicare sia il numeratore che il denominatore di ogni frazione separata per portare tutte le frazioni allo stesso denominatore comune.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Dividere il minimo comune multiplo CMMMC calcolato al punto precedente per il denominatore di ogni singola frazione, ottenendo così un numero per ogni singola frazione, il "fattore di amplificazione".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75701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91E26-3F32-0D6F-D634-A324E27BC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4253D-A18E-D8C3-7BD3-FF3667B069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50000"/>
              </a:lnSpc>
              <a:spcBef>
                <a:spcPct val="0"/>
              </a:spcBef>
            </a:pPr>
            <a:r>
              <a:rPr lang="en-US" sz="1800" b="1" i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4. Amplificare ogni frazione:</a:t>
            </a:r>
          </a:p>
          <a:p>
            <a:pPr marL="47625" marR="47625" algn="just">
              <a:lnSpc>
                <a:spcPct val="150000"/>
              </a:lnSpc>
              <a:spcBef>
                <a:spcPct val="0"/>
              </a:spcBef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Moltiplicare il numeratore e il denominatore di ciascuna frazione per il "fattore di amplificazione".</a:t>
            </a:r>
          </a:p>
          <a:p>
            <a:pPr marL="47625" marR="47625" algn="just">
              <a:lnSpc>
                <a:spcPct val="150000"/>
              </a:lnSpc>
              <a:spcBef>
                <a:spcPct val="0"/>
              </a:spcBef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Dopo l'amplificazione, le frazioni vengono portate allo stesso denominatore.</a:t>
            </a:r>
          </a:p>
          <a:p>
            <a:pPr marL="47625" marR="47625" algn="just">
              <a:lnSpc>
                <a:spcPct val="150000"/>
              </a:lnSpc>
              <a:spcBef>
                <a:spcPct val="0"/>
              </a:spcBef>
            </a:pPr>
            <a:r>
              <a:rPr lang="en-US" sz="1800" b="1" i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5. Aggiungere le frazioni:</a:t>
            </a:r>
          </a:p>
          <a:p>
            <a:pPr marL="47625" marR="47625" algn="just">
              <a:lnSpc>
                <a:spcPct val="150000"/>
              </a:lnSpc>
              <a:spcBef>
                <a:spcPct val="0"/>
              </a:spcBef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 sommare le frazioni, aggiungere i numeratori di tutte le frazioni.</a:t>
            </a:r>
          </a:p>
          <a:p>
            <a:pPr marL="47625" marR="47625" algn="just">
              <a:lnSpc>
                <a:spcPct val="150000"/>
              </a:lnSpc>
              <a:spcBef>
                <a:spcPct val="0"/>
              </a:spcBef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Il denominatore della frazione risultante sarà uguale al denominatore comune delle frazioni aggiunte, cioè al minimo comune multiplo dei denominatori, calcolato sopra.</a:t>
            </a:r>
          </a:p>
          <a:p>
            <a:pPr marL="47625" marR="47625" algn="just">
              <a:lnSpc>
                <a:spcPct val="150000"/>
              </a:lnSpc>
              <a:spcBef>
                <a:spcPct val="0"/>
              </a:spcBef>
            </a:pPr>
            <a:r>
              <a:rPr lang="en-US" sz="1800" b="1" i="1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6. Se necessario, semplificare la frazione risultante.</a:t>
            </a:r>
            <a:endParaRPr lang="ro-RO" b="1" i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78634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90D4472-6A20-D55F-2D52-1F5D3D0CA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77255"/>
            <a:ext cx="8229600" cy="1143000"/>
          </a:xfrm>
        </p:spPr>
        <p:txBody>
          <a:bodyPr/>
          <a:lstStyle/>
          <a:p>
            <a:r>
              <a:rPr lang="en-US"/>
              <a:t>Fonti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o-RO"/>
          </a:p>
          <a:p>
            <a:r>
              <a:rPr lang="en-US" u="sng">
                <a:hlinkClick r:id="rId2"/>
              </a:rPr>
              <a:t>https://mquest.ro/home/learnunitnew?id=32 https://mquest.ro/home/ch?c=6 </a:t>
            </a:r>
            <a:r>
              <a:rPr lang="en-US" u="sng">
                <a:hlinkClick r:id="rId3"/>
              </a:rPr>
              <a:t>https://www.scoalaintuitext.ro/blog/matematica-clasa-a-iii-a-2/</a:t>
            </a:r>
            <a:endParaRPr lang="ro-RO"/>
          </a:p>
          <a:p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03524638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12604"/>
            <a:ext cx="10972800" cy="1143000"/>
          </a:xfrm>
        </p:spPr>
        <p:txBody>
          <a:bodyPr/>
          <a:lstStyle/>
          <a:p>
            <a:pPr algn="ctr"/>
            <a:r>
              <a:rPr lang="en-US"/>
              <a:t>Esempi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0544881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38788"/>
            <a:ext cx="10972800" cy="50482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Poi confronterò parti uguali che non appartengono allo stesso insieme. Due fratelli, Vlad e Radu, prepararono due pizze identiche, poi si sedettero a tavola. Ogni pizza è stata tagliata in 8 fette di uguali dimensioni. Ecco quanto ha mangiato ciascun ragazzo dopo un quarto d'ora:</a:t>
            </a:r>
          </a:p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>
                <a:solidFill>
                  <a:schemeClr val="tx1"/>
                </a:solidFill>
              </a:rPr>
              <a:t>  Guardate l'immagine e dite chi ha mangiato di meno. Le 3 fette mangiate da Vlad, cioè 3/8 della pizza, sono meno delle 5 fette, cioè 5/8, mangiate da Radu.</a:t>
            </a:r>
            <a:endParaRPr lang="ro-RO">
              <a:solidFill>
                <a:schemeClr val="tx1"/>
              </a:solidFill>
            </a:endParaRPr>
          </a:p>
        </p:txBody>
      </p:sp>
      <p:pic>
        <p:nvPicPr>
          <p:cNvPr id="4" name="image9.jpg" descr="https://www.scoalaintuitext.ro/blog/wp-content/uploads/sites/7/2019/03/Snip-3.jpg"/>
          <p:cNvPicPr/>
          <p:nvPr/>
        </p:nvPicPr>
        <p:blipFill>
          <a:blip r:embed="rId2"/>
          <a:srcRect l="16028" t="20004" r="34922" b="16473"/>
          <a:stretch>
            <a:fillRect/>
          </a:stretch>
        </p:blipFill>
        <p:spPr>
          <a:xfrm>
            <a:off x="3231192" y="2692295"/>
            <a:ext cx="4913180" cy="214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659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1A2F6-CF72-5780-7713-1207DA60A6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101" y="457201"/>
            <a:ext cx="10972800" cy="1143000"/>
          </a:xfrm>
        </p:spPr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BB589-2628-31CC-3E1E-B4D702480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Nel caso di due frazioni positive con numeratori e denominatori diversi: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ogni frazione positiva di sottounità (che è minore di 1) è minore di ogni frazione di equiunità (che è uguale a 1), che a sua volta è minore di ogni frazione di superunità (che è maggiore di 1):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>
                <a:solidFill>
                  <a:schemeClr val="tx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		3/7 &lt; 1 &lt; 5/2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 le frazioni sono entrambe subunità o superunità, vengono prima portate allo stesso denominatore e la frazione con il numeratore più grande è maggiore dell'altra: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8/9? 5/7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(8 × 7) / (9 × 7)? (5 × 9) / (7 × 9)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56/63 &gt; 45/63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		8/9 &gt; 5/7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586735423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63009"/>
            <a:ext cx="10972800" cy="5363155"/>
          </a:xfrm>
        </p:spPr>
        <p:txBody>
          <a:bodyPr/>
          <a:lstStyle/>
          <a:p>
            <a:r>
              <a:rPr lang="en-US" sz="2800">
                <a:solidFill>
                  <a:schemeClr val="tx1"/>
                </a:solidFill>
              </a:rPr>
              <a:t>Possiamo confrontare due frazioni solo se sono parti uguali dello stesso insieme o parti uguali di interi identici. Rodica ha aiutato il nonno a piantare le verdure nell'orto. Gli ortaggi sono stati distribuiti secondo il seguente schema:</a:t>
            </a:r>
            <a:endParaRPr lang="ro-RO" sz="2800">
              <a:solidFill>
                <a:schemeClr val="tx1"/>
              </a:solidFill>
            </a:endParaRPr>
          </a:p>
        </p:txBody>
      </p:sp>
      <p:pic>
        <p:nvPicPr>
          <p:cNvPr id="4" name="image1.jpg" descr="https://www.scoalaintuitext.ro/blog/wp-content/uploads/sites/7/2019/03/Snip-5.jpg"/>
          <p:cNvPicPr/>
          <p:nvPr/>
        </p:nvPicPr>
        <p:blipFill>
          <a:blip r:embed="rId2"/>
          <a:srcRect l="19712" t="24975" r="23394" b="25670"/>
          <a:stretch>
            <a:fillRect/>
          </a:stretch>
        </p:blipFill>
        <p:spPr>
          <a:xfrm>
            <a:off x="2442081" y="3041240"/>
            <a:ext cx="6290250" cy="2437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96111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20621"/>
            <a:ext cx="10972800" cy="3972492"/>
          </a:xfrm>
        </p:spPr>
        <p:txBody>
          <a:bodyPr/>
          <a:lstStyle/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Notiamo che:</a:t>
            </a:r>
          </a:p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su 2/10 della superficie dell'orto hanno piantato fagioli,</a:t>
            </a:r>
          </a:p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pomodoro, su 4/10 dell'intero giardino,</a:t>
            </a:r>
          </a:p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1/10 della superficie è occupato dai peperoni,</a:t>
            </a:r>
          </a:p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su 3/10 della superficie dell'orto hanno piantato cavoli.</a:t>
            </a:r>
          </a:p>
          <a:p>
            <a:pPr marL="0" indent="0">
              <a:buNone/>
            </a:pPr>
            <a:r>
              <a:rPr lang="en-US" sz="2400">
                <a:solidFill>
                  <a:schemeClr val="tx1"/>
                </a:solidFill>
              </a:rPr>
              <a:t>La superficie maggiore è coltivata a pomodori (4/10) e quella minore a peperoni (1/10).</a:t>
            </a:r>
            <a:endParaRPr lang="ro-RO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4769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750899"/>
            <a:ext cx="10972800" cy="5375266"/>
          </a:xfrm>
        </p:spPr>
        <p:txBody>
          <a:bodyPr/>
          <a:lstStyle/>
          <a:p>
            <a:pPr marL="0" indent="0">
              <a:buNone/>
            </a:pPr>
            <a:r>
              <a:rPr lang="en-US" b="1"/>
              <a:t>Esercizi e problemi:</a:t>
            </a:r>
          </a:p>
          <a:p>
            <a:r>
              <a:rPr lang="en-US"/>
              <a:t>1) Scrivere e poi confrontare le frazioni rappresentate, utilizzando i segni di relazione (&lt;, &gt;, = );</a:t>
            </a:r>
            <a:endParaRPr lang="ro-RO"/>
          </a:p>
        </p:txBody>
      </p:sp>
      <p:pic>
        <p:nvPicPr>
          <p:cNvPr id="4" name="image6.jpg" descr="https://www.scoalaintuitext.ro/blog/wp-content/uploads/sites/7/2019/03/Snip-6.jpg"/>
          <p:cNvPicPr/>
          <p:nvPr/>
        </p:nvPicPr>
        <p:blipFill>
          <a:blip r:embed="rId2"/>
          <a:srcRect l="7852" t="10449" r="8483" b="16118"/>
          <a:stretch>
            <a:fillRect/>
          </a:stretch>
        </p:blipFill>
        <p:spPr>
          <a:xfrm>
            <a:off x="1391898" y="2874647"/>
            <a:ext cx="8397656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431016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17511"/>
            <a:ext cx="10972800" cy="5308654"/>
          </a:xfrm>
        </p:spPr>
        <p:txBody>
          <a:bodyPr/>
          <a:lstStyle/>
          <a:p>
            <a:r>
              <a:rPr lang="en-US"/>
              <a:t>2) Completare le frazioni in modo che le seguenti uguaglianze siano vere: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3. Scrivete una frazione più piccola e una più grande di quelle date:</a:t>
            </a:r>
            <a:endParaRPr lang="ro-RO"/>
          </a:p>
        </p:txBody>
      </p:sp>
      <p:pic>
        <p:nvPicPr>
          <p:cNvPr id="4" name="image4.jpg" descr="https://www.scoalaintuitext.ro/blog/wp-content/uploads/sites/7/2019/03/Snip-intercalat-2.jpg"/>
          <p:cNvPicPr/>
          <p:nvPr/>
        </p:nvPicPr>
        <p:blipFill>
          <a:blip r:embed="rId2"/>
          <a:srcRect l="8815" t="24590" r="11996" b="27022"/>
          <a:stretch>
            <a:fillRect/>
          </a:stretch>
        </p:blipFill>
        <p:spPr>
          <a:xfrm>
            <a:off x="1473288" y="2097033"/>
            <a:ext cx="8679031" cy="1002192"/>
          </a:xfrm>
          <a:prstGeom prst="rect">
            <a:avLst/>
          </a:prstGeom>
        </p:spPr>
      </p:pic>
      <p:pic>
        <p:nvPicPr>
          <p:cNvPr id="5" name="image15.jpg" descr="https://www.scoalaintuitext.ro/blog/wp-content/uploads/sites/7/2019/03/Snip-intercalat-3.jpg"/>
          <p:cNvPicPr/>
          <p:nvPr/>
        </p:nvPicPr>
        <p:blipFill>
          <a:blip r:embed="rId3"/>
          <a:srcRect l="10168" t="39310" r="30508" b="19999"/>
          <a:stretch>
            <a:fillRect/>
          </a:stretch>
        </p:blipFill>
        <p:spPr>
          <a:xfrm>
            <a:off x="1070395" y="4658654"/>
            <a:ext cx="3605122" cy="87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706278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53845"/>
            <a:ext cx="10972800" cy="5272320"/>
          </a:xfrm>
        </p:spPr>
        <p:txBody>
          <a:bodyPr/>
          <a:lstStyle/>
          <a:p>
            <a:r>
              <a:rPr lang="en-US"/>
              <a:t>4. Scrivere tutte le frazioni minori o uguali a 5/8.</a:t>
            </a:r>
          </a:p>
          <a:p>
            <a:r>
              <a:rPr lang="en-US"/>
              <a:t>5. Scrivete le frazioni rappresentate dai colori in ordine crescente:</a:t>
            </a:r>
            <a:endParaRPr lang="ro-RO"/>
          </a:p>
        </p:txBody>
      </p:sp>
      <p:pic>
        <p:nvPicPr>
          <p:cNvPr id="4" name="image11.jpg" descr="https://www.scoalaintuitext.ro/blog/wp-content/uploads/sites/7/2019/03/Snip-7.jpg"/>
          <p:cNvPicPr/>
          <p:nvPr/>
        </p:nvPicPr>
        <p:blipFill>
          <a:blip r:embed="rId2"/>
          <a:srcRect l="19555" t="30109" r="31237" b="19105"/>
          <a:stretch>
            <a:fillRect/>
          </a:stretch>
        </p:blipFill>
        <p:spPr>
          <a:xfrm>
            <a:off x="2057186" y="2663874"/>
            <a:ext cx="6614933" cy="293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3912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90343"/>
            <a:ext cx="10972800" cy="5435822"/>
          </a:xfrm>
        </p:spPr>
        <p:txBody>
          <a:bodyPr/>
          <a:lstStyle/>
          <a:p>
            <a:r>
              <a:rPr lang="en-US"/>
              <a:t>6. Mettere in ordine decrescente le frazioni tra 2/7 e 6/7.</a:t>
            </a:r>
          </a:p>
          <a:p>
            <a:r>
              <a:rPr lang="en-US"/>
              <a:t>7. Ordinare le frazioni con il denominatore 8 e il numeratore un numero dispari inferiore a 6 in ordine crescente.</a:t>
            </a:r>
            <a:endParaRPr lang="ro-RO"/>
          </a:p>
        </p:txBody>
      </p:sp>
      <p:pic>
        <p:nvPicPr>
          <p:cNvPr id="6" name="image16.png" descr="Înțelegi matematica - mquest.ro"/>
          <p:cNvPicPr/>
          <p:nvPr/>
        </p:nvPicPr>
        <p:blipFill>
          <a:blip r:embed="rId2"/>
          <a:srcRect l="2070" t="4804" r="7077" b="6174"/>
          <a:stretch>
            <a:fillRect/>
          </a:stretch>
        </p:blipFill>
        <p:spPr>
          <a:xfrm>
            <a:off x="2112518" y="2656743"/>
            <a:ext cx="7742047" cy="326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95935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2.png" descr="Înțelegi matematica - mquest.ro"/>
          <p:cNvPicPr/>
          <p:nvPr/>
        </p:nvPicPr>
        <p:blipFill>
          <a:blip r:embed="rId2"/>
          <a:stretch>
            <a:fillRect/>
          </a:stretch>
        </p:blipFill>
        <p:spPr>
          <a:xfrm>
            <a:off x="1731013" y="1052644"/>
            <a:ext cx="7933266" cy="4231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70238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D74CC-07C9-D045-EAA0-D146D30BF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>
                <a:latin typeface="+mn-lt"/>
              </a:rPr>
              <a:t>Confronto tra frazioni</a:t>
            </a:r>
            <a:endParaRPr lang="ro-RO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557FD-B32F-2C92-E4A3-EA3E22D64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11254"/>
            <a:ext cx="10972800" cy="45259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Come si confrontano le frazioni negative: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 due frazioni negative hanno lo stesso denominatore, la frazione con il numeratore maggiore è minore dell'altra: -2/7 &gt; -6/7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endParaRPr lang="en-US" sz="180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 due frazioni negative hanno lo stesso numeratore, la frazione con il denominatore più grande è maggiore dell'altra: -5/9 &gt; -5/7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74452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E7FB8-D511-608D-3106-CABD92634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36D7F-3C76-FBD9-6C27-62BC74CEAF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en-US" sz="3300" b="1">
                <a:solidFill>
                  <a:schemeClr val="tx1"/>
                </a:solidFill>
                <a:cs typeface="Times New Roman" panose="02020603050405020304" pitchFamily="18" charset="0"/>
              </a:rPr>
              <a:t>Nel caso di due frazioni negative con numeratori e denominatori diversi: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endParaRPr lang="en-US" sz="330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en-US" sz="3300">
                <a:solidFill>
                  <a:schemeClr val="tx1"/>
                </a:solidFill>
                <a:cs typeface="Times New Roman" panose="02020603050405020304" pitchFamily="18" charset="0"/>
              </a:rPr>
              <a:t>Ogni frazione subunitaria negativa (maggiore di -1) è maggiore di ogni frazione equiunitaria negativa (uguale a -1), che a sua volta è maggiore di ogni frazione superunitaria negativa (minore di - 1):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en-US" sz="3300">
                <a:solidFill>
                  <a:schemeClr val="tx1"/>
                </a:solidFill>
                <a:cs typeface="Times New Roman" panose="02020603050405020304" pitchFamily="18" charset="0"/>
              </a:rPr>
              <a:t>-3/7 &gt; -1 &gt; -5/2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en-US" sz="3300">
                <a:solidFill>
                  <a:schemeClr val="tx1"/>
                </a:solidFill>
                <a:cs typeface="Times New Roman" panose="02020603050405020304" pitchFamily="18" charset="0"/>
              </a:rPr>
              <a:t>se le frazioni sono entrambe subunità o superunità, vengono prima portate allo stesso denominatore, la frazione con il numeratore più grande è minore dell'altra: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en-US" sz="3300">
                <a:solidFill>
                  <a:schemeClr val="tx1"/>
                </a:solidFill>
                <a:cs typeface="Times New Roman" panose="02020603050405020304" pitchFamily="18" charset="0"/>
              </a:rPr>
              <a:t>- 8/9? - 5/7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en-US" sz="3300">
                <a:solidFill>
                  <a:schemeClr val="tx1"/>
                </a:solidFill>
                <a:cs typeface="Times New Roman" panose="02020603050405020304" pitchFamily="18" charset="0"/>
              </a:rPr>
              <a:t>- (8 × 7) / (9 × 7)? - (5 × 9) / (7 × 9)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en-US" sz="3300">
                <a:solidFill>
                  <a:schemeClr val="tx1"/>
                </a:solidFill>
                <a:cs typeface="Times New Roman" panose="02020603050405020304" pitchFamily="18" charset="0"/>
              </a:rPr>
              <a:t>- 56/63 &lt; - 45/63</a:t>
            </a:r>
          </a:p>
          <a:p>
            <a:pPr marL="0" indent="0">
              <a:lnSpc>
                <a:spcPct val="140000"/>
              </a:lnSpc>
              <a:spcBef>
                <a:spcPct val="0"/>
              </a:spcBef>
              <a:buNone/>
            </a:pPr>
            <a:r>
              <a:rPr lang="en-US" sz="3300">
                <a:solidFill>
                  <a:schemeClr val="tx1"/>
                </a:solidFill>
                <a:cs typeface="Times New Roman" panose="02020603050405020304" pitchFamily="18" charset="0"/>
              </a:rPr>
              <a:t>- 8/9 &lt; - 5/7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29800925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C4EF5-652D-1D87-4CA8-310B1BC56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C230D-01D6-F219-D02E-5E519AF463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 b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Quali frazioni possono essere semplificate? Frazioni irriducibili.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Una frazione ordinaria in cui il numeratore e il denominatore sono numeri coprimi (il loro unico fattore comune è 1) è detta frazione irriducibile e non può essere semplificata.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 frazione 4/16 non è irriducibile e può essere semplificata, poiché sia 4 che 16 sono divisibili per 4.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Al contrario, la frazione 4/5 è irriducibile e non può essere semplificata, dal momento che l'unico fattore comune di 4 e 5 è 1.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18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 conclusione, qualsiasi frazione in cui il denominatore e il numeratore contengono fattori comuni diversi da 1 può essere semplificata, cioè i numeri non sono coprimi.</a:t>
            </a:r>
            <a:endParaRPr lang="ro-RO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76547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131C9-3CF5-FABB-0DD0-A40985AE1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68254"/>
            <a:ext cx="10972800" cy="1143000"/>
          </a:xfrm>
        </p:spPr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8DBB8-D0EA-FD12-6C17-162809600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36207"/>
            <a:ext cx="10972800" cy="3631863"/>
          </a:xfrm>
        </p:spPr>
        <p:txBody>
          <a:bodyPr/>
          <a:lstStyle/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400" b="1">
                <a:solidFill>
                  <a:srgbClr val="1F4D78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Perché si semplifica una frazione?</a:t>
            </a:r>
          </a:p>
          <a:p>
            <a:pPr marL="47625" marR="47625" algn="just">
              <a:lnSpc>
                <a:spcPct val="107000"/>
              </a:lnSpc>
              <a:spcBef>
                <a:spcPts val="1440"/>
              </a:spcBef>
              <a:spcAft>
                <a:spcPts val="900"/>
              </a:spcAft>
            </a:pPr>
            <a:r>
              <a:rPr lang="en-US" sz="24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 semplificazione delle frazioni è indicata perché questa operazione riduce sia il valore del denominatore che del numeratore, rendendo più facili i calcoli in cui verranno utilizzate le rispettive frazioni.</a:t>
            </a:r>
            <a:endParaRPr lang="ro-RO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50073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CF001-9D08-5559-3525-04E8ED9A6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19645"/>
            <a:ext cx="10972800" cy="1143000"/>
          </a:xfrm>
        </p:spPr>
        <p:txBody>
          <a:bodyPr/>
          <a:lstStyle/>
          <a:p>
            <a:r>
              <a:rPr lang="en-US" b="1" err="1"/>
              <a:t>Confronto tra frazioni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2D3237-FBC7-76A8-87EB-B78D814850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08875"/>
            <a:ext cx="10972800" cy="2360180"/>
          </a:xfrm>
        </p:spPr>
        <p:txBody>
          <a:bodyPr/>
          <a:lstStyle/>
          <a:p>
            <a:pPr algn="just"/>
            <a:r>
              <a:rPr lang="en-US" sz="2400" b="1">
                <a:solidFill>
                  <a:srgbClr val="00206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Frazione semplificata. Frazione equivalente. </a:t>
            </a:r>
          </a:p>
          <a:p>
            <a:pPr algn="just"/>
            <a:r>
              <a:rPr lang="en-US" sz="240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La frazione risultante, 6/8, si chiama frazione equivalente alla frazione originale 12/16, cioè rappresenta lo stesso valore, la stessa proporzione dell'intero, ed è stata ottenuta dalla frazione originale mediante una semplificazione: sia il numeratore che il denominatore sono stati divisi per il numero 2.</a:t>
            </a:r>
            <a:endParaRPr lang="ro-RO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473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1B7C4-FBBA-3DCC-ED10-A75FA21E4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err="1">
                <a:latin typeface="+mn-lt"/>
              </a:rPr>
              <a:t>Confronto tra frazioni</a:t>
            </a:r>
            <a:endParaRPr lang="ro-RO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C03B3B-7591-8A1F-38CC-2E4811EA9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Infine, per semplificare la frazione alla sua forma più semplice e irriducibile, dividere sia il numeratore che il denominatore della frazione per CMMDC: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12/16 = (12 : 4) / (16 : 4) = ¾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Frazione irriducibile. La frazione così ottenuta, 3/4, è detta frazione irriducibile semplificata (cioè non può essere ulteriormente semplificata, è nella sua forma più semplice, il numeratore e il denominatore sono numeri primi tra loro, non hanno divisori comuni diversi da 1).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frazione 3/4 è una frazione equivalente alla frazione originale 12/16, cioè rappresenta lo stesso valore (o la stessa proporzione). Come abbiamo visto sopra: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buNone/>
            </a:pPr>
            <a:r>
              <a:rPr lang="en-US" sz="18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         		3/4 = 6/8 = 12/18 - sono tutte frazioni equivalenti, ottenute per semplificazione.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</a:pPr>
            <a:r>
              <a:rPr lang="en-US" sz="18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 frazioni equivalenti si possono ottenere non solo semplificando, ma anche moltiplicando una frazione, cioè moltiplicando il numeratore e il denominatore per lo stesso numero non nullo, cioè il processo inverso della semplificazione, ma questo è un altro discorso.</a:t>
            </a:r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69882441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8"/>
  <p:tag name="AS_OS" val="Unix 5.4.0.1060"/>
  <p:tag name="AS_RELEASE_DATE" val="2022.10.14"/>
  <p:tag name="AS_TITLE" val="Aspose.Slides for .NET5"/>
  <p:tag name="AS_VERSION" val="22.1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196</TotalTime>
  <Words>3173</Words>
  <Application>Microsoft Office PowerPoint</Application>
  <PresentationFormat>Widescreen</PresentationFormat>
  <Paragraphs>240</Paragraphs>
  <Slides>36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40" baseType="lpstr">
      <vt:lpstr>Adobe Heiti Std R</vt:lpstr>
      <vt:lpstr>Arial</vt:lpstr>
      <vt:lpstr>Calibri</vt:lpstr>
      <vt:lpstr>Office Theme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Confronto tra frazioni</vt:lpstr>
      <vt:lpstr>Fonti</vt:lpstr>
      <vt:lpstr>Esempi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Microsoft account</dc:creator>
  <cp:keywords>, docId:84A7BA1F99A7DB1CBE5A2F0FE0809098</cp:keywords>
  <cp:lastModifiedBy>Vanessa Pitrella</cp:lastModifiedBy>
  <cp:revision>19</cp:revision>
  <dcterms:created xsi:type="dcterms:W3CDTF">2022-06-19T18:34:58Z</dcterms:created>
  <dcterms:modified xsi:type="dcterms:W3CDTF">2023-02-03T08:43:00Z</dcterms:modified>
</cp:coreProperties>
</file>